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2"/>
  </p:notesMasterIdLst>
  <p:handoutMasterIdLst>
    <p:handoutMasterId r:id="rId23"/>
  </p:handoutMasterIdLst>
  <p:sldIdLst>
    <p:sldId id="256" r:id="rId5"/>
    <p:sldId id="274" r:id="rId6"/>
    <p:sldId id="275" r:id="rId7"/>
    <p:sldId id="276" r:id="rId8"/>
    <p:sldId id="277" r:id="rId9"/>
    <p:sldId id="278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100" d="100"/>
          <a:sy n="100" d="100"/>
        </p:scale>
        <p:origin x="15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264F7D-0F83-4BC0-AF8B-02946507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Modified Mercalli Intensity Scale </a:t>
            </a:r>
            <a:r>
              <a:rPr lang="en-US" dirty="0">
                <a:solidFill>
                  <a:srgbClr val="448431"/>
                </a:solidFill>
              </a:rPr>
              <a:t>(3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8AD3E0-EB5C-4C0D-8B46-87E9DCE3E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496292" cy="4781145"/>
          </a:xfrm>
        </p:spPr>
        <p:txBody>
          <a:bodyPr/>
          <a:lstStyle/>
          <a:p>
            <a:pPr>
              <a:buFont typeface="+mj-lt"/>
              <a:buAutoNum type="romanUcPeriod" startAt="8"/>
            </a:pPr>
            <a:r>
              <a:rPr lang="en-US" dirty="0"/>
              <a:t>Damage slight in specially designed structures; considerable in ordinary buildings; great in poorly built structures; heavy furniture overturned </a:t>
            </a:r>
          </a:p>
          <a:p>
            <a:pPr>
              <a:buFont typeface="+mj-lt"/>
              <a:buAutoNum type="romanUcPeriod" startAt="8"/>
            </a:pPr>
            <a:r>
              <a:rPr lang="en-US" dirty="0"/>
              <a:t>Damage considerable in specially designed structures; great in substantial buildings; buildings shifted off foundations </a:t>
            </a:r>
          </a:p>
          <a:p>
            <a:pPr>
              <a:buFont typeface="+mj-lt"/>
              <a:buAutoNum type="romanUcPeriod" startAt="8"/>
            </a:pPr>
            <a:r>
              <a:rPr lang="en-US" dirty="0"/>
              <a:t>Some well-built wooden structures destroyed;    most masonry and frame structures destroyed;   rails bent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30B7E4-745E-479C-84A3-2089A9EE251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AECD52-33B4-4B6A-B97D-714FCD8306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8DCC9-2ACC-4C4A-9952-A54BA71BE0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EQ-8</a:t>
            </a:r>
          </a:p>
        </p:txBody>
      </p:sp>
    </p:spTree>
    <p:extLst>
      <p:ext uri="{BB962C8B-B14F-4D97-AF65-F5344CB8AC3E}">
        <p14:creationId xmlns:p14="http://schemas.microsoft.com/office/powerpoint/2010/main" val="3217759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264F7D-0F83-4BC0-AF8B-02946507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Modified Mercalli Intensity Scale </a:t>
            </a:r>
            <a:r>
              <a:rPr lang="en-US" dirty="0">
                <a:solidFill>
                  <a:srgbClr val="448431"/>
                </a:solidFill>
              </a:rPr>
              <a:t>(4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8AD3E0-EB5C-4C0D-8B46-87E9DCE3E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romanUcPeriod" startAt="11"/>
            </a:pPr>
            <a:r>
              <a:rPr lang="en-US" dirty="0"/>
              <a:t>Few, if any, masonry structures standing; bridges destroyed; rails bent greatly </a:t>
            </a:r>
          </a:p>
          <a:p>
            <a:pPr>
              <a:buFont typeface="+mj-lt"/>
              <a:buAutoNum type="romanUcPeriod" startAt="11"/>
            </a:pPr>
            <a:r>
              <a:rPr lang="en-US" dirty="0"/>
              <a:t>Damage total; lines of sight and level distorted; objects thrown into air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30B7E4-745E-479C-84A3-2089A9EE251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AECD52-33B4-4B6A-B97D-714FCD8306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8DCC9-2ACC-4C4A-9952-A54BA71BE0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EQ-9</a:t>
            </a:r>
          </a:p>
        </p:txBody>
      </p:sp>
    </p:spTree>
    <p:extLst>
      <p:ext uri="{BB962C8B-B14F-4D97-AF65-F5344CB8AC3E}">
        <p14:creationId xmlns:p14="http://schemas.microsoft.com/office/powerpoint/2010/main" val="2526370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979B8F-6D27-441C-9B61-E77183C43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Earthquake Preparedness </a:t>
            </a:r>
            <a:r>
              <a:rPr lang="en-US" dirty="0">
                <a:solidFill>
                  <a:srgbClr val="448431"/>
                </a:solidFill>
              </a:rPr>
              <a:t>(1 of 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FA63E8-288E-4A3B-97E7-62AE0A304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what to do during an earthquake </a:t>
            </a:r>
          </a:p>
          <a:p>
            <a:r>
              <a:rPr lang="en-US" dirty="0"/>
              <a:t>Practice how to </a:t>
            </a:r>
            <a:r>
              <a:rPr lang="en-US" b="1" dirty="0"/>
              <a:t>Drop, Cover, and Hold On</a:t>
            </a:r>
            <a:r>
              <a:rPr lang="en-US" dirty="0"/>
              <a:t> </a:t>
            </a:r>
          </a:p>
          <a:p>
            <a:r>
              <a:rPr lang="en-US" dirty="0"/>
              <a:t>Conduct earthquake drills with your family or coworkers </a:t>
            </a:r>
          </a:p>
          <a:p>
            <a:r>
              <a:rPr lang="en-US" dirty="0"/>
              <a:t>Develop a family communication plan </a:t>
            </a:r>
          </a:p>
          <a:p>
            <a:r>
              <a:rPr lang="en-US" dirty="0"/>
              <a:t>Keep supplies on hand (refer to Disaster Supply Kit in CERT Basic Training Unit 1)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60B348-76E2-46ED-B0C1-0C914595B54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CF9A16-D5CF-4FB5-8F4A-B4E8E7D55F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548EAD-3D8A-41D0-8775-7C797952F3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EQ-10</a:t>
            </a:r>
          </a:p>
        </p:txBody>
      </p:sp>
    </p:spTree>
    <p:extLst>
      <p:ext uri="{BB962C8B-B14F-4D97-AF65-F5344CB8AC3E}">
        <p14:creationId xmlns:p14="http://schemas.microsoft.com/office/powerpoint/2010/main" val="1594282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7EEAAD-65A5-493F-BE66-BB12A118C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Earthquake Preparedness </a:t>
            </a:r>
            <a:r>
              <a:rPr lang="en-US" dirty="0">
                <a:solidFill>
                  <a:srgbClr val="448431"/>
                </a:solidFill>
              </a:rPr>
              <a:t>(2 of 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FD462C-169D-45F8-BABA-7DAA18999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shoes and a flashlight under the bed </a:t>
            </a:r>
          </a:p>
          <a:p>
            <a:r>
              <a:rPr lang="en-US" dirty="0"/>
              <a:t>Secure bookshelves, water heaters, and tall furniture to wall studs  </a:t>
            </a:r>
          </a:p>
          <a:p>
            <a:r>
              <a:rPr lang="en-US" dirty="0"/>
              <a:t>Install latches on all cabinets, and anchor overhead lighting fixtures  </a:t>
            </a:r>
          </a:p>
          <a:p>
            <a:r>
              <a:rPr lang="en-US" dirty="0"/>
              <a:t>Secure items that might fall, such as televisions  </a:t>
            </a:r>
          </a:p>
          <a:p>
            <a:r>
              <a:rPr lang="en-US" dirty="0"/>
              <a:t>Store heavy and breakable objects on low shelves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EBAA8E-4562-4818-9683-34D7E2D6392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0ABB6-E1EA-4BF2-B4E6-770416153B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6A0FB-15DA-4461-AD54-A8CAB7C4FE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EQ-11</a:t>
            </a:r>
          </a:p>
        </p:txBody>
      </p:sp>
    </p:spTree>
    <p:extLst>
      <p:ext uri="{BB962C8B-B14F-4D97-AF65-F5344CB8AC3E}">
        <p14:creationId xmlns:p14="http://schemas.microsoft.com/office/powerpoint/2010/main" val="2353211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7EEAAD-65A5-493F-BE66-BB12A118C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Earthquake Preparedness </a:t>
            </a:r>
            <a:r>
              <a:rPr lang="en-US" dirty="0">
                <a:solidFill>
                  <a:srgbClr val="448431"/>
                </a:solidFill>
              </a:rPr>
              <a:t>(3 of 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FD462C-169D-45F8-BABA-7DAA18999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beds away from windows  </a:t>
            </a:r>
          </a:p>
          <a:p>
            <a:pPr lvl="1"/>
            <a:r>
              <a:rPr lang="en-US" dirty="0"/>
              <a:t>Move or secure hanging objects over beds, couches, and other places where people sit or lie </a:t>
            </a:r>
          </a:p>
          <a:p>
            <a:r>
              <a:rPr lang="en-US" dirty="0"/>
              <a:t>Have a licensed professional install flexible pipe to avoid gas or water leaks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EBAA8E-4562-4818-9683-34D7E2D6392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0ABB6-E1EA-4BF2-B4E6-770416153B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6A0FB-15DA-4461-AD54-A8CAB7C4FE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EQ-12</a:t>
            </a:r>
          </a:p>
        </p:txBody>
      </p:sp>
    </p:spTree>
    <p:extLst>
      <p:ext uri="{BB962C8B-B14F-4D97-AF65-F5344CB8AC3E}">
        <p14:creationId xmlns:p14="http://schemas.microsoft.com/office/powerpoint/2010/main" val="331521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DBAC79-7ED3-43E3-BCA2-38D9F55CA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an Earthquake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E29680-1D9E-4DBE-BEAE-5280EF8D8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Drop, cover, and hold on </a:t>
            </a:r>
          </a:p>
          <a:p>
            <a:r>
              <a:rPr lang="en-US" b="1" dirty="0"/>
              <a:t>If indoors</a:t>
            </a:r>
            <a:r>
              <a:rPr lang="en-US" dirty="0"/>
              <a:t>: stay there until shaking stops </a:t>
            </a:r>
          </a:p>
          <a:p>
            <a:r>
              <a:rPr lang="en-US" b="1" dirty="0"/>
              <a:t>If outdoors</a:t>
            </a:r>
            <a:r>
              <a:rPr lang="en-US" dirty="0"/>
              <a:t>: find a spot away from buildings, trees, streetlights, overpasses, and power lines </a:t>
            </a:r>
          </a:p>
          <a:p>
            <a:r>
              <a:rPr lang="en-US" b="1" dirty="0"/>
              <a:t>If in a vehicle</a:t>
            </a:r>
            <a:r>
              <a:rPr lang="en-US" dirty="0"/>
              <a:t>: drive to clear spot and stop </a:t>
            </a:r>
          </a:p>
          <a:p>
            <a:r>
              <a:rPr lang="en-US" b="1" dirty="0"/>
              <a:t>If in bed</a:t>
            </a:r>
            <a:r>
              <a:rPr lang="en-US" dirty="0"/>
              <a:t>: stay there and cover head and neck with pillow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EE71EC-6653-40D0-A3AC-6FAF6789A53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7AD5D-943F-4BD9-9501-5C28763C2B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AE270C-A7E5-4EE7-BA8D-6B7657DD8D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EQ-13</a:t>
            </a:r>
          </a:p>
        </p:txBody>
      </p:sp>
    </p:spTree>
    <p:extLst>
      <p:ext uri="{BB962C8B-B14F-4D97-AF65-F5344CB8AC3E}">
        <p14:creationId xmlns:p14="http://schemas.microsoft.com/office/powerpoint/2010/main" val="313638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61A1788-9184-48CB-93BB-1EF0C78EA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an Earthquake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88A43F-AB70-463A-B426-1EF2BBD49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Immediately check yourself for injuries and protect yourself from further danger </a:t>
            </a:r>
          </a:p>
          <a:p>
            <a:r>
              <a:rPr lang="en-US" dirty="0"/>
              <a:t>Check others for injuries and provide assistance if you have training </a:t>
            </a:r>
          </a:p>
          <a:p>
            <a:r>
              <a:rPr lang="en-US" dirty="0"/>
              <a:t>Look for and extinguish small fires and clean spills </a:t>
            </a:r>
          </a:p>
          <a:p>
            <a:r>
              <a:rPr lang="en-US" dirty="0"/>
              <a:t>Inspect your home for damage </a:t>
            </a:r>
          </a:p>
          <a:p>
            <a:r>
              <a:rPr lang="en-US" dirty="0"/>
              <a:t>Tune to the Emergency Alert System </a:t>
            </a:r>
          </a:p>
          <a:p>
            <a:r>
              <a:rPr lang="en-US" dirty="0"/>
              <a:t>Expect aftershocks </a:t>
            </a:r>
          </a:p>
          <a:p>
            <a:r>
              <a:rPr lang="en-US" dirty="0"/>
              <a:t>Help neighbors who may require assistance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B1806-86A3-4F88-B469-188030F83A1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95730-74BC-4761-B17B-E2DAFE042B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255A0E-65EB-467C-871A-B461B7A298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EQ-14</a:t>
            </a:r>
          </a:p>
        </p:txBody>
      </p:sp>
    </p:spTree>
    <p:extLst>
      <p:ext uri="{BB962C8B-B14F-4D97-AF65-F5344CB8AC3E}">
        <p14:creationId xmlns:p14="http://schemas.microsoft.com/office/powerpoint/2010/main" val="4266620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4369CB-C045-43E1-A536-C1B026302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Questions?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(Annex 2)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A4162-54E5-4E1D-8BA3-458D070FE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earthquakes?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2F4533-8E6B-4C53-A680-E255086B8E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42B295-5829-48EE-A648-6CAA0F03BA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EQ-15</a:t>
            </a:r>
          </a:p>
        </p:txBody>
      </p:sp>
    </p:spTree>
    <p:extLst>
      <p:ext uri="{BB962C8B-B14F-4D97-AF65-F5344CB8AC3E}">
        <p14:creationId xmlns:p14="http://schemas.microsoft.com/office/powerpoint/2010/main" val="195691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27B7B7CE-0480-5B45-A7E3-0192AD1EC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79071"/>
            <a:ext cx="91440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Earthquake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950CE-E2A9-4C97-A2BB-A1319395B3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31899" y="1647161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 </a:t>
            </a:r>
            <a:r>
              <a:rPr lang="en-US" sz="500" dirty="0">
                <a:solidFill>
                  <a:srgbClr val="44843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96597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45A5E9-4924-4743-8C7A-895AA2675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(Annex 2)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00A60F-4EB9-4525-9347-DD31237C3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earthquake is the sudden, rapid shaking of the earth, caused by the breaking and shifting of subterranean rock as it releases strain that has accumulated over a long time</a:t>
            </a:r>
          </a:p>
          <a:p>
            <a:pPr lvl="1"/>
            <a:r>
              <a:rPr lang="en-US" dirty="0"/>
              <a:t>Usually less than 50 miles below the surface </a:t>
            </a:r>
          </a:p>
          <a:p>
            <a:r>
              <a:rPr lang="en-US" dirty="0"/>
              <a:t>There is no seasonal or yearly cycle of earthquake occurrence; earthquakes can happen at any time</a:t>
            </a:r>
          </a:p>
          <a:p>
            <a:r>
              <a:rPr lang="en-US" dirty="0"/>
              <a:t>Many parts of the United States carry significant risk of earthquakes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91231-57E8-4F86-BBC3-20AD3E87C61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6F061-19BC-4391-8786-304F985E5A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D6EFBD-C1DC-4563-A125-A1371E69C5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EQ-1</a:t>
            </a:r>
          </a:p>
        </p:txBody>
      </p:sp>
    </p:spTree>
    <p:extLst>
      <p:ext uri="{BB962C8B-B14F-4D97-AF65-F5344CB8AC3E}">
        <p14:creationId xmlns:p14="http://schemas.microsoft.com/office/powerpoint/2010/main" val="172014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110222B-E69B-4051-A672-CE24DB86D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Earthquake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460463-1A2E-4ED4-B5F3-B17FFFD88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 </a:t>
            </a:r>
          </a:p>
          <a:p>
            <a:pPr lvl="1"/>
            <a:r>
              <a:rPr lang="en-US" dirty="0"/>
              <a:t>The severity of the shaking during an earthquake can cause manmade and natural structures and the contents within these to fail or fall and injure or kill people </a:t>
            </a:r>
          </a:p>
          <a:p>
            <a:r>
              <a:rPr lang="en-US" dirty="0"/>
              <a:t>Disruptions </a:t>
            </a:r>
          </a:p>
          <a:p>
            <a:pPr lvl="1"/>
            <a:r>
              <a:rPr lang="en-US" dirty="0"/>
              <a:t>Interrupts transportation, power, and daily life due to collapsed buildings, damages to utilities and roads </a:t>
            </a:r>
          </a:p>
          <a:p>
            <a:pPr lvl="1"/>
            <a:r>
              <a:rPr lang="en-US" dirty="0"/>
              <a:t>Generates economic losses from damages to structures and roadways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941C18-BFBF-46F2-B9A1-708CE690CE2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C07A5-6CFD-46D9-841E-E3102BFDBF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AC18B8-22FF-4C98-B3A2-F1195BAB45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EQ-2</a:t>
            </a:r>
          </a:p>
        </p:txBody>
      </p:sp>
    </p:spTree>
    <p:extLst>
      <p:ext uri="{BB962C8B-B14F-4D97-AF65-F5344CB8AC3E}">
        <p14:creationId xmlns:p14="http://schemas.microsoft.com/office/powerpoint/2010/main" val="98176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5EE4FC8-6712-47A7-B7BB-0F8C6B3D5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Accompanying Hazards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A21E782-B1BD-4E23-942A-40E989102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Earthquakes can trigger other hazards</a:t>
            </a:r>
          </a:p>
          <a:p>
            <a:pPr lvl="1"/>
            <a:r>
              <a:rPr lang="en-US" dirty="0"/>
              <a:t>Avalanches </a:t>
            </a:r>
          </a:p>
          <a:p>
            <a:pPr lvl="1"/>
            <a:r>
              <a:rPr lang="en-US" dirty="0"/>
              <a:t>Fires</a:t>
            </a:r>
          </a:p>
          <a:p>
            <a:pPr lvl="1"/>
            <a:r>
              <a:rPr lang="en-US" dirty="0"/>
              <a:t>Floods</a:t>
            </a:r>
          </a:p>
          <a:p>
            <a:pPr lvl="1"/>
            <a:r>
              <a:rPr lang="en-US" dirty="0"/>
              <a:t>Landslides</a:t>
            </a:r>
          </a:p>
          <a:p>
            <a:pPr lvl="1"/>
            <a:r>
              <a:rPr lang="en-US" dirty="0"/>
              <a:t>Tsunamis</a:t>
            </a:r>
          </a:p>
        </p:txBody>
      </p:sp>
      <p:pic>
        <p:nvPicPr>
          <p:cNvPr id="7" name="Picture 6" descr="Photo showing remnants of destroyed building and property. ">
            <a:extLst>
              <a:ext uri="{FF2B5EF4-FFF2-40B4-BE49-F238E27FC236}">
                <a16:creationId xmlns:a16="http://schemas.microsoft.com/office/drawing/2014/main" id="{65A8B731-8E1C-4353-A633-6BA353B5B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583" y="2580548"/>
            <a:ext cx="3968820" cy="272397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0D4627-DC00-4AFE-A04A-BE27050E6F0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B42EB-9668-474D-8825-3E0D50AE0E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B14C37-F18F-4EE3-BB27-4750E4D0AB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</p:spTree>
    <p:extLst>
      <p:ext uri="{BB962C8B-B14F-4D97-AF65-F5344CB8AC3E}">
        <p14:creationId xmlns:p14="http://schemas.microsoft.com/office/powerpoint/2010/main" val="956707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A97219-7DB3-4680-81E5-3BE018802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Earthquake Geography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570A6B-3062-43F5-88DB-701646780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areas of the United States face significant risk from earthquakes. Notable areas include:</a:t>
            </a:r>
          </a:p>
          <a:p>
            <a:pPr lvl="1"/>
            <a:r>
              <a:rPr lang="en-US" dirty="0"/>
              <a:t>Western United States </a:t>
            </a:r>
          </a:p>
          <a:p>
            <a:pPr lvl="2"/>
            <a:r>
              <a:rPr lang="en-US" dirty="0"/>
              <a:t>San Andreas Fault (California) </a:t>
            </a:r>
          </a:p>
          <a:p>
            <a:pPr lvl="2"/>
            <a:r>
              <a:rPr lang="en-US" dirty="0"/>
              <a:t>Cascadia Subduction Zone (Western Oregon and Washington)</a:t>
            </a:r>
          </a:p>
          <a:p>
            <a:pPr lvl="2"/>
            <a:r>
              <a:rPr lang="en-US" dirty="0"/>
              <a:t>Aleutian-Alaska Subduction Zone (Coastal Alaska)</a:t>
            </a:r>
          </a:p>
          <a:p>
            <a:pPr lvl="1"/>
            <a:r>
              <a:rPr lang="en-US" dirty="0"/>
              <a:t>Central United States</a:t>
            </a:r>
          </a:p>
          <a:p>
            <a:pPr lvl="2"/>
            <a:r>
              <a:rPr lang="en-US" dirty="0"/>
              <a:t>New Madrid Fault Zone (Missouri, Arkansas, Tennessee, and Kentucky)</a:t>
            </a:r>
          </a:p>
          <a:p>
            <a:pPr lvl="1"/>
            <a:r>
              <a:rPr lang="en-US" dirty="0"/>
              <a:t>A few pockets on the East Coast</a:t>
            </a:r>
          </a:p>
          <a:p>
            <a:pPr lvl="2"/>
            <a:r>
              <a:rPr lang="en-US" dirty="0"/>
              <a:t>Coastal South Carolina</a:t>
            </a:r>
          </a:p>
          <a:p>
            <a:pPr lvl="2"/>
            <a:r>
              <a:rPr lang="en-US" dirty="0"/>
              <a:t>New England</a:t>
            </a:r>
          </a:p>
          <a:p>
            <a:pPr marL="914377" lvl="2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59285C-2BBD-4841-97B5-390B0050FE6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3D4387-6C6A-41D2-A7CD-782C58CA74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D1E4E-9D0E-44CF-99ED-51090DE79D3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EQ-4</a:t>
            </a:r>
          </a:p>
        </p:txBody>
      </p:sp>
    </p:spTree>
    <p:extLst>
      <p:ext uri="{BB962C8B-B14F-4D97-AF65-F5344CB8AC3E}">
        <p14:creationId xmlns:p14="http://schemas.microsoft.com/office/powerpoint/2010/main" val="2547574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6DCF8A-2055-46F0-A0F4-52E79382F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Earthquake Magnitude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5B2C96-F4D1-4F24-834B-43427DE82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Earthquake magnitude and intensity can be measured on the Modified Mercalli Intensity Scale, replacing Richter Scale classifications </a:t>
            </a:r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16C6FE5-1CF9-46EF-A343-6E372B16F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695883"/>
              </p:ext>
            </p:extLst>
          </p:nvPr>
        </p:nvGraphicFramePr>
        <p:xfrm>
          <a:off x="2921714" y="3014210"/>
          <a:ext cx="3300572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770">
                  <a:extLst>
                    <a:ext uri="{9D8B030D-6E8A-4147-A177-3AD203B41FA5}">
                      <a16:colId xmlns:a16="http://schemas.microsoft.com/office/drawing/2014/main" val="420485743"/>
                    </a:ext>
                  </a:extLst>
                </a:gridCol>
                <a:gridCol w="1979802">
                  <a:extLst>
                    <a:ext uri="{9D8B030D-6E8A-4147-A177-3AD203B41FA5}">
                      <a16:colId xmlns:a16="http://schemas.microsoft.com/office/drawing/2014/main" val="41613760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4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Typical Maximum Modified Mercali Intensity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4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44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 – 3.0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207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 – 3.9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– III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507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 – 4.9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 – V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220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 – 5.9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 – VII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73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 – 6.9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 – IX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553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 and higher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 or higher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239140"/>
                  </a:ext>
                </a:extLst>
              </a:tr>
            </a:tbl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95B2FF-CE22-4D3C-A59B-1795E71A138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93A7D7-1112-4F47-AFBF-7E14B6919D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12CE0-BFD0-4E4B-87D0-FE2E161C0C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</p:spTree>
    <p:extLst>
      <p:ext uri="{BB962C8B-B14F-4D97-AF65-F5344CB8AC3E}">
        <p14:creationId xmlns:p14="http://schemas.microsoft.com/office/powerpoint/2010/main" val="210887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264F7D-0F83-4BC0-AF8B-02946507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Modified Mercalli Intensity Scale </a:t>
            </a:r>
            <a:r>
              <a:rPr lang="en-US" dirty="0">
                <a:solidFill>
                  <a:srgbClr val="448431"/>
                </a:solidFill>
              </a:rPr>
              <a:t>(1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8AD3E0-EB5C-4C0D-8B46-87E9DCE3E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dirty="0"/>
              <a:t>Not felt except by very few under especially favorable conditions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Felt by a few persons at rest, especially on upper floors of buildings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Felt noticeably by persons indoors, many do not recognize it as an earthquake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Felt indoors by many, outdoors by few; dishes, windows, doors disturbed; walls make cracking sounds 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6DE7D83-6289-4F85-BD6C-448EA20962B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EQ-3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081F1A1-137B-4E8C-AE0B-70592D1F92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E46214E-FD5B-4FF3-95B6-65CDAF08BD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EQ-6</a:t>
            </a:r>
          </a:p>
        </p:txBody>
      </p:sp>
    </p:spTree>
    <p:extLst>
      <p:ext uri="{BB962C8B-B14F-4D97-AF65-F5344CB8AC3E}">
        <p14:creationId xmlns:p14="http://schemas.microsoft.com/office/powerpoint/2010/main" val="3420030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264F7D-0F83-4BC0-AF8B-02946507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Modified Mercalli Intensity Scale </a:t>
            </a:r>
            <a:r>
              <a:rPr lang="en-US" dirty="0">
                <a:solidFill>
                  <a:srgbClr val="448431"/>
                </a:solidFill>
              </a:rPr>
              <a:t>(2 of 4)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8AD3E0-EB5C-4C0D-8B46-87E9DCE3E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romanUcPeriod" startAt="5"/>
            </a:pPr>
            <a:r>
              <a:rPr lang="en-US" dirty="0"/>
              <a:t>Felt by nearly everyone; many awakened; some dishes, windows broken; unstable objects overturned </a:t>
            </a:r>
          </a:p>
          <a:p>
            <a:pPr>
              <a:buAutoNum type="romanUcPeriod" startAt="5"/>
            </a:pPr>
            <a:r>
              <a:rPr lang="en-US" dirty="0"/>
              <a:t>Felt by all. Some heavy furniture moved; few instances of fallen plaster; damage slight </a:t>
            </a:r>
          </a:p>
          <a:p>
            <a:pPr>
              <a:buAutoNum type="romanUcPeriod" startAt="5"/>
            </a:pPr>
            <a:r>
              <a:rPr lang="en-US" dirty="0"/>
              <a:t>Damage negligible in buildings of good design, slight-to-moderate in well-built ordinary structures, considerable damage in poorly built structures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30B7E4-745E-479C-84A3-2089A9EE251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EQ-3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AECD52-33B4-4B6A-B97D-714FCD8306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Earthquake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8DCC9-2ACC-4C4A-9952-A54BA71BE0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EQ-7</a:t>
            </a:r>
          </a:p>
        </p:txBody>
      </p:sp>
    </p:spTree>
    <p:extLst>
      <p:ext uri="{BB962C8B-B14F-4D97-AF65-F5344CB8AC3E}">
        <p14:creationId xmlns:p14="http://schemas.microsoft.com/office/powerpoint/2010/main" val="144140076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c9525e3-0e26-41e5-be28-2227dc64c83e"/>
    <ds:schemaRef ds:uri="http://schemas.openxmlformats.org/package/2006/metadata/core-properties"/>
    <ds:schemaRef ds:uri="http://purl.org/dc/terms/"/>
    <ds:schemaRef ds:uri="cd7a79f3-a22f-4b0a-abe2-9eca9b7c463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912</Words>
  <Application>Microsoft Office PowerPoint</Application>
  <PresentationFormat>On-screen Show (4:3)</PresentationFormat>
  <Paragraphs>140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1_Office Theme</vt:lpstr>
      <vt:lpstr>   CERT Hazard Annexes</vt:lpstr>
      <vt:lpstr>Earthquake</vt:lpstr>
      <vt:lpstr>Introduction (Annex 2)</vt:lpstr>
      <vt:lpstr>Earthquake Impacts</vt:lpstr>
      <vt:lpstr>Accompanying Hazards</vt:lpstr>
      <vt:lpstr>Earthquake Geography</vt:lpstr>
      <vt:lpstr>Earthquake Magnitude</vt:lpstr>
      <vt:lpstr>Modified Mercalli Intensity Scale (1 of 4)</vt:lpstr>
      <vt:lpstr>Modified Mercalli Intensity Scale (2 of 4)</vt:lpstr>
      <vt:lpstr>Modified Mercalli Intensity Scale (3 of 4)</vt:lpstr>
      <vt:lpstr>Modified Mercalli Intensity Scale (4 of 4)</vt:lpstr>
      <vt:lpstr>Earthquake Preparedness (1 of 3)</vt:lpstr>
      <vt:lpstr>Earthquake Preparedness (2 of 3)</vt:lpstr>
      <vt:lpstr>Earthquake Preparedness (3 of 3)</vt:lpstr>
      <vt:lpstr>During an Earthquake</vt:lpstr>
      <vt:lpstr>After an Earthquake</vt:lpstr>
      <vt:lpstr>Final Questions? (Annex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EMRICK, BRENDA</cp:lastModifiedBy>
  <cp:revision>29</cp:revision>
  <dcterms:created xsi:type="dcterms:W3CDTF">2019-02-12T16:17:55Z</dcterms:created>
  <dcterms:modified xsi:type="dcterms:W3CDTF">2020-01-06T18:10:14Z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