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9"/>
  </p:notesMasterIdLst>
  <p:handoutMasterIdLst>
    <p:handoutMasterId r:id="rId20"/>
  </p:handoutMasterIdLst>
  <p:sldIdLst>
    <p:sldId id="256" r:id="rId5"/>
    <p:sldId id="430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31" r:id="rId17"/>
    <p:sldId id="43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6A570D-6829-407E-99D3-E9399B4D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Tornado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778590-B8A9-4851-8E4C-78779B23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authorities issue a </a:t>
            </a:r>
            <a:r>
              <a:rPr lang="en-US" b="1" dirty="0"/>
              <a:t>tornado watch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Tune in to NOAA Weather Radio All Hazards, local radio, and television weather reports  Check alert notifications </a:t>
            </a:r>
          </a:p>
          <a:p>
            <a:pPr lvl="1"/>
            <a:r>
              <a:rPr lang="en-US" dirty="0"/>
              <a:t>Review where you will go for protection and discuss with those around you  </a:t>
            </a:r>
          </a:p>
          <a:p>
            <a:pPr lvl="1"/>
            <a:r>
              <a:rPr lang="en-US" dirty="0"/>
              <a:t>Change your plans, if necessary, to make sure you will be able to get to a protective location quickly </a:t>
            </a:r>
          </a:p>
          <a:p>
            <a:pPr lvl="1"/>
            <a:r>
              <a:rPr lang="en-US" dirty="0"/>
              <a:t>Call anyone you know who may not be tuned-in or who may need assistance to reach a protective location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73510-DAB6-4AB6-AF8C-E67B0CB4A58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FCDCB-40FB-4928-9CC0-EB86090279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E9740-A1F7-4658-996E-4450C31A5D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TO-8</a:t>
            </a:r>
          </a:p>
        </p:txBody>
      </p:sp>
    </p:spTree>
    <p:extLst>
      <p:ext uri="{BB962C8B-B14F-4D97-AF65-F5344CB8AC3E}">
        <p14:creationId xmlns:p14="http://schemas.microsoft.com/office/powerpoint/2010/main" val="132986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269AE5-B07C-42B0-89A7-B1607185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Tornado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3B866-3CD9-454D-AFD0-644CC46FB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authorities issue a </a:t>
            </a:r>
            <a:r>
              <a:rPr lang="en-US" b="1" dirty="0"/>
              <a:t>tornado warning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Go immediately to a ICC 500 storm shelter or FEMA safe room, or interior room or hallway on the lowest floor (underground is best), or to an identified Best Available Refuge Area (BARA) </a:t>
            </a:r>
          </a:p>
          <a:p>
            <a:pPr lvl="1"/>
            <a:r>
              <a:rPr lang="en-US" dirty="0"/>
              <a:t>Take personal cover using furniture and blankets </a:t>
            </a:r>
          </a:p>
          <a:p>
            <a:pPr lvl="1"/>
            <a:r>
              <a:rPr lang="en-US" dirty="0"/>
              <a:t>Listen to EAS or NOAA Weather Radio </a:t>
            </a:r>
          </a:p>
          <a:p>
            <a:pPr lvl="1"/>
            <a:r>
              <a:rPr lang="en-US" dirty="0"/>
              <a:t>If driving, find a nearby sturdy building and seek shelter in an interior room or hallway on the lowest floor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FDECA2-7CFC-4DE7-B9D8-3D34FBE4D5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48681-BA6E-4447-B23A-A439D288BB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A7DFEF-E0E6-49FD-9C2D-32631A89EE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TO-9</a:t>
            </a:r>
          </a:p>
        </p:txBody>
      </p:sp>
    </p:spTree>
    <p:extLst>
      <p:ext uri="{BB962C8B-B14F-4D97-AF65-F5344CB8AC3E}">
        <p14:creationId xmlns:p14="http://schemas.microsoft.com/office/powerpoint/2010/main" val="304771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B874-9D03-49A4-BE7B-2925ABBFF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Tornado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0AE7DE-EC2F-4718-AEF2-7CC027F8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care when leaving damaged buildings </a:t>
            </a:r>
          </a:p>
          <a:p>
            <a:pPr lvl="1"/>
            <a:r>
              <a:rPr lang="en-US" dirty="0"/>
              <a:t>Do not use matches or lighters and leave immediately if you smell gas or see spills that could be flammable </a:t>
            </a:r>
          </a:p>
          <a:p>
            <a:r>
              <a:rPr lang="en-US" dirty="0"/>
              <a:t>If trapped, cover mouth with cloth/mask </a:t>
            </a:r>
          </a:p>
          <a:p>
            <a:r>
              <a:rPr lang="en-US" dirty="0"/>
              <a:t>Avoid fallen power lines or broken utility lines </a:t>
            </a:r>
          </a:p>
          <a:p>
            <a:pPr lvl="1"/>
            <a:r>
              <a:rPr lang="en-US" dirty="0"/>
              <a:t>Report to 9-1-1 or power provider </a:t>
            </a:r>
          </a:p>
          <a:p>
            <a:r>
              <a:rPr lang="en-US" dirty="0"/>
              <a:t>Stay out of damaged areas and damaged buildings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7BABF-ACB4-420A-BCD7-B61222375B9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01BD-0039-43CF-B53E-9E04E3A857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0773C-D7B5-4D7F-BB31-45334682BC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TO-10</a:t>
            </a:r>
          </a:p>
        </p:txBody>
      </p:sp>
    </p:spTree>
    <p:extLst>
      <p:ext uri="{BB962C8B-B14F-4D97-AF65-F5344CB8AC3E}">
        <p14:creationId xmlns:p14="http://schemas.microsoft.com/office/powerpoint/2010/main" val="323501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B874-9D03-49A4-BE7B-2925ABBFF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Tornado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0AE7DE-EC2F-4718-AEF2-7CC027F8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caution during cleanup; wear protective clothing  </a:t>
            </a:r>
          </a:p>
          <a:p>
            <a:r>
              <a:rPr lang="en-US" dirty="0"/>
              <a:t>Turn off utilities </a:t>
            </a:r>
          </a:p>
          <a:p>
            <a:r>
              <a:rPr lang="en-US" dirty="0"/>
              <a:t>Reserve telephone for emergencies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7BABF-ACB4-420A-BCD7-B61222375B9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01BD-0039-43CF-B53E-9E04E3A857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0773C-D7B5-4D7F-BB31-45334682BC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TO-11</a:t>
            </a:r>
          </a:p>
        </p:txBody>
      </p:sp>
    </p:spTree>
    <p:extLst>
      <p:ext uri="{BB962C8B-B14F-4D97-AF65-F5344CB8AC3E}">
        <p14:creationId xmlns:p14="http://schemas.microsoft.com/office/powerpoint/2010/main" val="177453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A402AD-6BAE-4583-9F82-F9C7A75D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100" dirty="0">
                <a:solidFill>
                  <a:srgbClr val="448431"/>
                </a:solidFill>
              </a:rPr>
              <a:t>(Annex 10)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7EF2AB-EBB4-41E6-BE85-7FF8F4ED9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tornadoes?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CBFFCE-9AD7-4448-8628-C5449E450F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5E484A-3A15-485C-BB7C-3A4C3AA621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TO-12</a:t>
            </a:r>
          </a:p>
        </p:txBody>
      </p:sp>
    </p:spTree>
    <p:extLst>
      <p:ext uri="{BB962C8B-B14F-4D97-AF65-F5344CB8AC3E}">
        <p14:creationId xmlns:p14="http://schemas.microsoft.com/office/powerpoint/2010/main" val="205832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3224B7-794E-D54A-B34F-8236205C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7689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Tornado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603DB-BFA3-4285-8ECA-15B96BB903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42532" y="1700323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32248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8955B3-C0EE-413E-8E9E-F49B8DD0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sz="2200" dirty="0">
                <a:solidFill>
                  <a:srgbClr val="448431"/>
                </a:solidFill>
              </a:rPr>
              <a:t>(Annex 10)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203DD3-D52F-4726-A6C6-6E30E6BEB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Tornadoes occur in every state, and there are approximately 1,200 reported every year in the United States  </a:t>
            </a:r>
          </a:p>
          <a:p>
            <a:pPr marL="227965" indent="-227965"/>
            <a:r>
              <a:rPr lang="en-US" dirty="0">
                <a:latin typeface="Arial"/>
                <a:cs typeface="Arial"/>
              </a:rPr>
              <a:t>Tornadoes kill an average of 34 people in the United States every year </a:t>
            </a:r>
            <a:endParaRPr lang="en-US" dirty="0"/>
          </a:p>
          <a:p>
            <a:pPr marL="227965" indent="-227965"/>
            <a:r>
              <a:rPr lang="en-US" dirty="0"/>
              <a:t>During a tornado, people face risks from extremely high winds—between 65 and well over 200 mph— and risk being struck by flying and falling objects  </a:t>
            </a:r>
          </a:p>
          <a:p>
            <a:pPr marL="227965" indent="-227965"/>
            <a:r>
              <a:rPr lang="en-US" dirty="0"/>
              <a:t>After a tornado, the wreckage left behind poses additional injury and psychological risks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7E9BD-AC1C-454E-BD9D-E0E1DE041D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2AAA0-0147-42AF-874B-E9EEA0CE0B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DD908-1D6D-42D9-BBCD-C83089A746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</a:t>
            </a:r>
          </a:p>
        </p:txBody>
      </p:sp>
    </p:spTree>
    <p:extLst>
      <p:ext uri="{BB962C8B-B14F-4D97-AF65-F5344CB8AC3E}">
        <p14:creationId xmlns:p14="http://schemas.microsoft.com/office/powerpoint/2010/main" val="375806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6D73EB-72D5-4ED6-A825-E984C39B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BAFAAF-85EF-45B0-82D8-9046D7704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Responsible for an average of 35 deaths every year in the United States </a:t>
            </a:r>
          </a:p>
          <a:p>
            <a:r>
              <a:rPr lang="en-US" dirty="0"/>
              <a:t>Disruptions </a:t>
            </a:r>
          </a:p>
          <a:p>
            <a:pPr lvl="1"/>
            <a:r>
              <a:rPr lang="en-US" dirty="0"/>
              <a:t>Damages to infrastructure such as transportation, power, and other utility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971F8-76F4-459F-91A6-1C25F1D5B8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853F8-19BA-4BF4-8672-7E3C929CC6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D5357-F79B-42EF-A65C-ECD5251EE7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TO-2</a:t>
            </a:r>
          </a:p>
        </p:txBody>
      </p:sp>
    </p:spTree>
    <p:extLst>
      <p:ext uri="{BB962C8B-B14F-4D97-AF65-F5344CB8AC3E}">
        <p14:creationId xmlns:p14="http://schemas.microsoft.com/office/powerpoint/2010/main" val="258100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F28281-1693-4237-96C6-1DC10DCF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Risks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FFEC88-B8F4-452E-8D7A-7B6745C4A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438996" cy="4781145"/>
          </a:xfrm>
        </p:spPr>
        <p:txBody>
          <a:bodyPr/>
          <a:lstStyle/>
          <a:p>
            <a:r>
              <a:rPr lang="en-US" dirty="0"/>
              <a:t>Tornados can cause severe damage to the affected area</a:t>
            </a:r>
          </a:p>
          <a:p>
            <a:pPr lvl="1"/>
            <a:r>
              <a:rPr lang="en-US" dirty="0"/>
              <a:t>Rip trees apart </a:t>
            </a:r>
          </a:p>
          <a:p>
            <a:pPr lvl="1"/>
            <a:r>
              <a:rPr lang="en-US" dirty="0"/>
              <a:t>Destroy buildings </a:t>
            </a:r>
          </a:p>
          <a:p>
            <a:pPr lvl="1"/>
            <a:r>
              <a:rPr lang="en-US" dirty="0"/>
              <a:t>Uproot structures and objects </a:t>
            </a:r>
          </a:p>
          <a:p>
            <a:pPr lvl="1"/>
            <a:r>
              <a:rPr lang="en-US" dirty="0"/>
              <a:t>Turn debris and glass into deadly projectiles  </a:t>
            </a:r>
          </a:p>
          <a:p>
            <a:pPr lvl="1"/>
            <a:r>
              <a:rPr lang="en-US" dirty="0"/>
              <a:t>Overturn cars and mobile homes </a:t>
            </a:r>
          </a:p>
        </p:txBody>
      </p:sp>
      <p:pic>
        <p:nvPicPr>
          <p:cNvPr id="7" name="Picture 6" descr="Photo of severe damage of a residential home.">
            <a:extLst>
              <a:ext uri="{FF2B5EF4-FFF2-40B4-BE49-F238E27FC236}">
                <a16:creationId xmlns:a16="http://schemas.microsoft.com/office/drawing/2014/main" id="{C289BDBC-31FB-443B-8A3B-4937F9255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006" y="2418995"/>
            <a:ext cx="3457575" cy="288607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95094-BF46-432E-97D4-65E685D34B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7E905C-EF7C-4B9D-83F3-E6C2F0DFF9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DAA556-AACA-457C-9FE7-87C2CBDC7D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</p:spTree>
    <p:extLst>
      <p:ext uri="{BB962C8B-B14F-4D97-AF65-F5344CB8AC3E}">
        <p14:creationId xmlns:p14="http://schemas.microsoft.com/office/powerpoint/2010/main" val="112169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38278D-A025-4EE5-B697-E7B061ACC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Facts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9D0590-F8A1-493F-BE3F-C249D4C8C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 in every state, but most common in the Midwest and parts of the Southeast  </a:t>
            </a:r>
          </a:p>
          <a:p>
            <a:r>
              <a:rPr lang="en-US" dirty="0"/>
              <a:t>Tornado season is spring and summer, but tornadoes can occur any time of year </a:t>
            </a:r>
          </a:p>
          <a:p>
            <a:r>
              <a:rPr lang="en-US" dirty="0"/>
              <a:t>Can occur any time of day but most likely to occur between 4:00 p.m. to 9:00 p.m. </a:t>
            </a:r>
          </a:p>
          <a:p>
            <a:r>
              <a:rPr lang="en-US" dirty="0"/>
              <a:t>Tornadoes generate hundreds of millions of dollars in damages annually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933EE-8D89-49C5-BB72-170D0142B0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A3906-E4A2-476F-A982-F356AD5C3C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49C1D-B686-4B19-8EDE-BBB7431CD7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TO-4</a:t>
            </a:r>
          </a:p>
        </p:txBody>
      </p:sp>
    </p:spTree>
    <p:extLst>
      <p:ext uri="{BB962C8B-B14F-4D97-AF65-F5344CB8AC3E}">
        <p14:creationId xmlns:p14="http://schemas.microsoft.com/office/powerpoint/2010/main" val="303464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A57FB-4E04-4DB4-BAEE-B3FECA8D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Enhanced Fujita Damage Scale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3F1653-6CF8-48EE-8869-B81B79368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by officials to measure tornado strength </a:t>
            </a:r>
          </a:p>
          <a:p>
            <a:r>
              <a:rPr lang="en-US" dirty="0"/>
              <a:t>Six levels</a:t>
            </a:r>
          </a:p>
          <a:p>
            <a:pPr lvl="1"/>
            <a:r>
              <a:rPr lang="en-US" dirty="0"/>
              <a:t>EF0: 65-85 mph</a:t>
            </a:r>
          </a:p>
          <a:p>
            <a:pPr lvl="1"/>
            <a:r>
              <a:rPr lang="en-US" dirty="0"/>
              <a:t>EF1: 86-110 mph</a:t>
            </a:r>
          </a:p>
          <a:p>
            <a:pPr lvl="1"/>
            <a:r>
              <a:rPr lang="en-US" dirty="0"/>
              <a:t>EF2: 111-135 mph</a:t>
            </a:r>
          </a:p>
          <a:p>
            <a:pPr lvl="1"/>
            <a:r>
              <a:rPr lang="en-US" dirty="0"/>
              <a:t>EF3: 136-165 mph</a:t>
            </a:r>
          </a:p>
          <a:p>
            <a:pPr lvl="1"/>
            <a:r>
              <a:rPr lang="en-US" dirty="0"/>
              <a:t>EF4: 166-200 mph </a:t>
            </a:r>
          </a:p>
          <a:p>
            <a:pPr lvl="1"/>
            <a:r>
              <a:rPr lang="en-US" dirty="0"/>
              <a:t>EF5: Over 200 mph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288271-3190-4575-AD8F-E9AAA2477C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F4460-C28A-4D41-9831-683A6A162A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B4E23C-5724-48FD-9079-ACFC8A421E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TO-5</a:t>
            </a:r>
          </a:p>
        </p:txBody>
      </p:sp>
    </p:spTree>
    <p:extLst>
      <p:ext uri="{BB962C8B-B14F-4D97-AF65-F5344CB8AC3E}">
        <p14:creationId xmlns:p14="http://schemas.microsoft.com/office/powerpoint/2010/main" val="150421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4670A1-E6E4-4EDA-9B66-E02D83F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risk for tornadoes in your area </a:t>
            </a:r>
          </a:p>
          <a:p>
            <a:r>
              <a:rPr lang="en-US" dirty="0"/>
              <a:t>Identify potential shelter areas</a:t>
            </a:r>
          </a:p>
          <a:p>
            <a:pPr lvl="1"/>
            <a:r>
              <a:rPr lang="en-US" dirty="0"/>
              <a:t>Manufactured structures (i.e. , mobile homes) are completely unsafe </a:t>
            </a:r>
          </a:p>
          <a:p>
            <a:r>
              <a:rPr lang="en-US" dirty="0"/>
              <a:t>Learn the warning system that your community uses  </a:t>
            </a:r>
          </a:p>
          <a:p>
            <a:r>
              <a:rPr lang="en-US" dirty="0"/>
              <a:t>Conduct family tornado drills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565E54-F482-41AC-8ED9-FB92CE16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Preparedness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68BB6-4DC4-43A3-824E-7044D0924A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95AC82-5E28-4A0B-A3B3-6A340F9C73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269E95-85BE-48BF-882C-D83E67685F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TO-2</a:t>
            </a:r>
          </a:p>
        </p:txBody>
      </p:sp>
    </p:spTree>
    <p:extLst>
      <p:ext uri="{BB962C8B-B14F-4D97-AF65-F5344CB8AC3E}">
        <p14:creationId xmlns:p14="http://schemas.microsoft.com/office/powerpoint/2010/main" val="246951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F77CC4-248C-48D1-8616-0F61B9D5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Tornado Warning Signs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49B1C3-B30B-4170-9FF5-FD47845FC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627523" cy="4781145"/>
          </a:xfrm>
        </p:spPr>
        <p:txBody>
          <a:bodyPr/>
          <a:lstStyle/>
          <a:p>
            <a:r>
              <a:rPr lang="en-US" dirty="0"/>
              <a:t>A rotating, funnel-shaped cloud toward the ground  </a:t>
            </a:r>
          </a:p>
          <a:p>
            <a:r>
              <a:rPr lang="en-US" dirty="0"/>
              <a:t>An approaching cloud of debris, especially at ground level, can mark the location of a tornado </a:t>
            </a:r>
          </a:p>
          <a:p>
            <a:pPr lvl="1"/>
            <a:r>
              <a:rPr lang="en-US" dirty="0"/>
              <a:t>This is even if a funnel is not visible  </a:t>
            </a:r>
          </a:p>
          <a:p>
            <a:r>
              <a:rPr lang="en-US" dirty="0"/>
              <a:t>A loud roaring sound similar to a freight train </a:t>
            </a:r>
          </a:p>
          <a:p>
            <a:r>
              <a:rPr lang="en-US" dirty="0"/>
              <a:t>Strange quiet during or shortly after a thunderstorm  </a:t>
            </a:r>
          </a:p>
          <a:p>
            <a:pPr lvl="1"/>
            <a:r>
              <a:rPr lang="en-US" dirty="0"/>
              <a:t>The wind may die down and the air may become still </a:t>
            </a:r>
          </a:p>
          <a:p>
            <a:r>
              <a:rPr lang="en-US" dirty="0"/>
              <a:t>Debris dropping from the sky  </a:t>
            </a:r>
          </a:p>
          <a:p>
            <a:r>
              <a:rPr lang="en-US" dirty="0"/>
              <a:t>A change in the color of the sky</a:t>
            </a:r>
          </a:p>
        </p:txBody>
      </p:sp>
      <p:pic>
        <p:nvPicPr>
          <p:cNvPr id="7" name="Picture 6" descr="Photo of a car on the road with a dark  gray sky.">
            <a:extLst>
              <a:ext uri="{FF2B5EF4-FFF2-40B4-BE49-F238E27FC236}">
                <a16:creationId xmlns:a16="http://schemas.microsoft.com/office/drawing/2014/main" id="{6D007FEB-B759-471B-81C0-4046A712F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775" y="4678535"/>
            <a:ext cx="2000250" cy="13811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CA1CC-F4DA-4D63-AE74-966F0F8064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D7898-F080-4097-8898-528AB141F0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7F53C8-5FE7-47B3-9E77-79D3341239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</p:spTree>
    <p:extLst>
      <p:ext uri="{BB962C8B-B14F-4D97-AF65-F5344CB8AC3E}">
        <p14:creationId xmlns:p14="http://schemas.microsoft.com/office/powerpoint/2010/main" val="26843847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c9525e3-0e26-41e5-be28-2227dc64c83e"/>
    <ds:schemaRef ds:uri="http://schemas.openxmlformats.org/package/2006/metadata/core-properties"/>
    <ds:schemaRef ds:uri="http://purl.org/dc/terms/"/>
    <ds:schemaRef ds:uri="cd7a79f3-a22f-4b0a-abe2-9eca9b7c46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679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1_Office Theme</vt:lpstr>
      <vt:lpstr>   CERT Hazard Annexes</vt:lpstr>
      <vt:lpstr>Tornado</vt:lpstr>
      <vt:lpstr>Introduction (Annex 10)</vt:lpstr>
      <vt:lpstr>Tornado Impacts</vt:lpstr>
      <vt:lpstr>Tornado Risks</vt:lpstr>
      <vt:lpstr>Tornado Facts</vt:lpstr>
      <vt:lpstr>Enhanced Fujita Damage Scale</vt:lpstr>
      <vt:lpstr>Tornado Preparedness</vt:lpstr>
      <vt:lpstr>Tornado Warning Signs</vt:lpstr>
      <vt:lpstr>During a Tornado</vt:lpstr>
      <vt:lpstr>During a Tornado (continued)</vt:lpstr>
      <vt:lpstr>After a Tornado</vt:lpstr>
      <vt:lpstr>After a Tornado (continued)</vt:lpstr>
      <vt:lpstr>Final Questions? (Annex 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