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30"/>
  </p:notesMasterIdLst>
  <p:handoutMasterIdLst>
    <p:handoutMasterId r:id="rId31"/>
  </p:handoutMasterIdLst>
  <p:sldIdLst>
    <p:sldId id="256" r:id="rId5"/>
    <p:sldId id="361" r:id="rId6"/>
    <p:sldId id="350" r:id="rId7"/>
    <p:sldId id="362" r:id="rId8"/>
    <p:sldId id="351" r:id="rId9"/>
    <p:sldId id="352" r:id="rId10"/>
    <p:sldId id="353" r:id="rId11"/>
    <p:sldId id="354" r:id="rId12"/>
    <p:sldId id="347" r:id="rId13"/>
    <p:sldId id="348" r:id="rId14"/>
    <p:sldId id="363" r:id="rId15"/>
    <p:sldId id="349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4" r:id="rId24"/>
    <p:sldId id="379" r:id="rId25"/>
    <p:sldId id="380" r:id="rId26"/>
    <p:sldId id="381" r:id="rId27"/>
    <p:sldId id="382" r:id="rId28"/>
    <p:sldId id="3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ma.gov/national-flood-insurance-program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the meaning of Advisory, Watch, and Warning and how to obtain alerts and warnings for multiple hazards in advance</a:t>
            </a:r>
          </a:p>
          <a:p>
            <a:pPr lvl="1"/>
            <a:r>
              <a:rPr lang="en-US" dirty="0"/>
              <a:t>High winds</a:t>
            </a:r>
          </a:p>
          <a:p>
            <a:pPr lvl="1"/>
            <a:r>
              <a:rPr lang="en-US" dirty="0"/>
              <a:t>Storm surge </a:t>
            </a:r>
          </a:p>
          <a:p>
            <a:pPr lvl="1"/>
            <a:r>
              <a:rPr lang="en-US" dirty="0"/>
              <a:t>Flooding (e.g., flash flooding, coastal flooding, river flooding)</a:t>
            </a:r>
          </a:p>
          <a:p>
            <a:pPr lvl="1"/>
            <a:r>
              <a:rPr lang="en-US" dirty="0"/>
              <a:t>Thunderstorms</a:t>
            </a:r>
          </a:p>
          <a:p>
            <a:pPr lvl="1"/>
            <a:r>
              <a:rPr lang="en-US" dirty="0"/>
              <a:t>Tornadoes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HU-8</a:t>
            </a:r>
          </a:p>
        </p:txBody>
      </p:sp>
    </p:spTree>
    <p:extLst>
      <p:ext uri="{BB962C8B-B14F-4D97-AF65-F5344CB8AC3E}">
        <p14:creationId xmlns:p14="http://schemas.microsoft.com/office/powerpoint/2010/main" val="2877183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buying a NOAA Weather Radio All Hazards receiver</a:t>
            </a:r>
          </a:p>
          <a:p>
            <a:pPr lvl="1"/>
            <a:r>
              <a:rPr lang="en-US" dirty="0"/>
              <a:t>Receives broadcast alerts directly from the National Weather Service </a:t>
            </a:r>
          </a:p>
          <a:p>
            <a:r>
              <a:rPr lang="en-US" dirty="0"/>
              <a:t>Whether you live inland or along the coast, it is important to know whether you live, work, or travel through areas prone to flooding </a:t>
            </a:r>
          </a:p>
          <a:p>
            <a:r>
              <a:rPr lang="en-US" dirty="0"/>
              <a:t>It is particularly important to prepare for flooding if you live inside the special flood hazard area and/or in a low-lying area near a body of water, or in an area prone to flash flooding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HU-9</a:t>
            </a:r>
          </a:p>
        </p:txBody>
      </p:sp>
    </p:spTree>
    <p:extLst>
      <p:ext uri="{BB962C8B-B14F-4D97-AF65-F5344CB8AC3E}">
        <p14:creationId xmlns:p14="http://schemas.microsoft.com/office/powerpoint/2010/main" val="3792971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risk and evacuation routes </a:t>
            </a:r>
          </a:p>
          <a:p>
            <a:r>
              <a:rPr lang="en-US" dirty="0"/>
              <a:t>Develop action plan </a:t>
            </a:r>
          </a:p>
          <a:p>
            <a:r>
              <a:rPr lang="en-US" dirty="0"/>
              <a:t>Develop emergency communications plan </a:t>
            </a:r>
          </a:p>
          <a:p>
            <a:r>
              <a:rPr lang="en-US" dirty="0"/>
              <a:t>Secure needed supplies </a:t>
            </a:r>
          </a:p>
          <a:p>
            <a:r>
              <a:rPr lang="en-US" dirty="0"/>
              <a:t>Check batteries, replace old ones, and have extra on hand </a:t>
            </a:r>
          </a:p>
          <a:p>
            <a:r>
              <a:rPr lang="en-US" dirty="0"/>
              <a:t>Flood proof your property </a:t>
            </a:r>
          </a:p>
          <a:p>
            <a:r>
              <a:rPr lang="en-US" dirty="0"/>
              <a:t>Fortify your house </a:t>
            </a:r>
          </a:p>
          <a:p>
            <a:r>
              <a:rPr lang="en-US" dirty="0"/>
              <a:t>Board up all windows and glass doors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HU-10</a:t>
            </a:r>
          </a:p>
        </p:txBody>
      </p:sp>
    </p:spTree>
    <p:extLst>
      <p:ext uri="{BB962C8B-B14F-4D97-AF65-F5344CB8AC3E}">
        <p14:creationId xmlns:p14="http://schemas.microsoft.com/office/powerpoint/2010/main" val="3089197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Secure manufactured homes and outdoor items  </a:t>
            </a:r>
          </a:p>
          <a:p>
            <a:r>
              <a:rPr lang="en-US" dirty="0"/>
              <a:t>Prepare for disruptions in services, such as water, power, gas, and other supplies </a:t>
            </a:r>
          </a:p>
          <a:p>
            <a:r>
              <a:rPr lang="en-US" dirty="0"/>
              <a:t>Prepare for potential evacuation</a:t>
            </a:r>
          </a:p>
          <a:p>
            <a:pPr lvl="1"/>
            <a:r>
              <a:rPr lang="en-US" dirty="0"/>
              <a:t>Consider staying with family or friends who live outside of the area to be impacted</a:t>
            </a:r>
          </a:p>
          <a:p>
            <a:pPr lvl="1"/>
            <a:r>
              <a:rPr lang="en-US" dirty="0"/>
              <a:t>Identify local shelters </a:t>
            </a:r>
          </a:p>
          <a:p>
            <a:r>
              <a:rPr lang="en-US" dirty="0"/>
              <a:t>Make sure your cell phone is charged; have cash and a car cell phone charger available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HU-11</a:t>
            </a:r>
          </a:p>
        </p:txBody>
      </p:sp>
    </p:spTree>
    <p:extLst>
      <p:ext uri="{BB962C8B-B14F-4D97-AF65-F5344CB8AC3E}">
        <p14:creationId xmlns:p14="http://schemas.microsoft.com/office/powerpoint/2010/main" val="3930929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 to the Emergency Alert System (EAS) for local emergency information and instructions </a:t>
            </a:r>
          </a:p>
          <a:p>
            <a:r>
              <a:rPr lang="en-US" dirty="0"/>
              <a:t>Standard insurance does not cover flooding, but flood insurance is available for homeowners, renters, and business owners through the National Flood Insurance Program (NFIP) (</a:t>
            </a:r>
            <a:r>
              <a:rPr lang="en-US" dirty="0">
                <a:hlinkClick r:id="rId2"/>
              </a:rPr>
              <a:t>https://www.fema.gov/national-flood-insurance-program</a:t>
            </a:r>
            <a:r>
              <a:rPr lang="en-US" dirty="0"/>
              <a:t>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HU-12</a:t>
            </a:r>
          </a:p>
        </p:txBody>
      </p:sp>
    </p:spTree>
    <p:extLst>
      <p:ext uri="{BB962C8B-B14F-4D97-AF65-F5344CB8AC3E}">
        <p14:creationId xmlns:p14="http://schemas.microsoft.com/office/powerpoint/2010/main" val="767691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or Go?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 an evacuation zone, leave immediately upon direction from emergency management officials </a:t>
            </a:r>
          </a:p>
          <a:p>
            <a:r>
              <a:rPr lang="en-US" dirty="0"/>
              <a:t>Follow directions from local officials </a:t>
            </a:r>
          </a:p>
          <a:p>
            <a:r>
              <a:rPr lang="en-US" dirty="0"/>
              <a:t>Follow posted evacuation routes </a:t>
            </a:r>
          </a:p>
          <a:p>
            <a:r>
              <a:rPr lang="en-US" dirty="0"/>
              <a:t>If not in an evacuation zone and you decide to stay, or if time does not permit evacuation, take caution</a:t>
            </a:r>
          </a:p>
          <a:p>
            <a:pPr lvl="1"/>
            <a:r>
              <a:rPr lang="en-US" dirty="0"/>
              <a:t>Follow sheltering guidelines </a:t>
            </a:r>
          </a:p>
          <a:p>
            <a:pPr lvl="1"/>
            <a:r>
              <a:rPr lang="en-US" dirty="0"/>
              <a:t>Take refuge in a small, interior, windowless room, closet, or hallway on the lowest level above flood water levels </a:t>
            </a:r>
          </a:p>
          <a:p>
            <a:pPr lvl="2"/>
            <a:r>
              <a:rPr lang="en-US" dirty="0"/>
              <a:t>If in a manufactured home or temporary structure, move to a sturdy building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HU-13</a:t>
            </a:r>
          </a:p>
        </p:txBody>
      </p:sp>
    </p:spTree>
    <p:extLst>
      <p:ext uri="{BB962C8B-B14F-4D97-AF65-F5344CB8AC3E}">
        <p14:creationId xmlns:p14="http://schemas.microsoft.com/office/powerpoint/2010/main" val="347024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1100" dirty="0">
                <a:solidFill>
                  <a:srgbClr val="448431"/>
                </a:solidFill>
              </a:rPr>
              <a:t>(1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communications</a:t>
            </a:r>
          </a:p>
          <a:p>
            <a:pPr lvl="1"/>
            <a:r>
              <a:rPr lang="en-US" dirty="0"/>
              <a:t>Conserve battery power for emergency use </a:t>
            </a:r>
          </a:p>
          <a:p>
            <a:pPr lvl="1"/>
            <a:r>
              <a:rPr lang="en-US" dirty="0"/>
              <a:t>Use phones only for emergency calls </a:t>
            </a:r>
          </a:p>
          <a:p>
            <a:pPr lvl="1"/>
            <a:r>
              <a:rPr lang="en-US" dirty="0"/>
              <a:t>Use text messaging or social media to reach family and/or friends </a:t>
            </a:r>
          </a:p>
          <a:p>
            <a:r>
              <a:rPr lang="en-US" dirty="0"/>
              <a:t>Never use portable generators inside </a:t>
            </a:r>
          </a:p>
          <a:p>
            <a:r>
              <a:rPr lang="en-US" dirty="0"/>
              <a:t>Stay indoors away from windows, skylights, and doors to protect against flying debris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HU-14</a:t>
            </a:r>
          </a:p>
        </p:txBody>
      </p:sp>
    </p:spTree>
    <p:extLst>
      <p:ext uri="{BB962C8B-B14F-4D97-AF65-F5344CB8AC3E}">
        <p14:creationId xmlns:p14="http://schemas.microsoft.com/office/powerpoint/2010/main" val="2947533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1100" dirty="0">
                <a:solidFill>
                  <a:srgbClr val="448431"/>
                </a:solidFill>
              </a:rPr>
              <a:t>(2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advised to take shelter, take action</a:t>
            </a:r>
          </a:p>
          <a:p>
            <a:pPr lvl="1"/>
            <a:r>
              <a:rPr lang="en-US" dirty="0"/>
              <a:t>Grab your emergency supply kit </a:t>
            </a:r>
          </a:p>
          <a:p>
            <a:pPr lvl="1"/>
            <a:r>
              <a:rPr lang="en-US" dirty="0"/>
              <a:t>Go to an interior room without windows, if possible </a:t>
            </a:r>
          </a:p>
          <a:p>
            <a:pPr lvl="1"/>
            <a:r>
              <a:rPr lang="en-US" dirty="0"/>
              <a:t>Stay inside the room and listen to EAS for additional instructions </a:t>
            </a:r>
          </a:p>
          <a:p>
            <a:r>
              <a:rPr lang="en-US" dirty="0"/>
              <a:t>For high winds, lie on the floor under a table or other sturdy object for greater protection from falling objects </a:t>
            </a:r>
          </a:p>
          <a:p>
            <a:r>
              <a:rPr lang="en-US" dirty="0"/>
              <a:t>If outside, safely move inside as quickly as possible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HU-15</a:t>
            </a:r>
          </a:p>
        </p:txBody>
      </p:sp>
    </p:spTree>
    <p:extLst>
      <p:ext uri="{BB962C8B-B14F-4D97-AF65-F5344CB8AC3E}">
        <p14:creationId xmlns:p14="http://schemas.microsoft.com/office/powerpoint/2010/main" val="2872115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600" dirty="0">
                <a:solidFill>
                  <a:srgbClr val="448431"/>
                </a:solidFill>
              </a:rPr>
              <a:t>(3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driving, if possible </a:t>
            </a:r>
          </a:p>
          <a:p>
            <a:r>
              <a:rPr lang="en-US" dirty="0"/>
              <a:t>Be aware of the “eye ”</a:t>
            </a:r>
          </a:p>
          <a:p>
            <a:pPr lvl="1"/>
            <a:r>
              <a:rPr lang="en-US" dirty="0"/>
              <a:t>After the center of the hurricane (eye) passes over, the storm will resume </a:t>
            </a:r>
          </a:p>
          <a:p>
            <a:pPr lvl="1"/>
            <a:r>
              <a:rPr lang="en-US" dirty="0"/>
              <a:t>Do not venture outside until emergency officials say it is safe </a:t>
            </a:r>
          </a:p>
          <a:p>
            <a:r>
              <a:rPr lang="en-US" dirty="0"/>
              <a:t>Be alert for tornadoes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HU-16</a:t>
            </a:r>
          </a:p>
        </p:txBody>
      </p:sp>
    </p:spTree>
    <p:extLst>
      <p:ext uri="{BB962C8B-B14F-4D97-AF65-F5344CB8AC3E}">
        <p14:creationId xmlns:p14="http://schemas.microsoft.com/office/powerpoint/2010/main" val="1690646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600" dirty="0">
                <a:solidFill>
                  <a:srgbClr val="448431"/>
                </a:solidFill>
              </a:rPr>
              <a:t>(4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Whether inland or along the coast, stay away from floodwaters  </a:t>
            </a:r>
          </a:p>
          <a:p>
            <a:pPr lvl="1"/>
            <a:r>
              <a:rPr lang="en-US" dirty="0"/>
              <a:t>Floodwaters move swiftly, may carry debris that can cause injuries, and hide damaged roads and the actual depth of the water </a:t>
            </a:r>
          </a:p>
          <a:p>
            <a:pPr lvl="1"/>
            <a:r>
              <a:rPr lang="en-US" dirty="0"/>
              <a:t>12 inches of moving water can wash a small car away and 6 inches of fast moving water can knock an adult off his or her feet </a:t>
            </a:r>
          </a:p>
          <a:p>
            <a:pPr lvl="1"/>
            <a:r>
              <a:rPr lang="en-US" b="1" dirty="0"/>
              <a:t>Turn Around Don’t Drown </a:t>
            </a:r>
            <a:r>
              <a:rPr lang="en-US" baseline="30000" dirty="0"/>
              <a:t>®</a:t>
            </a:r>
          </a:p>
        </p:txBody>
      </p:sp>
      <p:pic>
        <p:nvPicPr>
          <p:cNvPr id="7" name="Picture 6" descr="Banner with FEMA logo that says: &quot;Flooding? Be safe! Turn Around Don't Drown&quot;">
            <a:extLst>
              <a:ext uri="{FF2B5EF4-FFF2-40B4-BE49-F238E27FC236}">
                <a16:creationId xmlns:a16="http://schemas.microsoft.com/office/drawing/2014/main" id="{95B41FEF-78D2-41C9-AA86-DF2FAB7C4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891" y="4867837"/>
            <a:ext cx="3797475" cy="1191823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HU-17</a:t>
            </a:r>
          </a:p>
        </p:txBody>
      </p:sp>
    </p:spTree>
    <p:extLst>
      <p:ext uri="{BB962C8B-B14F-4D97-AF65-F5344CB8AC3E}">
        <p14:creationId xmlns:p14="http://schemas.microsoft.com/office/powerpoint/2010/main" val="338465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46E5490-4F65-A348-B41D-76F39B89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18" y="2172320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Hurricane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6F14F-8727-4987-9CE6-3A77269941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266" y="1700324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600" dirty="0">
                <a:solidFill>
                  <a:srgbClr val="448431"/>
                </a:solidFill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329445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reenter area until it is declared safe </a:t>
            </a:r>
          </a:p>
          <a:p>
            <a:pPr lvl="1"/>
            <a:r>
              <a:rPr lang="en-US" dirty="0"/>
              <a:t>Reentry to the area too soon may cause risk and may keep first responders and workers from doing their jobs  </a:t>
            </a:r>
          </a:p>
          <a:p>
            <a:r>
              <a:rPr lang="en-US" dirty="0"/>
              <a:t>Use extreme caution when entering damaged buildings; use a flashlight indoors </a:t>
            </a:r>
          </a:p>
          <a:p>
            <a:r>
              <a:rPr lang="en-US" dirty="0"/>
              <a:t>If you smell gas, or if your carbon monoxide alarm sounds, go to fresh air immediately and call help </a:t>
            </a:r>
          </a:p>
          <a:p>
            <a:r>
              <a:rPr lang="en-US" dirty="0"/>
              <a:t>Have your utilities inspected by qualified professionals for damage to electrical system, sewage, gas, and water lines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HU-18</a:t>
            </a:r>
          </a:p>
        </p:txBody>
      </p:sp>
    </p:spTree>
    <p:extLst>
      <p:ext uri="{BB962C8B-B14F-4D97-AF65-F5344CB8AC3E}">
        <p14:creationId xmlns:p14="http://schemas.microsoft.com/office/powerpoint/2010/main" val="2771825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Wear protective clothing </a:t>
            </a:r>
          </a:p>
          <a:p>
            <a:pPr lvl="1"/>
            <a:r>
              <a:rPr lang="en-US" dirty="0"/>
              <a:t>Avoid potential dangers from hazard damages, debris, and contaminants during clean up by using protective clothing such as safety goggles, work gloves, hard hats, and waterproof boots  </a:t>
            </a:r>
          </a:p>
          <a:p>
            <a:r>
              <a:rPr lang="en-US" dirty="0"/>
              <a:t>Contact your insurance company  </a:t>
            </a:r>
          </a:p>
          <a:p>
            <a:pPr lvl="1"/>
            <a:r>
              <a:rPr lang="en-US" dirty="0"/>
              <a:t>Take pictures to document your damage and file a claim as soon as possible  </a:t>
            </a:r>
          </a:p>
          <a:p>
            <a:pPr lvl="1"/>
            <a:r>
              <a:rPr lang="en-US" dirty="0"/>
              <a:t>Do what you can to prevent further damage to your property (e.g., putting a tarp on a damaged roof), as insurance may not cover additional damage that occurs after the storm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HU-19</a:t>
            </a:r>
          </a:p>
        </p:txBody>
      </p:sp>
    </p:spTree>
    <p:extLst>
      <p:ext uri="{BB962C8B-B14F-4D97-AF65-F5344CB8AC3E}">
        <p14:creationId xmlns:p14="http://schemas.microsoft.com/office/powerpoint/2010/main" val="433578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Turn Around Don’t Drown</a:t>
            </a:r>
            <a:r>
              <a:rPr lang="en-US" baseline="30000" dirty="0"/>
              <a:t>®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Avoid walking or driving in floodwaters  </a:t>
            </a:r>
          </a:p>
          <a:p>
            <a:pPr lvl="1"/>
            <a:r>
              <a:rPr lang="en-US" dirty="0"/>
              <a:t>Stay clear of moving water especially near rivers, streams, and drainage systems  </a:t>
            </a:r>
          </a:p>
          <a:p>
            <a:pPr lvl="1"/>
            <a:r>
              <a:rPr lang="en-US" dirty="0"/>
              <a:t>Debris, oil, gasoline, chemicals, bacteria, or raw sewage may contaminate floodwaters. Water may also be electrically charged from downed power lines </a:t>
            </a:r>
          </a:p>
          <a:p>
            <a:r>
              <a:rPr lang="en-US" dirty="0"/>
              <a:t>Check on neighbors </a:t>
            </a:r>
          </a:p>
          <a:p>
            <a:pPr lvl="1"/>
            <a:r>
              <a:rPr lang="en-US" dirty="0"/>
              <a:t>Use extreme caution when assisting others who may be injured, especially around damaged buildings or floodwaters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HU-20</a:t>
            </a:r>
          </a:p>
        </p:txBody>
      </p:sp>
    </p:spTree>
    <p:extLst>
      <p:ext uri="{BB962C8B-B14F-4D97-AF65-F5344CB8AC3E}">
        <p14:creationId xmlns:p14="http://schemas.microsoft.com/office/powerpoint/2010/main" val="2827119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away from downed power lines </a:t>
            </a:r>
          </a:p>
          <a:p>
            <a:pPr lvl="1"/>
            <a:r>
              <a:rPr lang="en-US" dirty="0"/>
              <a:t>The only way to limit risk from downed power lines is to avoid them completely  </a:t>
            </a:r>
          </a:p>
          <a:p>
            <a:pPr lvl="1"/>
            <a:r>
              <a:rPr lang="en-US" dirty="0"/>
              <a:t>Report downed power lines to appropriate authorities </a:t>
            </a:r>
          </a:p>
          <a:p>
            <a:r>
              <a:rPr lang="en-US" dirty="0"/>
              <a:t>Call for help, if necessary </a:t>
            </a:r>
          </a:p>
          <a:p>
            <a:pPr lvl="1"/>
            <a:r>
              <a:rPr lang="en-US" dirty="0"/>
              <a:t>If you smell gas or a fire, move to fresh air immediately and call for help  Stay there until emergency personnel arrive to assist you </a:t>
            </a:r>
          </a:p>
          <a:p>
            <a:pPr lvl="1"/>
            <a:r>
              <a:rPr lang="en-US" dirty="0"/>
              <a:t>Do not attempt to turn off the utilities yourself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HU-21</a:t>
            </a:r>
          </a:p>
        </p:txBody>
      </p:sp>
    </p:spTree>
    <p:extLst>
      <p:ext uri="{BB962C8B-B14F-4D97-AF65-F5344CB8AC3E}">
        <p14:creationId xmlns:p14="http://schemas.microsoft.com/office/powerpoint/2010/main" val="4237745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600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Save phone calls for emergency use </a:t>
            </a:r>
          </a:p>
          <a:p>
            <a:pPr lvl="1"/>
            <a:r>
              <a:rPr lang="en-US" dirty="0"/>
              <a:t>Telephone lines are prone to overload following a disaster or emergency  </a:t>
            </a:r>
          </a:p>
          <a:p>
            <a:pPr lvl="1"/>
            <a:r>
              <a:rPr lang="en-US" dirty="0"/>
              <a:t>Saving calls for emergency use helps to ensure that those calls that must go through do so </a:t>
            </a:r>
          </a:p>
          <a:p>
            <a:pPr lvl="1"/>
            <a:r>
              <a:rPr lang="en-US" dirty="0"/>
              <a:t>If you need to reach family and/or friends, use text messaging or social media </a:t>
            </a:r>
          </a:p>
          <a:p>
            <a:r>
              <a:rPr lang="en-US" dirty="0"/>
              <a:t>Listen to EAS for updated information  </a:t>
            </a:r>
          </a:p>
          <a:p>
            <a:pPr lvl="1"/>
            <a:r>
              <a:rPr lang="en-US" dirty="0"/>
              <a:t>Local officials will use EAS extensively to provide emergency information and instructions  </a:t>
            </a:r>
          </a:p>
          <a:p>
            <a:pPr lvl="1"/>
            <a:r>
              <a:rPr lang="en-US" dirty="0"/>
              <a:t>Be sure to tune in often for updates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HU-22</a:t>
            </a:r>
          </a:p>
        </p:txBody>
      </p:sp>
    </p:spTree>
    <p:extLst>
      <p:ext uri="{BB962C8B-B14F-4D97-AF65-F5344CB8AC3E}">
        <p14:creationId xmlns:p14="http://schemas.microsoft.com/office/powerpoint/2010/main" val="3715706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E89763B-7889-482E-A0A5-06F651B1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Questions?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4CCDD9-03DA-4CC1-A508-41FE90DF0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hurricanes?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C137A9-6CEF-4771-8532-B723344F3A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F5C77B-E0E0-4D62-9E1B-E6093B30A7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HU-23</a:t>
            </a:r>
          </a:p>
        </p:txBody>
      </p:sp>
    </p:spTree>
    <p:extLst>
      <p:ext uri="{BB962C8B-B14F-4D97-AF65-F5344CB8AC3E}">
        <p14:creationId xmlns:p14="http://schemas.microsoft.com/office/powerpoint/2010/main" val="242428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6)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>
                <a:latin typeface="Arial"/>
                <a:cs typeface="Arial"/>
              </a:rPr>
              <a:t>Hurricanes killed over 9,000 people in the United States between 1900 and 2017 </a:t>
            </a:r>
            <a:endParaRPr lang="en-US" dirty="0"/>
          </a:p>
          <a:p>
            <a:pPr marL="685165" lvl="1" indent="-227965"/>
            <a:r>
              <a:rPr lang="en-US" dirty="0"/>
              <a:t>In 2005, Hurricane Katrina was responsible for more than 1,800 deaths in the United States </a:t>
            </a:r>
          </a:p>
          <a:p>
            <a:pPr marL="685165" lvl="1" indent="-227965"/>
            <a:r>
              <a:rPr lang="en-US" dirty="0"/>
              <a:t>Another 117 deaths were attributed to Hurricane Sandy in 2012  </a:t>
            </a:r>
          </a:p>
          <a:p>
            <a:pPr marL="685165" lvl="1" indent="-227965"/>
            <a:r>
              <a:rPr lang="en-US" dirty="0"/>
              <a:t>In 2017, Hurricanes Harvey and Irma were responsible for at least 100 deaths in the United States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</a:t>
            </a:r>
          </a:p>
        </p:txBody>
      </p:sp>
    </p:spTree>
    <p:extLst>
      <p:ext uri="{BB962C8B-B14F-4D97-AF65-F5344CB8AC3E}">
        <p14:creationId xmlns:p14="http://schemas.microsoft.com/office/powerpoint/2010/main" val="317481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sz="1000" dirty="0">
                <a:solidFill>
                  <a:srgbClr val="448431"/>
                </a:solidFill>
              </a:rPr>
              <a:t>(Annex 6)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/>
              <a:t>Hurricanes also generate tremendous damage to businesses, communities, and the nation’s critical infrastructure </a:t>
            </a:r>
          </a:p>
          <a:p>
            <a:pPr marL="685165" lvl="1" indent="-227965"/>
            <a:r>
              <a:rPr lang="en-US" dirty="0"/>
              <a:t>The top 20 costliest hurricanes to hit the United States  mainland between 1972 and 2010 each caused at least $2 billion in damage </a:t>
            </a:r>
          </a:p>
          <a:p>
            <a:pPr marL="685165" lvl="1" indent="-227965"/>
            <a:r>
              <a:rPr lang="en-US" dirty="0">
                <a:latin typeface="Arial"/>
                <a:cs typeface="Arial"/>
              </a:rPr>
              <a:t>In 2017 alone, the damage caused by Hurricanes Harvey, Irma, and Maria totaled approximately $265 billion 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</a:t>
            </a:r>
          </a:p>
        </p:txBody>
      </p:sp>
    </p:spTree>
    <p:extLst>
      <p:ext uri="{BB962C8B-B14F-4D97-AF65-F5344CB8AC3E}">
        <p14:creationId xmlns:p14="http://schemas.microsoft.com/office/powerpoint/2010/main" val="330746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Hurricanes and Coastal Storms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Hurricanes:</a:t>
            </a:r>
          </a:p>
          <a:p>
            <a:pPr lvl="1"/>
            <a:r>
              <a:rPr lang="en-US" dirty="0"/>
              <a:t>Massive storm systems that form over warm ocean waters and move toward land</a:t>
            </a:r>
          </a:p>
          <a:p>
            <a:pPr lvl="1"/>
            <a:r>
              <a:rPr lang="en-US" dirty="0"/>
              <a:t>Winds of 74 mph or more</a:t>
            </a:r>
          </a:p>
          <a:p>
            <a:pPr lvl="1"/>
            <a:r>
              <a:rPr lang="en-US" dirty="0"/>
              <a:t>Accompanied by heavy rains, storm surge, coastal and inland flooding, rip currents, tornadoes, and landslides </a:t>
            </a:r>
          </a:p>
          <a:p>
            <a:r>
              <a:rPr lang="en-US" dirty="0"/>
              <a:t>Coastal Storms (Nor’easters):</a:t>
            </a:r>
          </a:p>
          <a:p>
            <a:pPr lvl="1"/>
            <a:r>
              <a:rPr lang="en-US" dirty="0"/>
              <a:t>Typically form along East Coast of the United States </a:t>
            </a:r>
          </a:p>
          <a:p>
            <a:pPr lvl="1"/>
            <a:r>
              <a:rPr lang="en-US" dirty="0"/>
              <a:t>Produce similar damage to hurricanes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HU-3</a:t>
            </a:r>
          </a:p>
        </p:txBody>
      </p:sp>
    </p:spTree>
    <p:extLst>
      <p:ext uri="{BB962C8B-B14F-4D97-AF65-F5344CB8AC3E}">
        <p14:creationId xmlns:p14="http://schemas.microsoft.com/office/powerpoint/2010/main" val="1451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by Location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3719963" cy="4781145"/>
          </a:xfrm>
        </p:spPr>
        <p:txBody>
          <a:bodyPr/>
          <a:lstStyle/>
          <a:p>
            <a:r>
              <a:rPr lang="en-US" dirty="0"/>
              <a:t>People who live on the coast are most at risk for extreme winds and flooding from rain and storm surge </a:t>
            </a:r>
          </a:p>
          <a:p>
            <a:r>
              <a:rPr lang="en-US" dirty="0"/>
              <a:t>People who live inland are at risk for wind, thunderstorms, and flooding </a:t>
            </a:r>
          </a:p>
        </p:txBody>
      </p:sp>
      <p:pic>
        <p:nvPicPr>
          <p:cNvPr id="7" name="Picture 6" descr="Photo 1: waterfront view of ranging storm with waves hitting the outside decks and docks.&#10;Photo 2: flooded residential neighborhood showing water almost up to the roofs with only the tops of trees showing.">
            <a:extLst>
              <a:ext uri="{FF2B5EF4-FFF2-40B4-BE49-F238E27FC236}">
                <a16:creationId xmlns:a16="http://schemas.microsoft.com/office/drawing/2014/main" id="{A6AB3A71-8261-4802-B0C1-E8CD094D6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480" y="1896524"/>
            <a:ext cx="2867025" cy="37528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HU-4</a:t>
            </a:r>
          </a:p>
        </p:txBody>
      </p:sp>
    </p:spTree>
    <p:extLst>
      <p:ext uri="{BB962C8B-B14F-4D97-AF65-F5344CB8AC3E}">
        <p14:creationId xmlns:p14="http://schemas.microsoft.com/office/powerpoint/2010/main" val="177081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Hurricane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The majority of hurricane fatalities since 1970 have been due to inland flooding (outside of landfall counties) </a:t>
            </a:r>
          </a:p>
          <a:p>
            <a:r>
              <a:rPr lang="en-US" dirty="0"/>
              <a:t>Disruptions </a:t>
            </a:r>
          </a:p>
          <a:p>
            <a:pPr lvl="1"/>
            <a:r>
              <a:rPr lang="en-US" dirty="0"/>
              <a:t>Interrupts daily activities in affected areas including transportation, utilities and power </a:t>
            </a:r>
          </a:p>
          <a:p>
            <a:pPr lvl="1"/>
            <a:r>
              <a:rPr lang="en-US" dirty="0"/>
              <a:t>Generates economic losses from damages to property and loss of revenue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HU-5</a:t>
            </a:r>
          </a:p>
        </p:txBody>
      </p:sp>
    </p:spTree>
    <p:extLst>
      <p:ext uri="{BB962C8B-B14F-4D97-AF65-F5344CB8AC3E}">
        <p14:creationId xmlns:p14="http://schemas.microsoft.com/office/powerpoint/2010/main" val="372559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/>
          <a:lstStyle/>
          <a:p>
            <a:r>
              <a:rPr lang="en-US" dirty="0"/>
              <a:t>Hurricane Statistics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>
                <a:latin typeface="Arial"/>
                <a:cs typeface="Arial"/>
              </a:rPr>
              <a:t>Between 1851 and 2017, 326 hurricanes made landfall in the United States  </a:t>
            </a:r>
            <a:endParaRPr lang="en-US" dirty="0"/>
          </a:p>
          <a:p>
            <a:pPr marL="227965" indent="-227965"/>
            <a:r>
              <a:rPr lang="en-US" dirty="0"/>
              <a:t>The most hurricane-affected state is Florida, followed by Texas </a:t>
            </a:r>
          </a:p>
          <a:p>
            <a:pPr marL="227965" indent="-227965"/>
            <a:r>
              <a:rPr lang="en-US" dirty="0"/>
              <a:t>About 80 percent of direct United States hurricane fatalities since 1970 occurred outside of landfall counties, with most of these fatalities caused by inland flooding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32567" y="6385716"/>
            <a:ext cx="1803862" cy="303212"/>
          </a:xfrm>
        </p:spPr>
        <p:txBody>
          <a:bodyPr/>
          <a:lstStyle/>
          <a:p>
            <a:r>
              <a:rPr lang="en-US" dirty="0"/>
              <a:t>HU-6</a:t>
            </a:r>
          </a:p>
        </p:txBody>
      </p:sp>
    </p:spTree>
    <p:extLst>
      <p:ext uri="{BB962C8B-B14F-4D97-AF65-F5344CB8AC3E}">
        <p14:creationId xmlns:p14="http://schemas.microsoft.com/office/powerpoint/2010/main" val="352835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Saffir-Simpson Scale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hurricane wind speed according to five categories:</a:t>
            </a:r>
          </a:p>
          <a:p>
            <a:pPr lvl="1"/>
            <a:r>
              <a:rPr lang="en-US" dirty="0"/>
              <a:t>Category 1: Minimal, 74-95 mph</a:t>
            </a:r>
          </a:p>
          <a:p>
            <a:pPr lvl="1"/>
            <a:r>
              <a:rPr lang="en-US" dirty="0"/>
              <a:t>Category 2: Moderate, 96-110 mph</a:t>
            </a:r>
          </a:p>
          <a:p>
            <a:pPr lvl="1"/>
            <a:r>
              <a:rPr lang="en-US" dirty="0"/>
              <a:t>Category 3: Extensive, 111-129 mph</a:t>
            </a:r>
          </a:p>
          <a:p>
            <a:pPr lvl="1"/>
            <a:r>
              <a:rPr lang="en-US" dirty="0"/>
              <a:t>Category 4: Extreme, 130-156 mph</a:t>
            </a:r>
          </a:p>
          <a:p>
            <a:pPr lvl="1"/>
            <a:r>
              <a:rPr lang="en-US" dirty="0"/>
              <a:t>Category 5: Catastrophic, More than 157 mph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HU-7</a:t>
            </a:r>
          </a:p>
        </p:txBody>
      </p:sp>
    </p:spTree>
    <p:extLst>
      <p:ext uri="{BB962C8B-B14F-4D97-AF65-F5344CB8AC3E}">
        <p14:creationId xmlns:p14="http://schemas.microsoft.com/office/powerpoint/2010/main" val="16179512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d7a79f3-a22f-4b0a-abe2-9eca9b7c463e"/>
    <ds:schemaRef ds:uri="http://purl.org/dc/elements/1.1/"/>
    <ds:schemaRef ds:uri="http://schemas.microsoft.com/office/2006/metadata/properties"/>
    <ds:schemaRef ds:uri="ec9525e3-0e26-41e5-be28-2227dc64c8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1563</Words>
  <Application>Microsoft Office PowerPoint</Application>
  <PresentationFormat>On-screen Show (4:3)</PresentationFormat>
  <Paragraphs>208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   CERT Hazard Annexes</vt:lpstr>
      <vt:lpstr>Hurricane</vt:lpstr>
      <vt:lpstr>Introduction (Annex 6)</vt:lpstr>
      <vt:lpstr>Introduction (Annex 6) (continued)</vt:lpstr>
      <vt:lpstr>Hurricanes and Coastal Storms</vt:lpstr>
      <vt:lpstr>Risks by Location</vt:lpstr>
      <vt:lpstr>Hurricane Impacts</vt:lpstr>
      <vt:lpstr>Hurricane Statistics</vt:lpstr>
      <vt:lpstr>Saffir-Simpson Scale</vt:lpstr>
      <vt:lpstr>Hurricane Preparedness (1 of 5)</vt:lpstr>
      <vt:lpstr>Hurricane Preparedness (2 of 5)</vt:lpstr>
      <vt:lpstr>Hurricane Preparedness (3 of 5)</vt:lpstr>
      <vt:lpstr>Hurricane Preparedness (4 of 5)</vt:lpstr>
      <vt:lpstr>Hurricane Preparedness (5 of 5)</vt:lpstr>
      <vt:lpstr>Stay or Go?</vt:lpstr>
      <vt:lpstr>During a Hurricane (1 of 4)</vt:lpstr>
      <vt:lpstr>During a Hurricane (2 of 4)</vt:lpstr>
      <vt:lpstr>During a Hurricane (3 of 4)</vt:lpstr>
      <vt:lpstr>During a Hurricane (4 of 4)</vt:lpstr>
      <vt:lpstr>After a Hurricane (1 of 5)</vt:lpstr>
      <vt:lpstr>After a Hurricane (2 of 5)</vt:lpstr>
      <vt:lpstr>After a Hurricane (3 of 5)</vt:lpstr>
      <vt:lpstr>After a Hurricane (4 of 5)</vt:lpstr>
      <vt:lpstr>After a Hurricane (5 of 5)</vt:lpstr>
      <vt:lpstr>Final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