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5"/>
  </p:notesMasterIdLst>
  <p:handoutMasterIdLst>
    <p:handoutMasterId r:id="rId26"/>
  </p:handoutMasterIdLst>
  <p:sldIdLst>
    <p:sldId id="256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55" r:id="rId16"/>
    <p:sldId id="344" r:id="rId17"/>
    <p:sldId id="356" r:id="rId18"/>
    <p:sldId id="345" r:id="rId19"/>
    <p:sldId id="357" r:id="rId20"/>
    <p:sldId id="358" r:id="rId21"/>
    <p:sldId id="359" r:id="rId22"/>
    <p:sldId id="360" r:id="rId23"/>
    <p:sldId id="34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9F6298-4F64-46CA-A85F-54728EE0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Property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8CAF77-BA7A-47BE-A33C-740BC046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gutters and drains free from debris </a:t>
            </a:r>
          </a:p>
          <a:p>
            <a:r>
              <a:rPr lang="en-US" dirty="0"/>
              <a:t>Install check valves </a:t>
            </a:r>
          </a:p>
          <a:p>
            <a:r>
              <a:rPr lang="en-US" dirty="0"/>
              <a:t>Install sump pumps with battery back-up </a:t>
            </a:r>
          </a:p>
          <a:p>
            <a:r>
              <a:rPr lang="en-US" dirty="0"/>
              <a:t>Waterproof the basement floor and walls </a:t>
            </a:r>
          </a:p>
          <a:p>
            <a:r>
              <a:rPr lang="en-US" dirty="0"/>
              <a:t>Move furniture and other items to a higher level </a:t>
            </a:r>
          </a:p>
          <a:p>
            <a:r>
              <a:rPr lang="en-US" dirty="0"/>
              <a:t>Elevate the furnace, water heater, and electric panel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A6458-A398-4BEA-A19A-2E3A1218FE9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BFD1-0C06-4CC8-9AB7-CAF497247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EF08A-0BC0-4AEF-A25A-13FB3133E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FL-8</a:t>
            </a:r>
          </a:p>
        </p:txBody>
      </p:sp>
    </p:spTree>
    <p:extLst>
      <p:ext uri="{BB962C8B-B14F-4D97-AF65-F5344CB8AC3E}">
        <p14:creationId xmlns:p14="http://schemas.microsoft.com/office/powerpoint/2010/main" val="993080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E98CF4-8CFA-40F4-91F7-4CD3D6F7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Must Evacuate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BB0E8-80D6-4DAE-B3E6-51E00AF32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5028645" cy="4781145"/>
          </a:xfrm>
        </p:spPr>
        <p:txBody>
          <a:bodyPr/>
          <a:lstStyle/>
          <a:p>
            <a:r>
              <a:rPr lang="en-US" dirty="0"/>
              <a:t>If told to evacuate, do so immediately </a:t>
            </a:r>
          </a:p>
          <a:p>
            <a:r>
              <a:rPr lang="en-US" dirty="0"/>
              <a:t>Do not walk, swim, or drive through flood waters. </a:t>
            </a:r>
            <a:r>
              <a:rPr lang="en-US" b="1" dirty="0"/>
              <a:t>Turn Around, Don’t Drown</a:t>
            </a:r>
            <a:r>
              <a:rPr lang="en-US" dirty="0"/>
              <a:t>!</a:t>
            </a:r>
          </a:p>
          <a:p>
            <a:r>
              <a:rPr lang="en-US" dirty="0"/>
              <a:t>Remember that 12 inches of moving water can wash a car away and 6 inches of fast moving water can knock an adult off his or her feet </a:t>
            </a:r>
          </a:p>
        </p:txBody>
      </p:sp>
      <p:pic>
        <p:nvPicPr>
          <p:cNvPr id="8" name="Picture 7" descr="Photo of a yellow diamond-shaped sign that says: &quot;When flooded turn around don't drown.&quot;">
            <a:extLst>
              <a:ext uri="{FF2B5EF4-FFF2-40B4-BE49-F238E27FC236}">
                <a16:creationId xmlns:a16="http://schemas.microsoft.com/office/drawing/2014/main" id="{D3E6BAB8-60EB-41F7-BA8E-21FD70BBA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1942" y="2200275"/>
            <a:ext cx="2381250" cy="24574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0A2A3-1C6A-4CC0-9793-20B2DD2ED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490D9-390A-477D-81C0-DAECFA36B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F064A-376D-418B-9D11-A59AD72935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FL-9</a:t>
            </a:r>
          </a:p>
        </p:txBody>
      </p:sp>
    </p:spTree>
    <p:extLst>
      <p:ext uri="{BB962C8B-B14F-4D97-AF65-F5344CB8AC3E}">
        <p14:creationId xmlns:p14="http://schemas.microsoft.com/office/powerpoint/2010/main" val="2884659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E98CF4-8CFA-40F4-91F7-4CD3D6F7A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958067" cy="1017672"/>
          </a:xfrm>
        </p:spPr>
        <p:txBody>
          <a:bodyPr>
            <a:normAutofit/>
          </a:bodyPr>
          <a:lstStyle/>
          <a:p>
            <a:r>
              <a:rPr lang="en-US" dirty="0"/>
              <a:t>If You Must Evacuate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BB0E8-80D6-4DAE-B3E6-51E00AF32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in a vehicle and floodwater is blocking your evacuation route, turn around safely and go to a building on high ground </a:t>
            </a:r>
          </a:p>
          <a:p>
            <a:r>
              <a:rPr lang="en-US" dirty="0"/>
              <a:t>If your vehicle is trapped in rapidly moving water, stay in the vehicle  </a:t>
            </a:r>
          </a:p>
          <a:p>
            <a:pPr lvl="1"/>
            <a:r>
              <a:rPr lang="en-US" dirty="0"/>
              <a:t>If water is rising inside the vehicle, seek refuge on the roof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0A2A3-1C6A-4CC0-9793-20B2DD2ED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490D9-390A-477D-81C0-DAECFA36B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F064A-376D-418B-9D11-A59AD72935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FL-10</a:t>
            </a:r>
          </a:p>
        </p:txBody>
      </p:sp>
    </p:spTree>
    <p:extLst>
      <p:ext uri="{BB962C8B-B14F-4D97-AF65-F5344CB8AC3E}">
        <p14:creationId xmlns:p14="http://schemas.microsoft.com/office/powerpoint/2010/main" val="1062206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 Flood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trapped in a building, go to the highest level of the building. Avoid basements and lower floors, but do not climb into a closed attic as you may become trapped by rising floodwater </a:t>
            </a:r>
          </a:p>
          <a:p>
            <a:r>
              <a:rPr lang="en-US" dirty="0"/>
              <a:t>If outdoors, move to higher ground </a:t>
            </a:r>
          </a:p>
          <a:p>
            <a:pPr lvl="1"/>
            <a:r>
              <a:rPr lang="en-US" dirty="0"/>
              <a:t>Stay out of areas subject to flooding, including streams, drainage channels, canyons, and even dips in the road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FL-11</a:t>
            </a:r>
          </a:p>
        </p:txBody>
      </p:sp>
    </p:spTree>
    <p:extLst>
      <p:ext uri="{BB962C8B-B14F-4D97-AF65-F5344CB8AC3E}">
        <p14:creationId xmlns:p14="http://schemas.microsoft.com/office/powerpoint/2010/main" val="3882746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Flood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off bridges over fast-moving water </a:t>
            </a:r>
          </a:p>
          <a:p>
            <a:pPr lvl="1"/>
            <a:r>
              <a:rPr lang="en-US" dirty="0"/>
              <a:t>Fast moving water can remove large amounts of foundation material from under the footings and cause the bridge to become unstable </a:t>
            </a:r>
          </a:p>
          <a:p>
            <a:r>
              <a:rPr lang="en-US" dirty="0"/>
              <a:t>Keep away from waterways </a:t>
            </a:r>
          </a:p>
          <a:p>
            <a:r>
              <a:rPr lang="en-US" dirty="0"/>
              <a:t>Pay attention to barricades </a:t>
            </a:r>
          </a:p>
          <a:p>
            <a:pPr lvl="1"/>
            <a:r>
              <a:rPr lang="en-US" dirty="0"/>
              <a:t>Never drive around barricades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FL-12</a:t>
            </a:r>
          </a:p>
        </p:txBody>
      </p:sp>
    </p:spTree>
    <p:extLst>
      <p:ext uri="{BB962C8B-B14F-4D97-AF65-F5344CB8AC3E}">
        <p14:creationId xmlns:p14="http://schemas.microsoft.com/office/powerpoint/2010/main" val="77037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(1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/>
          <a:lstStyle/>
          <a:p>
            <a:r>
              <a:rPr lang="en-US" dirty="0"/>
              <a:t>Stay out of flooded areas </a:t>
            </a:r>
          </a:p>
          <a:p>
            <a:r>
              <a:rPr lang="en-US" dirty="0"/>
              <a:t>Reserve the telephone for emergencies </a:t>
            </a:r>
          </a:p>
          <a:p>
            <a:r>
              <a:rPr lang="en-US" dirty="0"/>
              <a:t>Avoid driving, except in emergencies </a:t>
            </a:r>
          </a:p>
          <a:p>
            <a:r>
              <a:rPr lang="en-US" dirty="0"/>
              <a:t>Wait for authorities to issue an all-clear to say that it is safe to return </a:t>
            </a:r>
          </a:p>
          <a:p>
            <a:r>
              <a:rPr lang="en-US" dirty="0"/>
              <a:t>Be aware that snakes or other animals may be in your house </a:t>
            </a:r>
          </a:p>
          <a:p>
            <a:r>
              <a:rPr lang="en-US" dirty="0"/>
              <a:t>Listen for news reports to learn whether the community’s water supply is safe to drink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FL-13</a:t>
            </a:r>
          </a:p>
        </p:txBody>
      </p:sp>
    </p:spTree>
    <p:extLst>
      <p:ext uri="{BB962C8B-B14F-4D97-AF65-F5344CB8AC3E}">
        <p14:creationId xmlns:p14="http://schemas.microsoft.com/office/powerpoint/2010/main" val="630459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(2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86606"/>
            <a:ext cx="8512974" cy="4781145"/>
          </a:xfrm>
        </p:spPr>
        <p:txBody>
          <a:bodyPr/>
          <a:lstStyle/>
          <a:p>
            <a:r>
              <a:rPr lang="en-US" dirty="0"/>
              <a:t>Avoid wading in floodwater  </a:t>
            </a:r>
          </a:p>
          <a:p>
            <a:pPr lvl="1"/>
            <a:r>
              <a:rPr lang="en-US" dirty="0"/>
              <a:t>It can be contaminated with oil, gasoline, or sewage </a:t>
            </a:r>
          </a:p>
          <a:p>
            <a:r>
              <a:rPr lang="en-US" dirty="0"/>
              <a:t>Watch for dangerous debris (e.g., broken glass, metal fragments), dead animals, or venomous snakes that may be in floodwaters  </a:t>
            </a:r>
          </a:p>
          <a:p>
            <a:pPr lvl="1"/>
            <a:r>
              <a:rPr lang="en-US" dirty="0"/>
              <a:t>Before walking through debris, use a stick to check for hidden dangers  </a:t>
            </a:r>
          </a:p>
          <a:p>
            <a:pPr lvl="1"/>
            <a:r>
              <a:rPr lang="en-US" dirty="0"/>
              <a:t>Underground or downed power lines may electrically charge the water </a:t>
            </a:r>
          </a:p>
          <a:p>
            <a:r>
              <a:rPr lang="en-US" dirty="0"/>
              <a:t>Use a generator or other gasoline-powered machinery ONLY outdoors and away from windows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FL-14</a:t>
            </a:r>
          </a:p>
        </p:txBody>
      </p:sp>
    </p:spTree>
    <p:extLst>
      <p:ext uri="{BB962C8B-B14F-4D97-AF65-F5344CB8AC3E}">
        <p14:creationId xmlns:p14="http://schemas.microsoft.com/office/powerpoint/2010/main" val="139487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(3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86606"/>
            <a:ext cx="8512974" cy="4781145"/>
          </a:xfrm>
        </p:spPr>
        <p:txBody>
          <a:bodyPr/>
          <a:lstStyle/>
          <a:p>
            <a:r>
              <a:rPr lang="en-US" dirty="0"/>
              <a:t>Do not touch electrical equipment if it is wet or if you are standing in water </a:t>
            </a:r>
          </a:p>
          <a:p>
            <a:r>
              <a:rPr lang="en-US" dirty="0"/>
              <a:t>If safe to do so, turn off electricity at the main breaker or fuse box  </a:t>
            </a:r>
          </a:p>
          <a:p>
            <a:r>
              <a:rPr lang="en-US" dirty="0"/>
              <a:t>Turn off electricity if you smell hot insulation or see damaged wires </a:t>
            </a:r>
          </a:p>
          <a:p>
            <a:r>
              <a:rPr lang="en-US" dirty="0"/>
              <a:t>If you are unfamiliar with your home’s electrical systems, contact the local power company or a qualified electrician for assistance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FL-15</a:t>
            </a:r>
          </a:p>
        </p:txBody>
      </p:sp>
    </p:spTree>
    <p:extLst>
      <p:ext uri="{BB962C8B-B14F-4D97-AF65-F5344CB8AC3E}">
        <p14:creationId xmlns:p14="http://schemas.microsoft.com/office/powerpoint/2010/main" val="3240312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(4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86606"/>
            <a:ext cx="8512974" cy="4781145"/>
          </a:xfrm>
        </p:spPr>
        <p:txBody>
          <a:bodyPr/>
          <a:lstStyle/>
          <a:p>
            <a:r>
              <a:rPr lang="en-US" dirty="0"/>
              <a:t>Seek professional review or inspection of structures and utilities before entering buildings that have been flooded </a:t>
            </a:r>
          </a:p>
          <a:p>
            <a:r>
              <a:rPr lang="en-US" dirty="0"/>
              <a:t>Use extreme caution around debris </a:t>
            </a:r>
          </a:p>
          <a:p>
            <a:r>
              <a:rPr lang="en-US" dirty="0"/>
              <a:t>Do not attempt to remove heavy debris by yourself </a:t>
            </a:r>
          </a:p>
          <a:p>
            <a:r>
              <a:rPr lang="en-US" dirty="0"/>
              <a:t>Wear protective clothing during clean-up to protect against further injury</a:t>
            </a:r>
          </a:p>
          <a:p>
            <a:pPr lvl="1"/>
            <a:r>
              <a:rPr lang="en-US" dirty="0"/>
              <a:t>Long pants</a:t>
            </a:r>
          </a:p>
          <a:p>
            <a:pPr lvl="1"/>
            <a:r>
              <a:rPr lang="en-US" dirty="0"/>
              <a:t>Work gloves</a:t>
            </a:r>
          </a:p>
          <a:p>
            <a:pPr lvl="1"/>
            <a:r>
              <a:rPr lang="en-US" dirty="0"/>
              <a:t>Sturdy, thick-soled shoes 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FL-16</a:t>
            </a:r>
          </a:p>
        </p:txBody>
      </p:sp>
    </p:spTree>
    <p:extLst>
      <p:ext uri="{BB962C8B-B14F-4D97-AF65-F5344CB8AC3E}">
        <p14:creationId xmlns:p14="http://schemas.microsoft.com/office/powerpoint/2010/main" val="2020670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(5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86606"/>
            <a:ext cx="8512974" cy="4781145"/>
          </a:xfrm>
        </p:spPr>
        <p:txBody>
          <a:bodyPr/>
          <a:lstStyle/>
          <a:p>
            <a:r>
              <a:rPr lang="en-US" dirty="0"/>
              <a:t>Use appropriate personal protective equipment to avoid injury from possible exposure to mold and bacteria  </a:t>
            </a:r>
          </a:p>
          <a:p>
            <a:pPr lvl="1"/>
            <a:r>
              <a:rPr lang="en-US" dirty="0"/>
              <a:t>Gloves</a:t>
            </a:r>
          </a:p>
          <a:p>
            <a:pPr lvl="1"/>
            <a:r>
              <a:rPr lang="en-US" dirty="0"/>
              <a:t>Goggles</a:t>
            </a:r>
          </a:p>
          <a:p>
            <a:pPr lvl="1"/>
            <a:r>
              <a:rPr lang="en-US" dirty="0"/>
              <a:t>Rubber boots </a:t>
            </a:r>
          </a:p>
          <a:p>
            <a:pPr lvl="1"/>
            <a:r>
              <a:rPr lang="en-US" dirty="0"/>
              <a:t>N-95 mask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FL-17</a:t>
            </a:r>
          </a:p>
        </p:txBody>
      </p:sp>
    </p:spTree>
    <p:extLst>
      <p:ext uri="{BB962C8B-B14F-4D97-AF65-F5344CB8AC3E}">
        <p14:creationId xmlns:p14="http://schemas.microsoft.com/office/powerpoint/2010/main" val="352623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08CE2DA-13CD-D745-BF56-D2DC7051D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88877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Flood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D8ACB-8062-4FFA-86EE-1B12FD4D23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1266" y="1647160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500" dirty="0">
                <a:solidFill>
                  <a:srgbClr val="448431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1286989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2AEE292-C1E2-46C4-A464-89E1D9DC8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1100" dirty="0">
                <a:solidFill>
                  <a:srgbClr val="448431"/>
                </a:solidFill>
              </a:rPr>
              <a:t>(Annex 5)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CFEB24E-4477-4A66-BDE2-591E8B9C8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floods?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BE7411D-DC31-4858-A40B-4D2AC698FB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92E1FE3-9247-458C-8549-4B7200B72C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FL-18</a:t>
            </a:r>
          </a:p>
        </p:txBody>
      </p:sp>
    </p:spTree>
    <p:extLst>
      <p:ext uri="{BB962C8B-B14F-4D97-AF65-F5344CB8AC3E}">
        <p14:creationId xmlns:p14="http://schemas.microsoft.com/office/powerpoint/2010/main" val="191053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254CF8-0D5C-400A-A9CE-3F8B7B7E0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>
                <a:solidFill>
                  <a:srgbClr val="448431"/>
                </a:solidFill>
              </a:rPr>
              <a:t>(Annex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057D38-3697-41CE-9864-AF253A984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Flooding is the most common natural disaster in the United States </a:t>
            </a:r>
          </a:p>
          <a:p>
            <a:r>
              <a:rPr lang="en-US" dirty="0"/>
              <a:t>Flood effects can be local, impacting a neighborhood or community, or very large, affecting entire river basins and multiple states </a:t>
            </a:r>
          </a:p>
          <a:p>
            <a:r>
              <a:rPr lang="en-US" dirty="0"/>
              <a:t>While some floods develop slowly over a period of days, some may develop quickly and cause flash floods </a:t>
            </a:r>
          </a:p>
          <a:p>
            <a:r>
              <a:rPr lang="en-US" dirty="0"/>
              <a:t>Floods are frequent and costly natural disasters in terms of human hardship and economic loss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A191E-EF3A-47C0-871D-A46D40F7BD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02A62-B401-47F9-8E37-A930C40C2A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933ED2-D7C4-4AC3-BAA4-DE30211ED7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</a:t>
            </a:r>
          </a:p>
        </p:txBody>
      </p:sp>
    </p:spTree>
    <p:extLst>
      <p:ext uri="{BB962C8B-B14F-4D97-AF65-F5344CB8AC3E}">
        <p14:creationId xmlns:p14="http://schemas.microsoft.com/office/powerpoint/2010/main" val="110687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91A9B79-309A-48E7-81EA-A84FFD68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Causes of Floods and Flood Damage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E08496-0592-4633-A842-07B9A5939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Heavy rain</a:t>
            </a:r>
          </a:p>
          <a:p>
            <a:r>
              <a:rPr lang="en-US" dirty="0"/>
              <a:t>Coastal storm surge</a:t>
            </a:r>
          </a:p>
          <a:p>
            <a:r>
              <a:rPr lang="en-US" dirty="0"/>
              <a:t>Spring snowmelt</a:t>
            </a:r>
          </a:p>
          <a:p>
            <a:r>
              <a:rPr lang="en-US" dirty="0"/>
              <a:t>Ice or debris jam</a:t>
            </a:r>
          </a:p>
          <a:p>
            <a:r>
              <a:rPr lang="en-US" dirty="0"/>
              <a:t>Dam and levee failure</a:t>
            </a:r>
          </a:p>
          <a:p>
            <a:r>
              <a:rPr lang="en-US" dirty="0"/>
              <a:t>Low absorption or no soil percolation</a:t>
            </a:r>
          </a:p>
          <a:p>
            <a:r>
              <a:rPr lang="en-US" dirty="0"/>
              <a:t>Business and residential growth in flood areas in or downstream from areas impacted by wildfire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495D26-84F8-4DFE-B460-49A33F9D906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CD2F5-E0BC-4293-9814-74E3117FB9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CCAC9F-769A-4246-AD21-A5A118442C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FL-2</a:t>
            </a:r>
          </a:p>
        </p:txBody>
      </p:sp>
    </p:spTree>
    <p:extLst>
      <p:ext uri="{BB962C8B-B14F-4D97-AF65-F5344CB8AC3E}">
        <p14:creationId xmlns:p14="http://schemas.microsoft.com/office/powerpoint/2010/main" val="401470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452A34-C8C3-4B59-89BF-0DBF53C0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Flash Flooding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91B1F7-FF03-46A5-BB25-645EDDE03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flash flood is defined as a flood that begins within six hours (and often within 3 hours) of heavy rainfall </a:t>
            </a:r>
          </a:p>
          <a:p>
            <a:r>
              <a:rPr lang="en-US" dirty="0"/>
              <a:t>Flash floods can be caused by a number of things, but is most often due to extremely heavy rainfall from thunderstorms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CA29BF-FECF-4DA7-AD1A-B6E7CBE9260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12F14-6B1B-4D62-8E68-A9B2A91BD5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DC8BB-8C4E-4E4B-9FEA-0B8B428B9B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FL-3</a:t>
            </a:r>
          </a:p>
        </p:txBody>
      </p:sp>
    </p:spTree>
    <p:extLst>
      <p:ext uri="{BB962C8B-B14F-4D97-AF65-F5344CB8AC3E}">
        <p14:creationId xmlns:p14="http://schemas.microsoft.com/office/powerpoint/2010/main" val="245481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ADF6B8-0994-4D78-AF80-6F1230554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4DE071-1ACB-49FA-9BFA-D7B4A15BC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 </a:t>
            </a:r>
          </a:p>
          <a:p>
            <a:pPr lvl="1"/>
            <a:r>
              <a:rPr lang="en-US" dirty="0"/>
              <a:t>The annual average lives lost due to flooding is about 100 per year in the United States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transportation, power, other utilities, and general daily life </a:t>
            </a:r>
          </a:p>
          <a:p>
            <a:pPr lvl="1"/>
            <a:r>
              <a:rPr lang="en-US" dirty="0"/>
              <a:t>Generates economic losses from damages to structures (residences and businesses) and roadways, and from lost business revenue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407EA3-6596-4F19-BDF6-690E8E39C19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99846-FB28-499D-AD59-1526FDCF39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AED5B-817B-45F7-AA0A-C7C33A689E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FL-4</a:t>
            </a:r>
          </a:p>
        </p:txBody>
      </p:sp>
    </p:spTree>
    <p:extLst>
      <p:ext uri="{BB962C8B-B14F-4D97-AF65-F5344CB8AC3E}">
        <p14:creationId xmlns:p14="http://schemas.microsoft.com/office/powerpoint/2010/main" val="3052847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5E7638-00DD-4FB6-A37A-CDC57B6C5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Warnings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4B11A6-CF4B-4944-90FB-46CD7A0BC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flood warning</a:t>
            </a:r>
            <a:r>
              <a:rPr lang="en-US" dirty="0"/>
              <a:t> is issued when flooding is imminent or occurring </a:t>
            </a:r>
          </a:p>
          <a:p>
            <a:r>
              <a:rPr lang="en-US" dirty="0"/>
              <a:t>A </a:t>
            </a:r>
            <a:r>
              <a:rPr lang="en-US" b="1" dirty="0"/>
              <a:t>flash-flood warning</a:t>
            </a:r>
            <a:r>
              <a:rPr lang="en-US" dirty="0"/>
              <a:t> is issued when flash-flooding is imminent or occurring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CADBAE-BCFA-4B2D-9BB9-894FE7D88F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C20EC-8FDE-4AF8-9DCE-1CCFCC7BF1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122F09-1922-458D-8295-F4CDD2B839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FL-5</a:t>
            </a:r>
          </a:p>
        </p:txBody>
      </p:sp>
    </p:spTree>
    <p:extLst>
      <p:ext uri="{BB962C8B-B14F-4D97-AF65-F5344CB8AC3E}">
        <p14:creationId xmlns:p14="http://schemas.microsoft.com/office/powerpoint/2010/main" val="3253692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9E1398-3127-47BE-961D-CC371B3AE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 Preparedness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3E36C4-476A-4488-BB75-848AB4DAA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the flood risk in the area </a:t>
            </a:r>
          </a:p>
          <a:p>
            <a:r>
              <a:rPr lang="en-US" dirty="0"/>
              <a:t>Plan for evacuation, for getting to high ground or to a high floor, and/or for sheltering where you are, depending upon the threat and your elevation  </a:t>
            </a:r>
          </a:p>
          <a:p>
            <a:r>
              <a:rPr lang="en-US" dirty="0"/>
              <a:t>Prepare a flood evacuation plan  </a:t>
            </a:r>
          </a:p>
          <a:p>
            <a:pPr lvl="1"/>
            <a:r>
              <a:rPr lang="en-US" dirty="0"/>
              <a:t>Include your local community’s evacuation plan as part of your evacuation planning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49DBD4-5CE3-480A-B436-EA2ED6A60DC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94693-DE5A-4386-B6BA-E20378694B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E8E7E8-1011-4887-8990-BB24025516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FL-6</a:t>
            </a:r>
          </a:p>
        </p:txBody>
      </p:sp>
    </p:spTree>
    <p:extLst>
      <p:ext uri="{BB962C8B-B14F-4D97-AF65-F5344CB8AC3E}">
        <p14:creationId xmlns:p14="http://schemas.microsoft.com/office/powerpoint/2010/main" val="2381159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9E1398-3127-47BE-961D-CC371B3AE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Flood Preparedness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3E36C4-476A-4488-BB75-848AB4DAA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and practice driving the local flood evacuation routes, which provide the best means of escaping floodwaters </a:t>
            </a:r>
          </a:p>
          <a:p>
            <a:r>
              <a:rPr lang="en-US" dirty="0"/>
              <a:t>Obtain flood insurance if living in a floodplain  </a:t>
            </a:r>
          </a:p>
          <a:p>
            <a:r>
              <a:rPr lang="en-US" dirty="0"/>
              <a:t>Keep important documents in a water-proof container </a:t>
            </a:r>
          </a:p>
          <a:p>
            <a:r>
              <a:rPr lang="en-US" dirty="0"/>
              <a:t>Check portable radio for current information and emergency messages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49DBD4-5CE3-480A-B436-EA2ED6A60DC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94693-DE5A-4386-B6BA-E20378694B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E8E7E8-1011-4887-8990-BB24025516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FL-7</a:t>
            </a:r>
          </a:p>
        </p:txBody>
      </p:sp>
    </p:spTree>
    <p:extLst>
      <p:ext uri="{BB962C8B-B14F-4D97-AF65-F5344CB8AC3E}">
        <p14:creationId xmlns:p14="http://schemas.microsoft.com/office/powerpoint/2010/main" val="22659126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c9525e3-0e26-41e5-be28-2227dc64c83e"/>
    <ds:schemaRef ds:uri="http://schemas.openxmlformats.org/package/2006/metadata/core-properties"/>
    <ds:schemaRef ds:uri="http://purl.org/dc/terms/"/>
    <ds:schemaRef ds:uri="cd7a79f3-a22f-4b0a-abe2-9eca9b7c463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1086</Words>
  <Application>Microsoft Office PowerPoint</Application>
  <PresentationFormat>On-screen Show (4:3)</PresentationFormat>
  <Paragraphs>151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1_Office Theme</vt:lpstr>
      <vt:lpstr>   CERT Hazard Annexes</vt:lpstr>
      <vt:lpstr>Flood</vt:lpstr>
      <vt:lpstr>Introduction (Annex 5)</vt:lpstr>
      <vt:lpstr>Causes of Floods and Flood Damage</vt:lpstr>
      <vt:lpstr>Flash Flooding</vt:lpstr>
      <vt:lpstr>Flood Impacts</vt:lpstr>
      <vt:lpstr>Types of Warnings</vt:lpstr>
      <vt:lpstr>Flood Preparedness</vt:lpstr>
      <vt:lpstr>Flood Preparedness (continued)</vt:lpstr>
      <vt:lpstr>Protecting Property</vt:lpstr>
      <vt:lpstr>If You Must Evacuate</vt:lpstr>
      <vt:lpstr>If You Must Evacuate (continued)</vt:lpstr>
      <vt:lpstr>During a Flood</vt:lpstr>
      <vt:lpstr>During a Flood (continued)</vt:lpstr>
      <vt:lpstr>After a Flood (1 of 5)</vt:lpstr>
      <vt:lpstr>After a Flood (2 of 5)</vt:lpstr>
      <vt:lpstr>After a Flood (3 of 5)</vt:lpstr>
      <vt:lpstr>After a Flood (4 of 5)</vt:lpstr>
      <vt:lpstr>After a Flood (5 of 5)</vt:lpstr>
      <vt:lpstr>Final Questions? (Annex 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EMRICK, BRENDA</cp:lastModifiedBy>
  <cp:revision>29</cp:revision>
  <dcterms:created xsi:type="dcterms:W3CDTF">2019-02-12T16:17:55Z</dcterms:created>
  <dcterms:modified xsi:type="dcterms:W3CDTF">2020-01-06T18:14:39Z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