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74"/>
  </p:notesMasterIdLst>
  <p:handoutMasterIdLst>
    <p:handoutMasterId r:id="rId275"/>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7" autoAdjust="0"/>
    <p:restoredTop sz="95332" autoAdjust="0"/>
  </p:normalViewPr>
  <p:slideViewPr>
    <p:cSldViewPr snapToGrid="0">
      <p:cViewPr varScale="1">
        <p:scale>
          <a:sx n="110" d="100"/>
          <a:sy n="110" d="100"/>
        </p:scale>
        <p:origin x="1386" y="96"/>
      </p:cViewPr>
      <p:guideLst/>
    </p:cSldViewPr>
  </p:slideViewPr>
  <p:outlineViewPr>
    <p:cViewPr>
      <p:scale>
        <a:sx n="33" d="100"/>
        <a:sy n="33" d="100"/>
      </p:scale>
      <p:origin x="0" y="-284722"/>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handoutMaster" Target="handoutMasters/handout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commentAuthors" Target="commentAuthor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9/10/2019</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5B1AD-757A-45E8-9C95-BE328756A20D}"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7684E-6431-4F93-8657-7764EA4F0C60}" type="slidenum">
              <a:rPr lang="en-US" smtClean="0"/>
              <a:t>‹#›</a:t>
            </a:fld>
            <a:endParaRPr lang="en-US"/>
          </a:p>
        </p:txBody>
      </p:sp>
    </p:spTree>
    <p:extLst>
      <p:ext uri="{BB962C8B-B14F-4D97-AF65-F5344CB8AC3E}">
        <p14:creationId xmlns:p14="http://schemas.microsoft.com/office/powerpoint/2010/main" val="213770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t>Foto: señal de pare </a:t>
            </a:r>
            <a:endParaRPr lang="en-US" sz="1200" dirty="0"/>
          </a:p>
          <a:p>
            <a:endParaRPr lang="en-US" dirty="0"/>
          </a:p>
        </p:txBody>
      </p:sp>
      <p:sp>
        <p:nvSpPr>
          <p:cNvPr id="4" name="Slide Number Placeholder 3"/>
          <p:cNvSpPr>
            <a:spLocks noGrp="1"/>
          </p:cNvSpPr>
          <p:nvPr>
            <p:ph type="sldNum" sz="quarter" idx="5"/>
          </p:nvPr>
        </p:nvSpPr>
        <p:spPr/>
        <p:txBody>
          <a:bodyPr/>
          <a:lstStyle/>
          <a:p>
            <a:fld id="{3207684E-6431-4F93-8657-7764EA4F0C60}" type="slidenum">
              <a:rPr lang="en-US" smtClean="0"/>
              <a:t>188</a:t>
            </a:fld>
            <a:endParaRPr lang="en-US"/>
          </a:p>
        </p:txBody>
      </p:sp>
    </p:spTree>
    <p:extLst>
      <p:ext uri="{BB962C8B-B14F-4D97-AF65-F5344CB8AC3E}">
        <p14:creationId xmlns:p14="http://schemas.microsoft.com/office/powerpoint/2010/main" val="342562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t>Foto: No están permitidas las drogas o armas nucleares</a:t>
            </a:r>
            <a:endParaRPr lang="en-US" sz="1200" dirty="0"/>
          </a:p>
          <a:p>
            <a:endParaRPr lang="en-US" dirty="0"/>
          </a:p>
        </p:txBody>
      </p:sp>
      <p:sp>
        <p:nvSpPr>
          <p:cNvPr id="4" name="Slide Number Placeholder 3"/>
          <p:cNvSpPr>
            <a:spLocks noGrp="1"/>
          </p:cNvSpPr>
          <p:nvPr>
            <p:ph type="sldNum" sz="quarter" idx="5"/>
          </p:nvPr>
        </p:nvSpPr>
        <p:spPr/>
        <p:txBody>
          <a:bodyPr/>
          <a:lstStyle/>
          <a:p>
            <a:fld id="{3207684E-6431-4F93-8657-7764EA4F0C60}" type="slidenum">
              <a:rPr lang="en-US" smtClean="0"/>
              <a:t>265</a:t>
            </a:fld>
            <a:endParaRPr lang="en-US"/>
          </a:p>
        </p:txBody>
      </p:sp>
    </p:spTree>
    <p:extLst>
      <p:ext uri="{BB962C8B-B14F-4D97-AF65-F5344CB8AC3E}">
        <p14:creationId xmlns:p14="http://schemas.microsoft.com/office/powerpoint/2010/main" val="2017599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8" name="Picture 7">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24342" y="3662416"/>
            <a:ext cx="8229600" cy="1867589"/>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
        <p:nvSpPr>
          <p:cNvPr id="18" name="Rectangle 17">
            <a:extLst>
              <a:ext uri="{FF2B5EF4-FFF2-40B4-BE49-F238E27FC236}">
                <a16:creationId xmlns:a16="http://schemas.microsoft.com/office/drawing/2014/main" id="{D2A56F3C-E01F-449B-9527-BE40BF1A6FB5}"/>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FADAAC1B-3884-4C8E-BB0F-CF3964597E6D}"/>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20" name="Title 1">
            <a:extLst>
              <a:ext uri="{FF2B5EF4-FFF2-40B4-BE49-F238E27FC236}">
                <a16:creationId xmlns:a16="http://schemas.microsoft.com/office/drawing/2014/main" id="{78D9158C-54F3-4CE7-B0CE-A7B64D5BE275}"/>
              </a:ext>
            </a:extLst>
          </p:cNvPr>
          <p:cNvSpPr>
            <a:spLocks noGrp="1"/>
          </p:cNvSpPr>
          <p:nvPr>
            <p:ph type="title"/>
          </p:nvPr>
        </p:nvSpPr>
        <p:spPr>
          <a:xfrm>
            <a:off x="173900" y="251781"/>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
        <p:nvSpPr>
          <p:cNvPr id="16" name="Rectangle 15">
            <a:extLst>
              <a:ext uri="{FF2B5EF4-FFF2-40B4-BE49-F238E27FC236}">
                <a16:creationId xmlns:a16="http://schemas.microsoft.com/office/drawing/2014/main" id="{F1C4988A-5C49-48C6-8DF7-FD7AF782DA07}"/>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74592A08-B8B1-43A5-9001-4E3D5927E617}"/>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20" name="Title 1">
            <a:extLst>
              <a:ext uri="{FF2B5EF4-FFF2-40B4-BE49-F238E27FC236}">
                <a16:creationId xmlns:a16="http://schemas.microsoft.com/office/drawing/2014/main" id="{14720C6B-9E5A-4493-BCAC-BF41B56453E7}"/>
              </a:ext>
            </a:extLst>
          </p:cNvPr>
          <p:cNvSpPr>
            <a:spLocks noGrp="1"/>
          </p:cNvSpPr>
          <p:nvPr>
            <p:ph type="title"/>
          </p:nvPr>
        </p:nvSpPr>
        <p:spPr>
          <a:xfrm>
            <a:off x="173900" y="251781"/>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
        <p:nvSpPr>
          <p:cNvPr id="24" name="Rectangle 23">
            <a:extLst>
              <a:ext uri="{FF2B5EF4-FFF2-40B4-BE49-F238E27FC236}">
                <a16:creationId xmlns:a16="http://schemas.microsoft.com/office/drawing/2014/main" id="{19016C97-DA62-4F0C-931F-1969C151EBC6}"/>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5" name="Picture 24">
            <a:extLst>
              <a:ext uri="{FF2B5EF4-FFF2-40B4-BE49-F238E27FC236}">
                <a16:creationId xmlns:a16="http://schemas.microsoft.com/office/drawing/2014/main" id="{9545C6AA-4CA5-487D-9DA6-191C23691E2B}"/>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26" name="Title 1">
            <a:extLst>
              <a:ext uri="{FF2B5EF4-FFF2-40B4-BE49-F238E27FC236}">
                <a16:creationId xmlns:a16="http://schemas.microsoft.com/office/drawing/2014/main" id="{091EA2A0-E28A-4D89-8856-12CBFFEB597E}"/>
              </a:ext>
            </a:extLst>
          </p:cNvPr>
          <p:cNvSpPr>
            <a:spLocks noGrp="1"/>
          </p:cNvSpPr>
          <p:nvPr>
            <p:ph type="title"/>
          </p:nvPr>
        </p:nvSpPr>
        <p:spPr>
          <a:xfrm>
            <a:off x="173900" y="251781"/>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pic>
        <p:nvPicPr>
          <p:cNvPr id="8" name="Picture 7">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14547" y="3664722"/>
            <a:ext cx="8229600" cy="1867589"/>
          </a:xfrm>
          <a:prstGeom prst="rect">
            <a:avLst/>
          </a:prstGeom>
        </p:spPr>
      </p:pic>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pic>
        <p:nvPicPr>
          <p:cNvPr id="10" name="Picture 9">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21" name="Rectangle 20">
            <a:extLst>
              <a:ext uri="{FF2B5EF4-FFF2-40B4-BE49-F238E27FC236}">
                <a16:creationId xmlns:a16="http://schemas.microsoft.com/office/drawing/2014/main" id="{0014764F-8541-4DF9-A12E-51A61D3A2D1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1D6E6EE-D695-4A44-A6D4-A9F904CF0616}"/>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2" name="Title 1">
            <a:extLst>
              <a:ext uri="{FF2B5EF4-FFF2-40B4-BE49-F238E27FC236}">
                <a16:creationId xmlns:a16="http://schemas.microsoft.com/office/drawing/2014/main" id="{54526C53-E7FA-4F9E-8B79-CDD86A5BC270}"/>
              </a:ext>
            </a:extLst>
          </p:cNvPr>
          <p:cNvSpPr>
            <a:spLocks noGrp="1"/>
          </p:cNvSpPr>
          <p:nvPr>
            <p:ph type="title"/>
          </p:nvPr>
        </p:nvSpPr>
        <p:spPr>
          <a:xfrm>
            <a:off x="369284" y="230529"/>
            <a:ext cx="5240134" cy="1072759"/>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5" name="Rectangle 14">
            <a:extLst>
              <a:ext uri="{FF2B5EF4-FFF2-40B4-BE49-F238E27FC236}">
                <a16:creationId xmlns:a16="http://schemas.microsoft.com/office/drawing/2014/main" id="{6A13CEB7-337A-4AFA-BE20-7E15593E235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71A8190B-C1FE-4B00-AC84-C6117EB0262A}"/>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173900" y="251781"/>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7" y="6279516"/>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Rectangle 15">
            <a:extLst>
              <a:ext uri="{FF2B5EF4-FFF2-40B4-BE49-F238E27FC236}">
                <a16:creationId xmlns:a16="http://schemas.microsoft.com/office/drawing/2014/main" id="{FA5387D2-5BCF-4CC0-990D-CF5821E3AD4F}"/>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FD21C4A-F020-4A8E-95C1-4E3553148F54}"/>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20" name="Title 1">
            <a:extLst>
              <a:ext uri="{FF2B5EF4-FFF2-40B4-BE49-F238E27FC236}">
                <a16:creationId xmlns:a16="http://schemas.microsoft.com/office/drawing/2014/main" id="{1CBAA8F0-6700-4D9F-912D-BA4E890F764A}"/>
              </a:ext>
            </a:extLst>
          </p:cNvPr>
          <p:cNvSpPr>
            <a:spLocks noGrp="1"/>
          </p:cNvSpPr>
          <p:nvPr>
            <p:ph type="title"/>
          </p:nvPr>
        </p:nvSpPr>
        <p:spPr>
          <a:xfrm>
            <a:off x="173900" y="251781"/>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7"/>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pic>
        <p:nvPicPr>
          <p:cNvPr id="8" name="Picture 7">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05840" y="3723114"/>
            <a:ext cx="8229600" cy="1867589"/>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rgbClr val="575757"/>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pic>
        <p:nvPicPr>
          <p:cNvPr id="8" name="Picture 7">
            <a:extLst>
              <a:ext uri="{FF2B5EF4-FFF2-40B4-BE49-F238E27FC236}">
                <a16:creationId xmlns:a16="http://schemas.microsoft.com/office/drawing/2014/main" id="{055E2D1F-11D0-466C-A5B0-F744652D6315}"/>
              </a:ext>
              <a:ext uri="{C183D7F6-B498-43B3-948B-1728B52AA6E4}">
                <adec:decorative xmlns:adec="http://schemas.microsoft.com/office/drawing/2017/decorative" val="1"/>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1005840" y="3650350"/>
            <a:ext cx="8229600" cy="1867589"/>
          </a:xfrm>
          <a:prstGeom prst="rect">
            <a:avLst/>
          </a:prstGeom>
        </p:spPr>
      </p:pic>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448431"/>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
        <p:nvSpPr>
          <p:cNvPr id="21" name="Rectangle 20">
            <a:extLst>
              <a:ext uri="{FF2B5EF4-FFF2-40B4-BE49-F238E27FC236}">
                <a16:creationId xmlns:a16="http://schemas.microsoft.com/office/drawing/2014/main" id="{E7FD1950-3EB8-4977-A938-F6887BEBC523}"/>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09AF589C-423E-47D7-A1FE-57C0F2824E17}"/>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346" b="90187" l="3818" r="95758">
                        <a14:foregroundMark x1="18028" y1="69159" x2="16967" y2="91121"/>
                        <a14:foregroundMark x1="3818" y1="66355" x2="3818" y2="66355"/>
                        <a14:foregroundMark x1="95758" y1="59813" x2="95758" y2="59813"/>
                        <a14:backgroundMark x1="14316" y1="14953" x2="20148" y2="21495"/>
                        <a14:backgroundMark x1="15376" y1="83178" x2="15376" y2="83178"/>
                        <a14:backgroundMark x1="34995" y1="83178" x2="34995" y2="83178"/>
                        <a14:backgroundMark x1="48674" y1="93458" x2="48674" y2="93458"/>
                        <a14:backgroundMark x1="76352" y1="58411" x2="76352" y2="58411"/>
                        <a14:backgroundMark x1="76458" y1="65421" x2="76458" y2="65421"/>
                        <a14:backgroundMark x1="77519" y1="65421" x2="77519" y2="65421"/>
                        <a14:backgroundMark x1="78579" y1="64953" x2="78579" y2="64953"/>
                        <a14:backgroundMark x1="77519" y1="72430" x2="77519" y2="72430"/>
                        <a14:backgroundMark x1="76246" y1="72430" x2="76246" y2="72430"/>
                        <a14:backgroundMark x1="76352" y1="78972" x2="76352" y2="78972"/>
                        <a14:backgroundMark x1="77625" y1="78972" x2="77625" y2="78972"/>
                        <a14:backgroundMark x1="78685" y1="78972" x2="78685" y2="78972"/>
                        <a14:backgroundMark x1="78685" y1="85047" x2="78685" y2="85047"/>
                        <a14:backgroundMark x1="77519" y1="85047" x2="77519" y2="85047"/>
                        <a14:backgroundMark x1="76246" y1="85047" x2="76246" y2="85047"/>
                        <a14:backgroundMark x1="76140" y1="91589" x2="76140" y2="91589"/>
                        <a14:backgroundMark x1="76352" y1="97664" x2="76352" y2="97664"/>
                        <a14:backgroundMark x1="77519" y1="97664" x2="77519" y2="97664"/>
                        <a14:backgroundMark x1="77413" y1="91589" x2="77413" y2="91589"/>
                        <a14:backgroundMark x1="78685" y1="92523" x2="78685" y2="92523"/>
                        <a14:backgroundMark x1="78791" y1="98131" x2="78791" y2="98131"/>
                        <a14:backgroundMark x1="85472" y1="92991" x2="85472" y2="92991"/>
                        <a14:backgroundMark x1="87699" y1="91121" x2="87699" y2="91121"/>
                        <a14:backgroundMark x1="89608" y1="91589" x2="89608" y2="91589"/>
                        <a14:backgroundMark x1="92577" y1="97196" x2="92577" y2="97196"/>
                        <a14:backgroundMark x1="89502" y1="99065" x2="89502" y2="99065"/>
                        <a14:backgroundMark x1="87699" y1="99065" x2="87699" y2="99065"/>
                        <a14:backgroundMark x1="85578" y1="99065" x2="85578" y2="99065"/>
                        <a14:backgroundMark x1="85472" y1="83645" x2="85472" y2="83645"/>
                        <a14:backgroundMark x1="87593" y1="83178" x2="87593" y2="83178"/>
                        <a14:backgroundMark x1="89502" y1="83178" x2="89502" y2="83178"/>
                        <a14:backgroundMark x1="89608" y1="74299" x2="89608" y2="74299"/>
                        <a14:backgroundMark x1="89290" y1="64019" x2="89290" y2="64019"/>
                        <a14:backgroundMark x1="89502" y1="55140" x2="89502" y2="55140"/>
                        <a14:backgroundMark x1="89714" y1="45327" x2="89714" y2="45327"/>
                        <a14:backgroundMark x1="89608" y1="35981" x2="89608" y2="35981"/>
                        <a14:backgroundMark x1="89502" y1="26636" x2="89502" y2="26636"/>
                        <a14:backgroundMark x1="89502" y1="16355" x2="89502" y2="16355"/>
                        <a14:backgroundMark x1="87699" y1="15888" x2="87699" y2="15888"/>
                        <a14:backgroundMark x1="85260" y1="16822" x2="85260" y2="16822"/>
                        <a14:backgroundMark x1="85472" y1="26636" x2="85472" y2="26636"/>
                        <a14:backgroundMark x1="85472" y1="35981" x2="85472" y2="35981"/>
                        <a14:backgroundMark x1="85472" y1="44860" x2="85472" y2="44860"/>
                        <a14:backgroundMark x1="85578" y1="55140" x2="85578" y2="55140"/>
                        <a14:backgroundMark x1="85366" y1="63551" x2="85366" y2="63551"/>
                        <a14:backgroundMark x1="85472" y1="74299" x2="85472" y2="74299"/>
                        <a14:backgroundMark x1="87381" y1="73832" x2="87381" y2="73832"/>
                        <a14:backgroundMark x1="87381" y1="73832" x2="87381" y2="73832"/>
                        <a14:backgroundMark x1="87593" y1="63551" x2="87593" y2="63551"/>
                        <a14:backgroundMark x1="87699" y1="55140" x2="87699" y2="55140"/>
                        <a14:backgroundMark x1="87487" y1="45327" x2="87487" y2="45327"/>
                        <a14:backgroundMark x1="87381" y1="37383" x2="87381" y2="37383"/>
                        <a14:backgroundMark x1="87275" y1="25234" x2="87275" y2="25234"/>
                        <a14:backgroundMark x1="87381" y1="25701" x2="87381" y2="25701"/>
                      </a14:backgroundRemoval>
                    </a14:imgEffect>
                  </a14:imgLayer>
                </a14:imgProps>
              </a:ext>
              <a:ext uri="{28A0092B-C50C-407E-A947-70E740481C1C}">
                <a14:useLocalDpi xmlns:a14="http://schemas.microsoft.com/office/drawing/2010/main" val="0"/>
              </a:ext>
            </a:extLst>
          </a:blip>
          <a:stretch>
            <a:fillRect/>
          </a:stretch>
        </p:blipFill>
        <p:spPr>
          <a:xfrm>
            <a:off x="6154650" y="874503"/>
            <a:ext cx="2956692" cy="670978"/>
          </a:xfrm>
          <a:prstGeom prst="rect">
            <a:avLst/>
          </a:prstGeom>
        </p:spPr>
      </p:pic>
      <p:sp>
        <p:nvSpPr>
          <p:cNvPr id="23" name="Title 1">
            <a:extLst>
              <a:ext uri="{FF2B5EF4-FFF2-40B4-BE49-F238E27FC236}">
                <a16:creationId xmlns:a16="http://schemas.microsoft.com/office/drawing/2014/main" id="{BD728534-A08C-468C-BD25-0BDD944E6B60}"/>
              </a:ext>
            </a:extLst>
          </p:cNvPr>
          <p:cNvSpPr>
            <a:spLocks noGrp="1"/>
          </p:cNvSpPr>
          <p:nvPr>
            <p:ph type="title"/>
          </p:nvPr>
        </p:nvSpPr>
        <p:spPr>
          <a:xfrm>
            <a:off x="173900" y="251781"/>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9/10/2019</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apacitación básica del CERT.">
            <a:extLst>
              <a:ext uri="{FF2B5EF4-FFF2-40B4-BE49-F238E27FC236}">
                <a16:creationId xmlns:a16="http://schemas.microsoft.com/office/drawing/2014/main" id="{AD12DF54-290B-4006-9115-CBC77BA83C56}"/>
              </a:ext>
            </a:extLst>
          </p:cNvPr>
          <p:cNvSpPr>
            <a:spLocks noGrp="1"/>
          </p:cNvSpPr>
          <p:nvPr>
            <p:ph type="ctrTitle"/>
          </p:nvPr>
        </p:nvSpPr>
        <p:spPr/>
        <p:txBody>
          <a:bodyPr>
            <a:normAutofit fontScale="90000"/>
          </a:bodyPr>
          <a:lstStyle/>
          <a:p>
            <a:pPr rtl="0"/>
            <a:r>
              <a:rPr lang="es" b="1" i="0" u="none" baseline="0" dirty="0"/>
              <a:t>Capacitación básica del CERT</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pPr algn="l" rtl="0"/>
            <a:r>
              <a:rPr lang="es" b="0" i="0" u="none" baseline="0"/>
              <a:t>Asuma la responsabilidad de participar en la preparación de la comunidad:</a:t>
            </a:r>
          </a:p>
          <a:p>
            <a:pPr lvl="1" algn="l" rtl="0"/>
            <a:r>
              <a:rPr lang="es" b="0" i="0" u="none" baseline="0"/>
              <a:t>Participe en el consejo local de planeamiento de colaboración</a:t>
            </a:r>
          </a:p>
          <a:p>
            <a:pPr lvl="1" algn="l" rtl="0"/>
            <a:r>
              <a:rPr lang="es" b="0" i="0" u="none" baseline="0"/>
              <a:t>Identifique e integre los recursos apropiados en los planes gubernamentales</a:t>
            </a:r>
          </a:p>
          <a:p>
            <a:pPr lvl="1" algn="l" rtl="0"/>
            <a:r>
              <a:rPr lang="es" b="0" i="0" u="none" baseline="0"/>
              <a:t>Asegúrese de que las instalaciones, el personal y los clientes estén preparados </a:t>
            </a:r>
          </a:p>
          <a:p>
            <a:endParaRPr lang="es" dirty="0"/>
          </a:p>
        </p:txBody>
      </p:sp>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a:xfrm>
            <a:off x="315142" y="320678"/>
            <a:ext cx="5806851" cy="1017672"/>
          </a:xfrm>
        </p:spPr>
        <p:txBody>
          <a:bodyPr/>
          <a:lstStyle/>
          <a:p>
            <a:pPr algn="l" rtl="0"/>
            <a:r>
              <a:rPr lang="es" b="1" i="1" u="none" baseline="0"/>
              <a:t>Líderes comunitarios</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a:xfrm>
            <a:off x="1429787" y="6385716"/>
            <a:ext cx="5498551"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pPr algn="r" rtl="0"/>
            <a:r>
              <a:rPr lang="es" b="0" i="0" u="none" baseline="0"/>
              <a:t>1-8</a:t>
            </a:r>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pPr rtl="0"/>
            <a:r>
              <a:rPr lang="es" b="0" i="0" u="none" baseline="0"/>
              <a:t>PM 1-4</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normAutofit/>
          </a:bodyPr>
          <a:lstStyle/>
          <a:p>
            <a:pPr algn="l" rtl="0"/>
            <a:r>
              <a:rPr lang="es" sz="2200" b="0" i="0" u="none" baseline="0" dirty="0"/>
              <a:t>Sensibilidad en el lugar de lesión</a:t>
            </a:r>
          </a:p>
          <a:p>
            <a:pPr algn="l" rtl="0"/>
            <a:r>
              <a:rPr lang="es" sz="2200" b="0" i="0" u="none" baseline="0" dirty="0"/>
              <a:t>Inflamación y moretones</a:t>
            </a:r>
          </a:p>
          <a:p>
            <a:pPr algn="l" rtl="0"/>
            <a:r>
              <a:rPr lang="es" sz="2200" b="0" i="0" u="none" baseline="0" dirty="0"/>
              <a:t>Uso restringido o pérdida del uso</a:t>
            </a:r>
          </a:p>
        </p:txBody>
      </p:sp>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a:xfrm>
            <a:off x="315142" y="320678"/>
            <a:ext cx="5806851" cy="1017672"/>
          </a:xfrm>
        </p:spPr>
        <p:txBody>
          <a:bodyPr/>
          <a:lstStyle/>
          <a:p>
            <a:pPr algn="l" rtl="0"/>
            <a:r>
              <a:rPr lang="es" b="1" i="1" u="none" baseline="0" dirty="0"/>
              <a:t>Signos de torcedura</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6606382"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pPr algn="r" rtl="0"/>
            <a:r>
              <a:rPr lang="es" b="0" i="0" u="none" baseline="0"/>
              <a:t>3-36</a:t>
            </a:r>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pPr rtl="0"/>
            <a:r>
              <a:rPr lang="es" b="0" i="0" u="none" baseline="0"/>
              <a:t>PM 3-14</a:t>
            </a:r>
          </a:p>
        </p:txBody>
      </p:sp>
      <p:pic>
        <p:nvPicPr>
          <p:cNvPr id="7" name="Picture 6" descr="Signos de torcedura. La imagen muestra los vasos dañados por un esguince de tobillo que causó hematomas.">
            <a:extLst>
              <a:ext uri="{FF2B5EF4-FFF2-40B4-BE49-F238E27FC236}">
                <a16:creationId xmlns:a16="http://schemas.microsoft.com/office/drawing/2014/main" id="{866AAA07-94AA-498A-94B6-59E53892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946" y="1917330"/>
            <a:ext cx="3768232" cy="2985514"/>
          </a:xfrm>
          <a:prstGeom prst="rect">
            <a:avLst/>
          </a:prstGeom>
        </p:spPr>
      </p:pic>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a:xfrm>
            <a:off x="315142" y="320678"/>
            <a:ext cx="5806851" cy="1017672"/>
          </a:xfrm>
        </p:spPr>
        <p:txBody>
          <a:bodyPr/>
          <a:lstStyle/>
          <a:p>
            <a:pPr algn="l" rtl="0"/>
            <a:r>
              <a:rPr lang="es" b="1" i="0" u="none" baseline="0"/>
              <a:t>Entablillado</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pPr algn="r" rtl="0"/>
            <a:r>
              <a:rPr lang="es" b="0" i="0" u="none" baseline="0"/>
              <a:t>3-37</a:t>
            </a:r>
          </a:p>
        </p:txBody>
      </p:sp>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pPr rtl="0"/>
            <a:r>
              <a:rPr lang="es" b="0" i="0" u="none" baseline="0"/>
              <a:t>PM 3-14</a:t>
            </a:r>
          </a:p>
        </p:txBody>
      </p:sp>
      <p:pic>
        <p:nvPicPr>
          <p:cNvPr id="8" name="Picture 7" descr="Entablillado. Imagen de una muestra de un entablillado de cartón.">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Entablillado - Imagen de ejemplos de entablillado.">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Entablillado - Imagen de un hombre acostado con un entablillado de caja de madera. ">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pPr algn="l" rtl="0"/>
            <a:r>
              <a:rPr lang="es" b="0" i="0" u="none" baseline="0"/>
              <a:t>Hipotermia</a:t>
            </a:r>
          </a:p>
          <a:p>
            <a:pPr lvl="1" algn="l" rtl="0"/>
            <a:r>
              <a:rPr lang="es" b="0" i="0" u="none" baseline="0"/>
              <a:t>Ocurre cuando la temperatura del cuerpo bajo por debajo de lo normal </a:t>
            </a:r>
          </a:p>
          <a:p>
            <a:pPr algn="l" rtl="0"/>
            <a:r>
              <a:rPr lang="es" b="0" i="0" u="none" baseline="0"/>
              <a:t>Congelación:</a:t>
            </a:r>
          </a:p>
          <a:p>
            <a:pPr lvl="1" algn="l" rtl="0"/>
            <a:r>
              <a:rPr lang="es" b="0" i="0" u="none" baseline="0"/>
              <a:t>Ocurre cuando el frío extremo impide el flujo sanguíneo a las extremidades, causando la muerte del tejido </a:t>
            </a:r>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a:xfrm>
            <a:off x="315142" y="320678"/>
            <a:ext cx="5806851" cy="1017672"/>
          </a:xfrm>
        </p:spPr>
        <p:txBody>
          <a:bodyPr>
            <a:normAutofit fontScale="90000"/>
          </a:bodyPr>
          <a:lstStyle/>
          <a:p>
            <a:pPr algn="l" rtl="0"/>
            <a:r>
              <a:rPr lang="es" b="1" i="0" u="none" baseline="0"/>
              <a:t>Heridas relacionadas con el frío</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6" y="6385716"/>
            <a:ext cx="6914113"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pPr algn="r" rtl="0"/>
            <a:r>
              <a:rPr lang="es" b="0" i="0" u="none" baseline="0"/>
              <a:t>3-38</a:t>
            </a:r>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pPr rtl="0"/>
            <a:r>
              <a:rPr lang="es" b="0" i="0" u="none" baseline="0"/>
              <a:t>PM 3-16</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pPr algn="l" rtl="0"/>
            <a:r>
              <a:rPr lang="es" b="0" i="0" u="none" baseline="0"/>
              <a:t>La temperatura corporal de 95°F o menos</a:t>
            </a:r>
          </a:p>
          <a:p>
            <a:pPr algn="l" rtl="0"/>
            <a:r>
              <a:rPr lang="es" b="0" i="0" u="none" baseline="0"/>
              <a:t>La piel se torna roja o azulada</a:t>
            </a:r>
          </a:p>
          <a:p>
            <a:pPr algn="l" rtl="0"/>
            <a:r>
              <a:rPr lang="es" b="0" i="0" u="none" baseline="0"/>
              <a:t>Adormecimiento y temblores</a:t>
            </a:r>
          </a:p>
          <a:p>
            <a:pPr algn="l" rtl="0"/>
            <a:r>
              <a:rPr lang="es" b="0" i="0" u="none" baseline="0"/>
              <a:t>Mala pronunciación</a:t>
            </a:r>
          </a:p>
          <a:p>
            <a:pPr algn="l" rtl="0"/>
            <a:r>
              <a:rPr lang="es" b="0" i="0" u="none" baseline="0"/>
              <a:t>Comportamiento impredecible.</a:t>
            </a:r>
          </a:p>
          <a:p>
            <a:pPr algn="l" rtl="0"/>
            <a:r>
              <a:rPr lang="es" b="0" i="0" u="none" baseline="0"/>
              <a:t>Languidez</a:t>
            </a:r>
          </a:p>
        </p:txBody>
      </p:sp>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Síntomas de hipotermia</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6" y="6385716"/>
            <a:ext cx="6465705"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pPr algn="r" rtl="0"/>
            <a:r>
              <a:rPr lang="es" b="0" i="0" u="none" baseline="0"/>
              <a:t>3-39</a:t>
            </a:r>
          </a:p>
        </p:txBody>
      </p:sp>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pPr rtl="0"/>
            <a:r>
              <a:rPr lang="es" b="0" i="0" u="none" baseline="0"/>
              <a:t>PM 3-16</a:t>
            </a:r>
          </a:p>
        </p:txBody>
      </p:sp>
      <p:pic>
        <p:nvPicPr>
          <p:cNvPr id="6" name="Picture 5" descr="Síntomas de hipotermia. Imagen de zona glaciar.">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pPr algn="l" rtl="0"/>
            <a:r>
              <a:rPr lang="es" b="0" i="0" u="none" baseline="0"/>
              <a:t>Despoje al paciente de la ropa humedecida </a:t>
            </a:r>
          </a:p>
          <a:p>
            <a:pPr algn="l" rtl="0"/>
            <a:r>
              <a:rPr lang="es" b="0" i="0" u="none" baseline="0"/>
              <a:t>Coloque algo debajo para que se acueste el paciente  </a:t>
            </a:r>
          </a:p>
          <a:p>
            <a:pPr algn="l" rtl="0"/>
            <a:r>
              <a:rPr lang="es" b="0" i="0" u="none" baseline="0"/>
              <a:t>Mantenga a los pacientes bajo refugio y/o cubiertos </a:t>
            </a:r>
          </a:p>
          <a:p>
            <a:pPr algn="l" rtl="0"/>
            <a:r>
              <a:rPr lang="es" b="0" i="0" u="none" baseline="0"/>
              <a:t>No intente aplicarle masajes </a:t>
            </a:r>
          </a:p>
          <a:p>
            <a:pPr algn="l" rtl="0"/>
            <a:r>
              <a:rPr lang="es" b="0" i="0" u="none" baseline="0"/>
              <a:t>Colóquelo en la posición de recuperación de estar en estado inconsciente </a:t>
            </a:r>
          </a:p>
        </p:txBody>
      </p:sp>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Tratamiento de la hipotermia</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7045998" cy="303212"/>
          </a:xfrm>
        </p:spPr>
        <p:txBody>
          <a:bodyPr/>
          <a:lstStyle/>
          <a:p>
            <a:pPr algn="l" rtl="0"/>
            <a:r>
              <a:rPr lang="es" b="0" i="0" u="none" baseline="0" dirty="0"/>
              <a:t>Unidad 3 Capacitación básica del CERT: Operaciones médicas en desastres– Parte 1</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pPr algn="r" rtl="0"/>
            <a:r>
              <a:rPr lang="es" b="0" i="0" u="none" baseline="0"/>
              <a:t>3-40</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pPr rtl="0"/>
            <a:r>
              <a:rPr lang="es" b="0" i="0" u="none" baseline="0"/>
              <a:t>PM 3-16</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pPr algn="l" rtl="0"/>
            <a:r>
              <a:rPr lang="es" b="0" i="0" u="none" baseline="0"/>
              <a:t>Descoloración de la piel</a:t>
            </a:r>
          </a:p>
          <a:p>
            <a:pPr algn="l" rtl="0"/>
            <a:r>
              <a:rPr lang="es" b="0" i="0" u="none" baseline="0"/>
              <a:t>Sensación de quemadura u hormigueo</a:t>
            </a:r>
          </a:p>
          <a:p>
            <a:pPr algn="l" rtl="0"/>
            <a:r>
              <a:rPr lang="es" b="0" i="0" u="none" baseline="0"/>
              <a:t>Adormecimiento o entumecimiento parcial o completo</a:t>
            </a:r>
          </a:p>
        </p:txBody>
      </p:sp>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Síntomas de congelamiento</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6" y="6385716"/>
            <a:ext cx="6562421"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pPr algn="r" rtl="0"/>
            <a:r>
              <a:rPr lang="es" b="0" i="0" u="none" baseline="0"/>
              <a:t>3-41</a:t>
            </a:r>
          </a:p>
        </p:txBody>
      </p:sp>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pPr rtl="0"/>
            <a:r>
              <a:rPr lang="es" b="0" i="0" u="none" baseline="0"/>
              <a:t>PM 3-16</a:t>
            </a:r>
          </a:p>
        </p:txBody>
      </p:sp>
      <p:pic>
        <p:nvPicPr>
          <p:cNvPr id="6" name="Picture 5" descr="Síntomas de congelamiento. Imagen de un pie con decoloración de la piel, llagas, ardor o sensación de hormigueo y adormecimiento.">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pPr algn="l" rtl="0"/>
            <a:r>
              <a:rPr lang="es" b="0" i="0" u="none" baseline="0"/>
              <a:t>Sumerja el área afectada en agua tibia (no caliente) </a:t>
            </a:r>
          </a:p>
          <a:p>
            <a:pPr lvl="1" algn="l" rtl="0"/>
            <a:r>
              <a:rPr lang="es" b="0" i="0" u="none" baseline="0"/>
              <a:t>¡Calentar lentamente!</a:t>
            </a:r>
          </a:p>
          <a:p>
            <a:pPr algn="l" rtl="0"/>
            <a:r>
              <a:rPr lang="es" b="0" i="0" u="none" baseline="0"/>
              <a:t>No permitir que la parte vuelva a congelarse </a:t>
            </a:r>
          </a:p>
          <a:p>
            <a:pPr algn="l" rtl="0"/>
            <a:r>
              <a:rPr lang="es" b="0" i="0" u="none" baseline="0"/>
              <a:t>No intente aplicar masaje </a:t>
            </a:r>
          </a:p>
          <a:p>
            <a:pPr algn="l" rtl="0"/>
            <a:r>
              <a:rPr lang="es" b="0" i="0" u="none" baseline="0"/>
              <a:t>Envuelva partes afectadas del cuerpo con un vendaje seco, esterilizado </a:t>
            </a:r>
          </a:p>
          <a:p>
            <a:pPr lvl="1" algn="l" rtl="0"/>
            <a:endParaRPr lang="es" dirty="0"/>
          </a:p>
          <a:p>
            <a:endParaRPr lang="es" dirty="0"/>
          </a:p>
        </p:txBody>
      </p:sp>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a:xfrm>
            <a:off x="315142" y="188798"/>
            <a:ext cx="6717425" cy="1017672"/>
          </a:xfrm>
        </p:spPr>
        <p:txBody>
          <a:bodyPr>
            <a:normAutofit fontScale="90000"/>
          </a:bodyPr>
          <a:lstStyle/>
          <a:p>
            <a:pPr algn="l" rtl="0"/>
            <a:r>
              <a:rPr lang="es" u="none" baseline="0" dirty="0"/>
              <a:t>Tratamiento de congelación</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6" y="6385716"/>
            <a:ext cx="6676721"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pPr algn="r" rtl="0"/>
            <a:r>
              <a:rPr lang="es" b="0" i="0" u="none" baseline="0"/>
              <a:t>3-42</a:t>
            </a:r>
          </a:p>
        </p:txBody>
      </p:sp>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pPr rtl="0"/>
            <a:r>
              <a:rPr lang="es" b="0" i="0" u="none" baseline="0"/>
              <a:t>PM 3-16</a:t>
            </a:r>
          </a:p>
        </p:txBody>
      </p:sp>
      <p:pic>
        <p:nvPicPr>
          <p:cNvPr id="6" name="Picture 5" descr="Tratamiento de congelación. Imagen que muestra una bolsa de goma con agua caliente.">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pPr algn="l" rtl="0"/>
            <a:r>
              <a:rPr lang="es" b="1" i="0" u="none" baseline="0" dirty="0"/>
              <a:t>Calambres por calor</a:t>
            </a:r>
          </a:p>
          <a:p>
            <a:pPr lvl="1" algn="l" rtl="0"/>
            <a:r>
              <a:rPr lang="es" sz="2000" b="0" i="0" u="none" baseline="0" dirty="0"/>
              <a:t>Espasmos musculares causados por un sobreesfuerzo bajo un calor extremo </a:t>
            </a:r>
          </a:p>
          <a:p>
            <a:pPr algn="l" rtl="0"/>
            <a:r>
              <a:rPr lang="es" b="1" i="1" u="none" baseline="0" dirty="0"/>
              <a:t>Agotamiento por calor</a:t>
            </a:r>
          </a:p>
          <a:p>
            <a:pPr lvl="1" algn="l" rtl="0"/>
            <a:r>
              <a:rPr lang="es" sz="2000" b="0" i="0" u="none" baseline="0" dirty="0"/>
              <a:t>Ocurre cuando se hace ejercicios o trabaja bajo un calor extremo causando la pérdida de fluidos del cuerpo </a:t>
            </a:r>
          </a:p>
          <a:p>
            <a:pPr algn="l" rtl="0"/>
            <a:r>
              <a:rPr lang="es" b="1" i="1" u="none" baseline="0" dirty="0"/>
              <a:t>insolación</a:t>
            </a:r>
          </a:p>
          <a:p>
            <a:pPr lvl="1" algn="l" rtl="0"/>
            <a:r>
              <a:rPr lang="es" sz="2000" b="0" i="0" u="none" baseline="0" dirty="0"/>
              <a:t>El sistema de control de temperatura del sobreviviente se interrumpe </a:t>
            </a:r>
          </a:p>
          <a:p>
            <a:pPr lvl="1" algn="l" rtl="0"/>
            <a:r>
              <a:rPr lang="es" sz="2000" b="0" i="0" u="none" baseline="0" dirty="0"/>
              <a:t>La temperatura corporal se eleva tan alto que puede causar una lesión cerebral y la muerte  </a:t>
            </a:r>
          </a:p>
          <a:p>
            <a:endParaRPr lang="es" dirty="0"/>
          </a:p>
          <a:p>
            <a:pPr lvl="1" algn="l" rtl="0"/>
            <a:endParaRPr lang="es" dirty="0"/>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Lesiones relacionadas con el calor</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pPr algn="r" rtl="0"/>
            <a:r>
              <a:rPr lang="es" b="0" i="0" u="none" baseline="0"/>
              <a:t>3-43</a:t>
            </a:r>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pPr rtl="0"/>
            <a:r>
              <a:rPr lang="es" b="0" i="0" u="none" baseline="0"/>
              <a:t>PM 3-17</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normAutofit/>
          </a:bodyPr>
          <a:lstStyle/>
          <a:p>
            <a:pPr algn="l" rtl="0"/>
            <a:r>
              <a:rPr lang="es" sz="2400" b="0" i="0" u="none" baseline="0" dirty="0"/>
              <a:t>Piel fría, húmeda, pálida o enrojecida</a:t>
            </a:r>
          </a:p>
          <a:p>
            <a:pPr algn="l" rtl="0"/>
            <a:r>
              <a:rPr lang="es" sz="2400" b="0" i="0" u="none" baseline="0" dirty="0"/>
              <a:t>Sudoración excesiva</a:t>
            </a:r>
          </a:p>
          <a:p>
            <a:pPr algn="l" rtl="0"/>
            <a:r>
              <a:rPr lang="es" sz="2400" b="0" i="0" u="none" baseline="0" dirty="0"/>
              <a:t>Dolor de cabeza</a:t>
            </a:r>
          </a:p>
          <a:p>
            <a:pPr algn="l" rtl="0"/>
            <a:r>
              <a:rPr lang="es" sz="2400" b="0" i="0" u="none" baseline="0" dirty="0"/>
              <a:t>Náusea o vómito</a:t>
            </a:r>
          </a:p>
          <a:p>
            <a:pPr algn="l" rtl="0"/>
            <a:r>
              <a:rPr lang="es" sz="2400" b="0" i="0" u="none" baseline="0" dirty="0"/>
              <a:t>Mareos</a:t>
            </a:r>
          </a:p>
          <a:p>
            <a:pPr algn="l" rtl="0"/>
            <a:r>
              <a:rPr lang="es" sz="2400" b="0" i="0" u="none" baseline="0" dirty="0"/>
              <a:t>Agotamiento</a:t>
            </a:r>
          </a:p>
        </p:txBody>
      </p:sp>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Síntomas de agotamiento por calor</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6" y="6385716"/>
            <a:ext cx="6685513"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pPr algn="r" rtl="0"/>
            <a:r>
              <a:rPr lang="es" b="0" i="0" u="none" baseline="0"/>
              <a:t>3-44</a:t>
            </a:r>
          </a:p>
        </p:txBody>
      </p:sp>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pPr rtl="0"/>
            <a:r>
              <a:rPr lang="es" b="0" i="0" u="none" baseline="0"/>
              <a:t>PM 3-17</a:t>
            </a:r>
          </a:p>
        </p:txBody>
      </p:sp>
      <p:pic>
        <p:nvPicPr>
          <p:cNvPr id="6" name="Picture 5" descr="Síntomas de agotamiento por calor. Imagen de una persona con sudoración intensa y agotamiento.">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pPr algn="l" rtl="0"/>
            <a:r>
              <a:rPr lang="es" b="0" i="0" u="none" baseline="0"/>
              <a:t>Piel caliente, roja</a:t>
            </a:r>
          </a:p>
          <a:p>
            <a:pPr algn="l" rtl="0"/>
            <a:r>
              <a:rPr lang="es" b="0" i="0" u="none" baseline="0"/>
              <a:t>Falta de transpiración</a:t>
            </a:r>
          </a:p>
          <a:p>
            <a:pPr algn="l" rtl="0"/>
            <a:r>
              <a:rPr lang="es" b="0" i="0" u="none" baseline="0"/>
              <a:t>Cambios de consciencia</a:t>
            </a:r>
          </a:p>
          <a:p>
            <a:pPr algn="l" rtl="0"/>
            <a:r>
              <a:rPr lang="es" b="0" i="0" u="none" baseline="0"/>
              <a:t>Pulso rápido, débil y respiración rápida, superficial</a:t>
            </a:r>
          </a:p>
        </p:txBody>
      </p:sp>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Síntomas de insolación</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6650344"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pPr algn="r" rtl="0"/>
            <a:r>
              <a:rPr lang="es" b="0" i="0" u="none" baseline="0"/>
              <a:t>3-45</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pPr rtl="0"/>
            <a:r>
              <a:rPr lang="es" b="0" i="0" u="none" baseline="0"/>
              <a:t>PM 3-17</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pPr algn="l" rtl="0"/>
            <a:r>
              <a:rPr lang="es" b="0" i="0" u="none" baseline="0" dirty="0"/>
              <a:t>Aprenda acerca de las alertas de la comunidad, advertencias y rutas de evacuación  </a:t>
            </a:r>
          </a:p>
          <a:p>
            <a:pPr algn="l" rtl="0"/>
            <a:r>
              <a:rPr lang="es" b="0" i="0" u="none" baseline="0" dirty="0"/>
              <a:t>Reciba entrenamiento </a:t>
            </a:r>
          </a:p>
          <a:p>
            <a:pPr algn="l" rtl="0"/>
            <a:r>
              <a:rPr lang="es" b="0" i="0" u="none" baseline="0" dirty="0"/>
              <a:t>Practique las habilidades y planes personales </a:t>
            </a:r>
          </a:p>
          <a:p>
            <a:pPr algn="l" rtl="0"/>
            <a:r>
              <a:rPr lang="es" b="0" i="0" u="none" baseline="0" dirty="0"/>
              <a:t>Establezca contactos y ayude a otros </a:t>
            </a:r>
          </a:p>
          <a:p>
            <a:pPr algn="l" rtl="0"/>
            <a:r>
              <a:rPr lang="es" b="0" i="0" u="none" baseline="0" dirty="0"/>
              <a:t>Ofrezca su opinión a la comunidad </a:t>
            </a:r>
          </a:p>
          <a:p>
            <a:pPr algn="l" rtl="0"/>
            <a:r>
              <a:rPr lang="es" b="0" i="0" u="none" baseline="0" dirty="0"/>
              <a:t>Reporte cualquier actividad sospechosa </a:t>
            </a:r>
          </a:p>
          <a:p>
            <a:pPr algn="l" rtl="0"/>
            <a:r>
              <a:rPr lang="es" b="0" i="0" u="none" baseline="0" dirty="0"/>
              <a:t>Ofrézcase como voluntario </a:t>
            </a:r>
          </a:p>
        </p:txBody>
      </p:sp>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a:xfrm>
            <a:off x="315142" y="320678"/>
            <a:ext cx="5806851" cy="1017672"/>
          </a:xfrm>
        </p:spPr>
        <p:txBody>
          <a:bodyPr/>
          <a:lstStyle/>
          <a:p>
            <a:pPr algn="l" rtl="0"/>
            <a:r>
              <a:rPr lang="es" b="1" i="1" u="none" baseline="0"/>
              <a:t>El público</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a:xfrm>
            <a:off x="1429787" y="6385716"/>
            <a:ext cx="5507344"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pPr algn="r" rtl="0"/>
            <a:r>
              <a:rPr lang="es" b="0" i="0" u="none" baseline="0"/>
              <a:t>1-9</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pPr rtl="0"/>
            <a:r>
              <a:rPr lang="es" b="0" i="0" u="none" baseline="0"/>
              <a:t>PM 1-4</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pPr algn="l" rtl="0"/>
            <a:r>
              <a:rPr lang="es" b="0" i="0" u="none" baseline="0"/>
              <a:t>Mueva al paciente de un ambiente caliente a otro frío </a:t>
            </a:r>
          </a:p>
          <a:p>
            <a:pPr algn="l" rtl="0"/>
            <a:r>
              <a:rPr lang="es" b="0" i="0" u="none" baseline="0"/>
              <a:t>Permita que se enfríe el cuerpo gradualmente </a:t>
            </a:r>
          </a:p>
          <a:p>
            <a:pPr algn="l" rtl="0"/>
            <a:r>
              <a:rPr lang="es" b="0" i="0" u="none" baseline="0"/>
              <a:t>Al tener agotamiento por calor, el paciente debe tomar agua, LENTAMENTE </a:t>
            </a:r>
          </a:p>
          <a:p>
            <a:pPr algn="l" rtl="0"/>
            <a:r>
              <a:rPr lang="es" b="0" i="0" u="none" baseline="0"/>
              <a:t>No le de alimentos o bebidas al paciente si experimenta vómitos, calambre o pérdida del estado de consciencia. </a:t>
            </a:r>
          </a:p>
        </p:txBody>
      </p:sp>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a:xfrm>
            <a:off x="315142" y="320678"/>
            <a:ext cx="5806851" cy="1017672"/>
          </a:xfrm>
        </p:spPr>
        <p:txBody>
          <a:bodyPr>
            <a:normAutofit fontScale="90000"/>
          </a:bodyPr>
          <a:lstStyle/>
          <a:p>
            <a:pPr algn="l" rtl="0"/>
            <a:r>
              <a:rPr lang="es" b="1" i="1" u="none" baseline="0"/>
              <a:t>Tratamiento de lesiones relacionadas con el calor</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6492082"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pPr algn="r" rtl="0"/>
            <a:r>
              <a:rPr lang="es" b="0" i="0" u="none" baseline="0"/>
              <a:t>3-46</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pPr rtl="0"/>
            <a:r>
              <a:rPr lang="es" b="0" i="0" u="none" baseline="0"/>
              <a:t>PM 3-18</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pPr algn="l" rtl="0"/>
            <a:r>
              <a:rPr lang="es" b="0" i="0" u="none" baseline="0"/>
              <a:t>Si se sospecha una mordedura o picadura de insecto, y la situación no es de emergencia:</a:t>
            </a:r>
          </a:p>
          <a:p>
            <a:pPr lvl="1" algn="l" rtl="0"/>
            <a:r>
              <a:rPr lang="es" b="0" i="0" u="none" baseline="0"/>
              <a:t>Quite el aguijón si aún está presente utilizando el borde de una tarjeta de crédito u otro objeto similar rígido y recto, para raspar  a través del aguijón</a:t>
            </a:r>
          </a:p>
          <a:p>
            <a:pPr lvl="1" algn="l" rtl="0"/>
            <a:r>
              <a:rPr lang="es" b="0" i="0" u="none" baseline="0"/>
              <a:t>Lave profusamente el área con agua y jabón</a:t>
            </a:r>
          </a:p>
          <a:p>
            <a:pPr lvl="1" algn="l" rtl="0"/>
            <a:r>
              <a:rPr lang="es" b="0" i="0" u="none" baseline="0"/>
              <a:t>Aplique hielo en el área cada 10 minutos, y por 10 minutos cada vez </a:t>
            </a:r>
          </a:p>
          <a:p>
            <a:endParaRPr lang="es" dirty="0"/>
          </a:p>
        </p:txBody>
      </p:sp>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a:xfrm>
            <a:off x="315142" y="320678"/>
            <a:ext cx="7826535" cy="1017672"/>
          </a:xfrm>
        </p:spPr>
        <p:txBody>
          <a:bodyPr>
            <a:normAutofit fontScale="90000"/>
          </a:bodyPr>
          <a:lstStyle/>
          <a:p>
            <a:pPr algn="l" rtl="0"/>
            <a:r>
              <a:rPr lang="es" b="1" i="1" u="none" baseline="0" dirty="0"/>
              <a:t>Tratamiento de mordeduras o picaduras de insecto</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6465705"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pPr algn="r" rtl="0"/>
            <a:r>
              <a:rPr lang="es" b="0" i="0" u="none" baseline="0"/>
              <a:t>3-47</a:t>
            </a:r>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pPr rtl="0"/>
            <a:r>
              <a:rPr lang="es" b="0" i="0" u="none" baseline="0"/>
              <a:t>PM 3-18</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pPr algn="l" rtl="0"/>
            <a:r>
              <a:rPr lang="es" b="0" i="0" u="none" baseline="0"/>
              <a:t>Calme al individuo </a:t>
            </a:r>
          </a:p>
          <a:p>
            <a:pPr algn="l" rtl="0"/>
            <a:r>
              <a:rPr lang="es" b="0" i="0" u="none" baseline="0"/>
              <a:t>De ser posible, encuentre y ayuda administrar Epi-pen al paciente</a:t>
            </a:r>
          </a:p>
          <a:p>
            <a:pPr lvl="1" algn="l" rtl="0"/>
            <a:r>
              <a:rPr lang="es" b="0" i="0" u="none" baseline="0"/>
              <a:t>Muchas víctimas de alergias severas siempre padecen de alguna todo el tiempo </a:t>
            </a:r>
          </a:p>
          <a:p>
            <a:pPr algn="l" rtl="0"/>
            <a:r>
              <a:rPr lang="es" b="0" i="0" u="none" baseline="0"/>
              <a:t>No administre ninguna medicina aparte de Epi-pen</a:t>
            </a:r>
          </a:p>
          <a:p>
            <a:pPr lvl="1" algn="l" rtl="0"/>
            <a:r>
              <a:rPr lang="es" b="0" i="0" u="none" baseline="0"/>
              <a:t>Esto incluye los analgésicos, medicinas para alergias, etc.</a:t>
            </a:r>
          </a:p>
        </p:txBody>
      </p:sp>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a:xfrm>
            <a:off x="315142" y="320678"/>
            <a:ext cx="5806851" cy="1017672"/>
          </a:xfrm>
        </p:spPr>
        <p:txBody>
          <a:bodyPr/>
          <a:lstStyle/>
          <a:p>
            <a:pPr algn="l" rtl="0"/>
            <a:r>
              <a:rPr lang="es" u="none" baseline="0" dirty="0"/>
              <a:t>Anafilaxia</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pPr algn="l" rtl="0"/>
            <a:r>
              <a:rPr lang="es" b="0" i="0" u="none" baseline="0"/>
              <a:t>Unidad 3 de Capacitación básica del CERT: Operaciones médicas en desastres– Parte 1</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pPr algn="r" rtl="0"/>
            <a:r>
              <a:rPr lang="es" b="0" i="0" u="none" baseline="0"/>
              <a:t>3-48</a:t>
            </a:r>
          </a:p>
        </p:txBody>
      </p:sp>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pPr rtl="0"/>
            <a:r>
              <a:rPr lang="es" b="0" i="0" u="none" baseline="0"/>
              <a:t>PM 3-18</a:t>
            </a:r>
          </a:p>
        </p:txBody>
      </p:sp>
      <p:pic>
        <p:nvPicPr>
          <p:cNvPr id="9" name="Picture 8" descr="Anafilaxia. Imagen de los productos EpiPen de 0.3 mg recomendados para la anafilaxia.">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77500" lnSpcReduction="20000"/>
          </a:bodyPr>
          <a:lstStyle/>
          <a:p>
            <a:pPr algn="l" rtl="0"/>
            <a:r>
              <a:rPr lang="es" sz="3000" b="0" i="0" u="none" baseline="0"/>
              <a:t>Los voluntarios de CERT pueden adoptar las siguientes medidas para salvar vidas:</a:t>
            </a:r>
          </a:p>
          <a:p>
            <a:pPr lvl="1" algn="l" rtl="0"/>
            <a:r>
              <a:rPr lang="es" b="0" i="0" u="none" baseline="0"/>
              <a:t>Control del sangrado ejerciendo presión directa y/o con un torniquete </a:t>
            </a:r>
          </a:p>
          <a:p>
            <a:pPr lvl="1" algn="l" rtl="0"/>
            <a:r>
              <a:rPr lang="es" b="0" i="0" u="none" baseline="0"/>
              <a:t>Mantenga la temperatura corporal normal </a:t>
            </a:r>
          </a:p>
          <a:p>
            <a:pPr lvl="1" algn="l" rtl="0"/>
            <a:r>
              <a:rPr lang="es" b="0" i="0" u="none" baseline="0"/>
              <a:t>Mantenga abiertas las vías respiratorias y coloque al paciente en la posición correcta </a:t>
            </a:r>
          </a:p>
          <a:p>
            <a:pPr algn="l" rtl="0"/>
            <a:r>
              <a:rPr lang="es" sz="3000" b="0" i="0" u="none" baseline="0"/>
              <a:t>Otras heridas comunes después de un desastre son:</a:t>
            </a:r>
            <a:endParaRPr lang="es" dirty="0"/>
          </a:p>
          <a:p>
            <a:pPr lvl="1" algn="l" rtl="0"/>
            <a:r>
              <a:rPr lang="es" b="0" i="0" u="none" baseline="0"/>
              <a:t>Quemaduras</a:t>
            </a:r>
          </a:p>
          <a:p>
            <a:pPr lvl="1" algn="l" rtl="0"/>
            <a:r>
              <a:rPr lang="es" b="0" i="0" u="none" baseline="0"/>
              <a:t>Heridas</a:t>
            </a:r>
          </a:p>
          <a:p>
            <a:pPr lvl="1" algn="l" rtl="0"/>
            <a:r>
              <a:rPr lang="es" b="0" i="0" u="none" baseline="0"/>
              <a:t>Amputaciones y objetos atravesados</a:t>
            </a:r>
          </a:p>
          <a:p>
            <a:pPr lvl="1" algn="l" rtl="0"/>
            <a:r>
              <a:rPr lang="es" b="0" i="0" u="none" baseline="0"/>
              <a:t>Fracturas, dislocaciones, torceduras, distensión muscular</a:t>
            </a:r>
          </a:p>
          <a:p>
            <a:pPr lvl="1" algn="l" rtl="0"/>
            <a:r>
              <a:rPr lang="es" b="0" i="0" u="none" baseline="0"/>
              <a:t>Heridas relacionadas con el frío</a:t>
            </a:r>
          </a:p>
          <a:p>
            <a:pPr lvl="1" algn="l" rtl="0"/>
            <a:r>
              <a:rPr lang="es" b="0" i="0" u="none" baseline="0"/>
              <a:t>Heridas relacionadas con el calor</a:t>
            </a:r>
          </a:p>
          <a:p>
            <a:pPr lvl="1" algn="l" rtl="0"/>
            <a:r>
              <a:rPr lang="es" b="0" i="0" u="none" baseline="0"/>
              <a:t>Mordeduras o picaduras de insecto </a:t>
            </a:r>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pPr algn="l" rtl="0"/>
            <a:r>
              <a:rPr lang="es" b="0" i="0" u="none" baseline="0"/>
              <a:t>Unidad 3 de Capacitación básica del CERT: Operaciones médicas en desastres– Parte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pPr algn="r" rtl="0"/>
            <a:r>
              <a:rPr lang="es" b="0" i="0" u="none" baseline="0"/>
              <a:t>3-49</a:t>
            </a:r>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pPr rtl="0"/>
            <a:r>
              <a:rPr lang="es" b="0" i="0" u="none" baseline="0"/>
              <a:t>PM 3-19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lgn="l" rtl="0"/>
            <a:r>
              <a:rPr lang="es" b="0" i="0" u="none" baseline="0"/>
              <a:t>Unidad de lectura a ser cubierta en la siguiente sesión </a:t>
            </a:r>
          </a:p>
          <a:p>
            <a:pPr algn="l" rtl="0"/>
            <a:r>
              <a:rPr lang="es" b="0" i="0" u="none" baseline="0"/>
              <a:t>Use ropa apropiada para la siguiente sesión </a:t>
            </a:r>
          </a:p>
        </p:txBody>
      </p:sp>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a:xfrm>
            <a:off x="315142" y="320678"/>
            <a:ext cx="5806851" cy="1017672"/>
          </a:xfrm>
        </p:spPr>
        <p:txBody>
          <a:bodyPr>
            <a:normAutofit/>
          </a:bodyPr>
          <a:lstStyle/>
          <a:p>
            <a:pPr algn="l" rtl="0"/>
            <a:r>
              <a:rPr lang="es" b="1" i="1" u="none" baseline="0"/>
              <a:t>Asignación de tareas</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pPr algn="l" rtl="0"/>
            <a:r>
              <a:rPr lang="es" b="0" i="0" u="none" baseline="0"/>
              <a:t>Unidad 3 de Capacitación básica del CERT: Operaciones médicas en desastres– Parte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pPr algn="r" rtl="0"/>
            <a:r>
              <a:rPr lang="es" b="0" i="0" u="none" baseline="0"/>
              <a:t>3-50</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pPr rtl="0"/>
            <a:r>
              <a:rPr lang="es" b="0" i="0" u="none" baseline="0"/>
              <a:t>PM 3-19</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p:txBody>
          <a:bodyPr>
            <a:normAutofit fontScale="77500" lnSpcReduction="20000"/>
          </a:bodyPr>
          <a:lstStyle/>
          <a:p>
            <a:pPr rtl="0">
              <a:lnSpc>
                <a:spcPct val="120000"/>
              </a:lnSpc>
            </a:pPr>
            <a:r>
              <a:rPr lang="es" b="1" i="0" u="none" baseline="0" dirty="0">
                <a:solidFill>
                  <a:schemeClr val="bg2">
                    <a:lumMod val="25000"/>
                  </a:schemeClr>
                </a:solidFill>
              </a:rPr>
              <a:t>Unidad 4: Operaciones médicas en desastres – Parte 2</a:t>
            </a:r>
          </a:p>
        </p:txBody>
      </p:sp>
      <p:sp>
        <p:nvSpPr>
          <p:cNvPr id="4" name="Title 3"/>
          <p:cNvSpPr>
            <a:spLocks noGrp="1"/>
          </p:cNvSpPr>
          <p:nvPr>
            <p:ph type="title" idx="4294967295"/>
          </p:nvPr>
        </p:nvSpPr>
        <p:spPr>
          <a:xfrm>
            <a:off x="0" y="1513681"/>
            <a:ext cx="9144000" cy="1325563"/>
          </a:xfrm>
        </p:spPr>
        <p:txBody>
          <a:bodyPr>
            <a:norm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pPr algn="l" rtl="0"/>
            <a:r>
              <a:rPr lang="es" b="0" i="0" u="none" baseline="0"/>
              <a:t>Condiciones con amenaza a la vida:</a:t>
            </a:r>
          </a:p>
          <a:p>
            <a:pPr lvl="1" algn="l" rtl="0"/>
            <a:r>
              <a:rPr lang="es" b="0" i="0" u="none" baseline="0"/>
              <a:t>Sangrado severo</a:t>
            </a:r>
          </a:p>
          <a:p>
            <a:pPr lvl="1" algn="l" rtl="0"/>
            <a:r>
              <a:rPr lang="es" b="0" i="0" u="none" baseline="0"/>
              <a:t>Baja temperatura corporal</a:t>
            </a:r>
          </a:p>
          <a:p>
            <a:pPr lvl="1" algn="l" rtl="0"/>
            <a:r>
              <a:rPr lang="es" b="0" i="0" u="none" baseline="0"/>
              <a:t>Obstrucción de las vías respiratorias </a:t>
            </a:r>
          </a:p>
        </p:txBody>
      </p:sp>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a:xfrm>
            <a:off x="315142" y="320678"/>
            <a:ext cx="5806851" cy="1017672"/>
          </a:xfrm>
        </p:spPr>
        <p:txBody>
          <a:bodyPr/>
          <a:lstStyle/>
          <a:p>
            <a:pPr algn="l" rtl="0"/>
            <a:r>
              <a:rPr lang="es" b="1" i="1" u="none" baseline="0"/>
              <a:t>Revisión de Unidad 3</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3" y="6385716"/>
            <a:ext cx="6785551"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pPr algn="r" rtl="0"/>
            <a:r>
              <a:rPr lang="es" b="0" i="0" u="none" baseline="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gn="l" rtl="0">
              <a:lnSpc>
                <a:spcPct val="100000"/>
              </a:lnSpc>
              <a:spcBef>
                <a:spcPts val="500"/>
              </a:spcBef>
            </a:pPr>
            <a:r>
              <a:rPr lang="es" b="0" i="0" u="none" baseline="0"/>
              <a:t>Haga un recuento de los hechos</a:t>
            </a:r>
          </a:p>
          <a:p>
            <a:pPr algn="l" rtl="0">
              <a:lnSpc>
                <a:spcPct val="100000"/>
              </a:lnSpc>
              <a:spcBef>
                <a:spcPts val="500"/>
              </a:spcBef>
            </a:pPr>
            <a:r>
              <a:rPr lang="es" b="0" i="0" u="none" baseline="0"/>
              <a:t>Determine los daños</a:t>
            </a:r>
          </a:p>
          <a:p>
            <a:pPr algn="l" rtl="0">
              <a:lnSpc>
                <a:spcPct val="100000"/>
              </a:lnSpc>
              <a:spcBef>
                <a:spcPts val="500"/>
              </a:spcBef>
            </a:pPr>
            <a:r>
              <a:rPr lang="es" b="0" i="0" u="none" baseline="0"/>
              <a:t>Considere las probabilidades</a:t>
            </a:r>
          </a:p>
          <a:p>
            <a:pPr algn="l" rtl="0">
              <a:lnSpc>
                <a:spcPct val="100000"/>
              </a:lnSpc>
              <a:spcBef>
                <a:spcPts val="500"/>
              </a:spcBef>
            </a:pPr>
            <a:r>
              <a:rPr lang="es" b="0" i="0" u="none" baseline="0"/>
              <a:t>Determine su situación</a:t>
            </a:r>
          </a:p>
          <a:p>
            <a:pPr algn="l" rtl="0">
              <a:lnSpc>
                <a:spcPct val="100000"/>
              </a:lnSpc>
              <a:spcBef>
                <a:spcPts val="500"/>
              </a:spcBef>
            </a:pPr>
            <a:r>
              <a:rPr lang="es" b="0" i="0" u="none" baseline="0"/>
              <a:t>Establezca las prioridades</a:t>
            </a:r>
          </a:p>
          <a:p>
            <a:pPr algn="l" rtl="0">
              <a:lnSpc>
                <a:spcPct val="100000"/>
              </a:lnSpc>
              <a:spcBef>
                <a:spcPts val="500"/>
              </a:spcBef>
            </a:pPr>
            <a:r>
              <a:rPr lang="es" b="0" i="0" u="none" baseline="0"/>
              <a:t>Tome decisiones</a:t>
            </a:r>
          </a:p>
          <a:p>
            <a:pPr algn="l" rtl="0">
              <a:lnSpc>
                <a:spcPct val="100000"/>
              </a:lnSpc>
              <a:spcBef>
                <a:spcPts val="500"/>
              </a:spcBef>
            </a:pPr>
            <a:r>
              <a:rPr lang="es" b="0" i="0" u="none" baseline="0"/>
              <a:t>Desarrolle un plan de acción</a:t>
            </a:r>
          </a:p>
          <a:p>
            <a:pPr algn="l" rtl="0">
              <a:lnSpc>
                <a:spcPct val="100000"/>
              </a:lnSpc>
              <a:spcBef>
                <a:spcPts val="500"/>
              </a:spcBef>
            </a:pPr>
            <a:r>
              <a:rPr lang="es" b="0" i="0" u="none" baseline="0"/>
              <a:t>Tome medidas</a:t>
            </a:r>
          </a:p>
          <a:p>
            <a:pPr algn="l" rtl="0">
              <a:lnSpc>
                <a:spcPct val="100000"/>
              </a:lnSpc>
              <a:spcBef>
                <a:spcPts val="500"/>
              </a:spcBef>
            </a:pPr>
            <a:r>
              <a:rPr lang="es" b="0" i="0" u="none" baseline="0"/>
              <a:t>Evalúe el progreso</a:t>
            </a:r>
          </a:p>
        </p:txBody>
      </p:sp>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a:xfrm>
            <a:off x="315142" y="320678"/>
            <a:ext cx="5806851" cy="1017672"/>
          </a:xfrm>
        </p:spPr>
        <p:txBody>
          <a:bodyPr/>
          <a:lstStyle/>
          <a:p>
            <a:pPr algn="l" rtl="0"/>
            <a:r>
              <a:rPr lang="es" b="1" i="1" u="none" baseline="0"/>
              <a:t>Evaluación de CERT</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6359238" cy="303212"/>
          </a:xfrm>
        </p:spPr>
        <p:txBody>
          <a:bodyPr/>
          <a:lstStyle/>
          <a:p>
            <a:endParaRPr lang="es" dirty="0"/>
          </a:p>
          <a:p>
            <a:pPr algn="l" rtl="0"/>
            <a:r>
              <a:rPr lang="es" b="0" i="0" u="none" baseline="0" dirty="0"/>
              <a:t>Unidad 4 de Capacitación básica del CERT: Operaciones médicas en desastres – Parte 2</a:t>
            </a:r>
          </a:p>
          <a:p>
            <a:endParaRPr lang="es"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pPr algn="r" rtl="0"/>
            <a:r>
              <a:rPr lang="es" b="0" i="0" u="none" baseline="0"/>
              <a:t>4-2</a:t>
            </a:r>
          </a:p>
        </p:txBody>
      </p:sp>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pPr rtl="0"/>
            <a:r>
              <a:rPr lang="es" b="0" i="0" u="none" baseline="0"/>
              <a:t>PM 2-8</a:t>
            </a:r>
          </a:p>
        </p:txBody>
      </p:sp>
      <p:pic>
        <p:nvPicPr>
          <p:cNvPr id="7" name="Picture 6" descr="Evaluación del CERT. Imagen de un proceso que muestra el proceso continuo de evaluación del CERT usando manecillas del reloj hacia adelante.">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676" y="1912529"/>
            <a:ext cx="3774300" cy="3863837"/>
          </a:xfrm>
          <a:prstGeom prst="rect">
            <a:avLst/>
          </a:prstGeom>
        </p:spPr>
      </p:pic>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normAutofit/>
          </a:bodyPr>
          <a:lstStyle/>
          <a:p>
            <a:pPr algn="l" rtl="0"/>
            <a:r>
              <a:rPr lang="es" sz="2400" b="0" i="0" u="none" baseline="0" dirty="0"/>
              <a:t>Explicar el rol del voluntario de CERT cuando hay bajas masivas </a:t>
            </a:r>
          </a:p>
          <a:p>
            <a:pPr algn="l" rtl="0"/>
            <a:r>
              <a:rPr lang="es" sz="2400" b="0" i="0" u="none" baseline="0" dirty="0"/>
              <a:t>Describa las funciones de las operaciones médicas en un desastre </a:t>
            </a:r>
          </a:p>
          <a:p>
            <a:pPr algn="l" rtl="0"/>
            <a:r>
              <a:rPr lang="es" sz="2400" b="0" i="0" u="none" baseline="0" dirty="0"/>
              <a:t>Describa cómo configurar las áreas de tratamiento de los sobrevivientes  </a:t>
            </a:r>
          </a:p>
          <a:p>
            <a:pPr algn="l" rtl="0"/>
            <a:r>
              <a:rPr lang="es" sz="2400" b="0" i="0" u="none" baseline="0" dirty="0"/>
              <a:t>Realice evaluaciones de pacientes de pies a cabeza </a:t>
            </a:r>
          </a:p>
          <a:p>
            <a:pPr algn="l" rtl="0"/>
            <a:r>
              <a:rPr lang="es" sz="2400" b="0" i="0" u="none" baseline="0" dirty="0"/>
              <a:t>Tome las medidas de saneamiento y de higiene adecuadas para proteger la salud pública </a:t>
            </a:r>
          </a:p>
        </p:txBody>
      </p:sp>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a:xfrm>
            <a:off x="315142" y="320678"/>
            <a:ext cx="5806851" cy="1017672"/>
          </a:xfrm>
        </p:spPr>
        <p:txBody>
          <a:bodyPr/>
          <a:lstStyle/>
          <a:p>
            <a:pPr algn="l" rtl="0"/>
            <a:r>
              <a:rPr lang="es" b="1" i="1" u="none" baseline="0"/>
              <a:t>Objetivos de la Unidad</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6474498" cy="303212"/>
          </a:xfrm>
        </p:spPr>
        <p:txBody>
          <a:bodyPr/>
          <a:lstStyle/>
          <a:p>
            <a:pPr algn="l" rtl="0"/>
            <a:r>
              <a:rPr lang="es" b="0" i="0" u="none" baseline="0"/>
              <a:t>Unidad 4 de Capacitación básica del CERT: Operaciones médicas en desastres – Parte 2</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pPr algn="r" rtl="0"/>
            <a:r>
              <a:rPr lang="es" b="0" i="0" u="none" baseline="0"/>
              <a:t>4-3</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pPr rtl="0"/>
            <a:r>
              <a:rPr lang="es" b="0" i="0" u="none" baseline="0"/>
              <a:t>PM 4-1</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pPr algn="l" rtl="0"/>
            <a:r>
              <a:rPr lang="es" b="0" i="0" u="none" baseline="0"/>
              <a:t>Incidentes en los que el número de víctimas sobrepasa la capacidad de los recursos locales </a:t>
            </a:r>
          </a:p>
          <a:p>
            <a:pPr lvl="1" algn="l" rtl="0"/>
            <a:r>
              <a:rPr lang="es" b="0" i="0" u="none" baseline="0"/>
              <a:t>Descarrilamiento de tren suburbano</a:t>
            </a:r>
          </a:p>
          <a:p>
            <a:pPr lvl="1" algn="l" rtl="0"/>
            <a:r>
              <a:rPr lang="es" b="0" i="0" u="none" baseline="0"/>
              <a:t>Accidente automovilístico múltiple</a:t>
            </a:r>
          </a:p>
          <a:p>
            <a:pPr lvl="1" algn="l" rtl="0"/>
            <a:r>
              <a:rPr lang="es" b="0" i="0" u="none" baseline="0"/>
              <a:t>Accidente de autobús</a:t>
            </a:r>
          </a:p>
          <a:p>
            <a:pPr lvl="1" algn="l" rtl="0"/>
            <a:r>
              <a:rPr lang="es" b="0" i="0" u="none" baseline="0"/>
              <a:t>Colapso de edificio</a:t>
            </a:r>
          </a:p>
          <a:p>
            <a:pPr lvl="1" algn="l" rtl="0"/>
            <a:r>
              <a:rPr lang="es" b="0" i="0" u="none" baseline="0"/>
              <a:t>Desastres naturales (p. ej., tornados) </a:t>
            </a:r>
          </a:p>
          <a:p>
            <a:endParaRPr lang="es" dirty="0"/>
          </a:p>
        </p:txBody>
      </p:sp>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a:xfrm>
            <a:off x="315142" y="197590"/>
            <a:ext cx="7228658" cy="1017672"/>
          </a:xfrm>
        </p:spPr>
        <p:txBody>
          <a:bodyPr>
            <a:normAutofit fontScale="90000"/>
          </a:bodyPr>
          <a:lstStyle/>
          <a:p>
            <a:pPr algn="l" rtl="0"/>
            <a:r>
              <a:rPr lang="es" b="1" i="1" u="none" baseline="0" dirty="0"/>
              <a:t>Incidentes con bajas masivas</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6536044"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pPr algn="r" rtl="0"/>
            <a:r>
              <a:rPr lang="es" b="0" i="0" u="none" baseline="0"/>
              <a:t>4-4</a:t>
            </a:r>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pPr rtl="0"/>
            <a:r>
              <a:rPr lang="es" b="0" i="0" u="none" baseline="0"/>
              <a:t>PM 4-2</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normAutofit/>
          </a:bodyPr>
          <a:lstStyle/>
          <a:p>
            <a:pPr algn="l" rtl="0"/>
            <a:r>
              <a:rPr lang="es" sz="2700" b="0" i="0" u="none" baseline="0" dirty="0"/>
              <a:t>Enfoque de toda la comunidad en la preparación de emergencia busca poner en acción toda la capacidad de la sociedad   </a:t>
            </a:r>
          </a:p>
          <a:p>
            <a:pPr algn="l" rtl="0"/>
            <a:r>
              <a:rPr lang="es" sz="2700" b="0" i="0" u="none" baseline="0" dirty="0"/>
              <a:t>Las relaciones y las conexiones sociales son la base de una comunidad resiliente que se recupera después de un desastre </a:t>
            </a:r>
          </a:p>
          <a:p>
            <a:pPr algn="l" rtl="0"/>
            <a:r>
              <a:rPr lang="es" sz="2700" b="0" i="0" u="none" baseline="0" dirty="0"/>
              <a:t>Las coaliciones comunitarias refuerzan las relaciones y ofrecen el  marco para organizar los esfuerzos de preparación de la comunidad </a:t>
            </a:r>
          </a:p>
        </p:txBody>
      </p:sp>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Involucramiento de toda la comunidad</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a:xfrm>
            <a:off x="1429787" y="6385716"/>
            <a:ext cx="5674398"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pPr algn="r" rtl="0"/>
            <a:r>
              <a:rPr lang="es" b="0" i="0" u="none" baseline="0"/>
              <a:t>1-10</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pPr rtl="0"/>
            <a:r>
              <a:rPr lang="es" b="0" i="0" u="none" baseline="0"/>
              <a:t>PM 1-4</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normAutofit/>
          </a:bodyPr>
          <a:lstStyle/>
          <a:p>
            <a:pPr algn="l" rtl="0"/>
            <a:r>
              <a:rPr lang="es" b="0" i="0" u="none" baseline="0" dirty="0"/>
              <a:t>Durante acontecimientos con bajas masivas, el primer grupo del personal de socorristas procederá como sigue:</a:t>
            </a:r>
          </a:p>
          <a:p>
            <a:pPr lvl="1" algn="l" rtl="0"/>
            <a:r>
              <a:rPr lang="es" sz="2100" b="0" i="0" u="none" baseline="0" dirty="0"/>
              <a:t>Establecerá  el puesto de mando y control del área del incidente</a:t>
            </a:r>
          </a:p>
          <a:p>
            <a:pPr lvl="1" algn="l" rtl="0"/>
            <a:r>
              <a:rPr lang="es" sz="2100" b="0" i="0" u="none" baseline="0" dirty="0"/>
              <a:t>Realizará una evaluación y configuración del escenario de los hechos</a:t>
            </a:r>
          </a:p>
          <a:p>
            <a:pPr lvl="1" algn="l" rtl="0"/>
            <a:r>
              <a:rPr lang="es" sz="2100" b="0" i="0" u="none" baseline="0" dirty="0"/>
              <a:t>Enviará a los sobrevivientes con heridas relativamente menores a un área de refugio temporal mientras esperan recibir tratamiento</a:t>
            </a:r>
          </a:p>
          <a:p>
            <a:pPr lvl="1" algn="l" rtl="0"/>
            <a:r>
              <a:rPr lang="es" sz="2100" b="0" i="0" u="none" baseline="0" dirty="0"/>
              <a:t>Identificará a los sobrevivientes que requieren de intervenciones de emergencia para salvarles la vida y tratarlos inmediatamente </a:t>
            </a:r>
          </a:p>
          <a:p>
            <a:endParaRPr lang="es" dirty="0"/>
          </a:p>
        </p:txBody>
      </p:sp>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a:xfrm>
            <a:off x="315142" y="320678"/>
            <a:ext cx="8345281" cy="1017672"/>
          </a:xfrm>
        </p:spPr>
        <p:txBody>
          <a:bodyPr>
            <a:normAutofit fontScale="90000"/>
          </a:bodyPr>
          <a:lstStyle/>
          <a:p>
            <a:pPr algn="l" rtl="0"/>
            <a:r>
              <a:rPr lang="es" u="none" baseline="0" dirty="0"/>
              <a:t>Rol de primer grupo del personal de socorristas</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635923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pPr algn="r" rtl="0"/>
            <a:r>
              <a:rPr lang="es" b="0" i="0" u="none" baseline="0"/>
              <a:t>4-5</a:t>
            </a:r>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pPr rtl="0"/>
            <a:r>
              <a:rPr lang="es" b="0" i="0" u="none" baseline="0"/>
              <a:t>PM 4-2</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normAutofit/>
          </a:bodyPr>
          <a:lstStyle/>
          <a:p>
            <a:pPr algn="l" rtl="0"/>
            <a:r>
              <a:rPr lang="es" sz="2400" b="0" i="0" u="none" baseline="0" dirty="0"/>
              <a:t>Durante acontecimientos con bajas masivas, el primer grupo del personal de socorristas también procederá como sigue:</a:t>
            </a:r>
          </a:p>
          <a:p>
            <a:pPr lvl="1" algn="l" rtl="0"/>
            <a:r>
              <a:rPr lang="es" sz="2000" b="0" i="0" u="none" baseline="0" dirty="0"/>
              <a:t>Identificará a las víctimas fallecidas, así como a os sobrevivientes demasiado graves como para sobrevivir</a:t>
            </a:r>
          </a:p>
          <a:p>
            <a:pPr lvl="1" algn="l" rtl="0"/>
            <a:r>
              <a:rPr lang="es" sz="2000" b="0" i="0" u="none" baseline="0" dirty="0"/>
              <a:t>Dispondrá del transporte médico de los sobrevivientes que requieran de un tratamiento adicional</a:t>
            </a:r>
          </a:p>
          <a:p>
            <a:pPr lvl="1" algn="l" rtl="0"/>
            <a:r>
              <a:rPr lang="es" sz="2000" b="0" i="0" u="none" baseline="0" dirty="0"/>
              <a:t>Adoptará medidas de protección en el área para los primeros socorristas, sobrevivientes y evidencias para las investigaciones de las autoridades del orden publico</a:t>
            </a:r>
          </a:p>
          <a:p>
            <a:pPr lvl="1" algn="l" rtl="0"/>
            <a:r>
              <a:rPr lang="es" sz="2000" b="0" i="0" u="none" baseline="0" dirty="0"/>
              <a:t>Despejará los escombros y todo lo que constituya una amenaza a la seguridad o la salud. </a:t>
            </a:r>
          </a:p>
          <a:p>
            <a:endParaRPr lang="es" dirty="0"/>
          </a:p>
        </p:txBody>
      </p:sp>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a:xfrm>
            <a:off x="315142" y="320678"/>
            <a:ext cx="8090304" cy="1017672"/>
          </a:xfrm>
        </p:spPr>
        <p:txBody>
          <a:bodyPr>
            <a:normAutofit fontScale="90000"/>
          </a:bodyPr>
          <a:lstStyle/>
          <a:p>
            <a:pPr algn="l" rtl="0"/>
            <a:r>
              <a:rPr lang="es" b="1" i="1" u="none" baseline="0" dirty="0"/>
              <a:t>Rol de primer grupo del personal de socorristas</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635923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pPr algn="r" rtl="0"/>
            <a:r>
              <a:rPr lang="es" b="0" i="0" u="none" baseline="0"/>
              <a:t>4-6</a:t>
            </a:r>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pPr rtl="0"/>
            <a:r>
              <a:rPr lang="es" b="0" i="0" u="none" baseline="0"/>
              <a:t>PM 4-2</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es" b="0" i="0" u="none" baseline="0"/>
              <a:t>Use el equipo de protección personal (PPE) y cualquier otro equipo adscrito a CERT </a:t>
            </a:r>
          </a:p>
          <a:p>
            <a:pPr algn="l" rtl="0">
              <a:lnSpc>
                <a:spcPct val="100000"/>
              </a:lnSpc>
              <a:spcBef>
                <a:spcPts val="600"/>
              </a:spcBef>
            </a:pPr>
            <a:r>
              <a:rPr lang="es" b="0" i="0" u="none" baseline="0"/>
              <a:t>Ubique al primer socorrista más cercano e identifíquese con ellos e infórmeles sobre su afiliación a la agencia local </a:t>
            </a:r>
          </a:p>
          <a:p>
            <a:pPr algn="l" rtl="0">
              <a:lnSpc>
                <a:spcPct val="100000"/>
              </a:lnSpc>
              <a:spcBef>
                <a:spcPts val="600"/>
              </a:spcBef>
            </a:pPr>
            <a:r>
              <a:rPr lang="es" b="0" i="0" u="none" baseline="0"/>
              <a:t>Si el primer socorrista no está a su alcance, evalúe la situación y determine si puede intervenir para salvar vidas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es" b="1" i="1" u="none" baseline="0"/>
              <a:t>Rol de los voluntarios de CERT</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6" y="6385716"/>
            <a:ext cx="6694305"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es" b="0" i="0" u="none" baseline="0"/>
              <a:t>4-7</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pPr rtl="0"/>
            <a:r>
              <a:rPr lang="es" b="0" i="0" u="none" baseline="0"/>
              <a:t>PM 4-2</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gn="l" rtl="0">
              <a:lnSpc>
                <a:spcPct val="100000"/>
              </a:lnSpc>
              <a:spcBef>
                <a:spcPts val="600"/>
              </a:spcBef>
            </a:pPr>
            <a:r>
              <a:rPr lang="es" b="0" i="0" u="none" baseline="0"/>
              <a:t>Una vez que lleguen los socorristas, bríndeles información detallada sobre su evaluación de la situación. Pregunte cómo puede ayudar </a:t>
            </a:r>
          </a:p>
          <a:p>
            <a:pPr lvl="1" algn="l" rtl="0">
              <a:lnSpc>
                <a:spcPct val="100000"/>
              </a:lnSpc>
              <a:spcBef>
                <a:spcPts val="600"/>
              </a:spcBef>
            </a:pPr>
            <a:r>
              <a:rPr lang="es" b="0" i="0" u="none" baseline="0"/>
              <a:t>Para su seguridad, los primeros socorristas pueden pedir que usted abandone el área. Reporte el incidente y su rol a su líder de equipo de CERT y a la agencia local afiliada a CERT </a:t>
            </a:r>
          </a:p>
          <a:p>
            <a:pPr algn="l" rtl="0">
              <a:lnSpc>
                <a:spcPct val="100000"/>
              </a:lnSpc>
              <a:spcBef>
                <a:spcPts val="600"/>
              </a:spcBef>
            </a:pPr>
            <a:r>
              <a:rPr lang="es" b="0" i="0" u="none" baseline="0"/>
              <a:t>La comunicación es clave para apoyar a primeros socorristas </a:t>
            </a:r>
          </a:p>
        </p:txBody>
      </p:sp>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5806851" cy="1017672"/>
          </a:xfrm>
        </p:spPr>
        <p:txBody>
          <a:bodyPr>
            <a:normAutofit fontScale="90000"/>
          </a:bodyPr>
          <a:lstStyle/>
          <a:p>
            <a:pPr algn="l" rtl="0"/>
            <a:r>
              <a:rPr lang="es" b="1" i="1" u="none" baseline="0"/>
              <a:t>Rol de los voluntarios de CERT</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6" y="6385716"/>
            <a:ext cx="6281067"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pPr algn="r" rtl="0"/>
            <a:r>
              <a:rPr lang="es" b="0" i="0" u="none" baseline="0"/>
              <a:t>4-7</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pPr rtl="0"/>
            <a:r>
              <a:rPr lang="es" b="0" i="0" u="none" baseline="0"/>
              <a:t>PM 4-2</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pPr algn="l" rtl="0"/>
            <a:r>
              <a:rPr lang="es" b="0" i="0" u="none" baseline="0"/>
              <a:t>Triaje/Evaluación</a:t>
            </a:r>
          </a:p>
          <a:p>
            <a:pPr algn="l" rtl="0"/>
            <a:r>
              <a:rPr lang="es" b="0" i="0" u="none" baseline="0"/>
              <a:t>Tratamiento</a:t>
            </a:r>
          </a:p>
          <a:p>
            <a:pPr algn="l" rtl="0"/>
            <a:r>
              <a:rPr lang="es" b="0" i="0" u="none" baseline="0"/>
              <a:t>Transporte</a:t>
            </a:r>
          </a:p>
          <a:p>
            <a:pPr algn="l" rtl="0"/>
            <a:r>
              <a:rPr lang="es" b="0" i="0" u="none" baseline="0"/>
              <a:t>Morgue</a:t>
            </a:r>
          </a:p>
          <a:p>
            <a:pPr algn="l" rtl="0"/>
            <a:r>
              <a:rPr lang="es" b="0" i="0" u="none" baseline="0"/>
              <a:t>Provisiones</a:t>
            </a:r>
          </a:p>
        </p:txBody>
      </p:sp>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a:xfrm>
            <a:off x="315142" y="320678"/>
            <a:ext cx="7826535" cy="1017672"/>
          </a:xfrm>
        </p:spPr>
        <p:txBody>
          <a:bodyPr>
            <a:normAutofit fontScale="90000"/>
          </a:bodyPr>
          <a:lstStyle/>
          <a:p>
            <a:pPr algn="l" rtl="0"/>
            <a:r>
              <a:rPr lang="es" b="1" i="1" u="none" baseline="0" dirty="0"/>
              <a:t>Funciones de operaciones médicas en desastres </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635923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pPr algn="r" rtl="0"/>
            <a:r>
              <a:rPr lang="es" b="0" i="0" u="none" baseline="0"/>
              <a:t>4-8</a:t>
            </a:r>
          </a:p>
        </p:txBody>
      </p:sp>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pPr rtl="0"/>
            <a:r>
              <a:rPr lang="es" b="0" i="0" u="none" baseline="0"/>
              <a:t>PM 4-4</a:t>
            </a:r>
          </a:p>
        </p:txBody>
      </p:sp>
      <p:pic>
        <p:nvPicPr>
          <p:cNvPr id="6" name="Picture 5" descr="Funciones de las operaciones médicas en casos de desastres. Imagen que muestra una carretera con una fila de ambulancias.">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lnSpcReduction="10000"/>
          </a:bodyPr>
          <a:lstStyle/>
          <a:p>
            <a:pPr algn="l" rtl="0"/>
            <a:r>
              <a:rPr lang="es" sz="2600" b="0" i="0" u="none" baseline="0" dirty="0"/>
              <a:t>Seleccione el sitio y configure el área de tratamiento tan pronto como se confirme la existencia de sobrevivientes heridos </a:t>
            </a:r>
          </a:p>
          <a:p>
            <a:pPr algn="l" rtl="0"/>
            <a:r>
              <a:rPr lang="es" sz="2600" b="0" i="0" u="none" baseline="0" dirty="0"/>
              <a:t>A la hora de determinar las mejores ubicaciones del área de tratamiento, considere lo siguiente:</a:t>
            </a:r>
          </a:p>
          <a:p>
            <a:pPr lvl="1" algn="l" rtl="0"/>
            <a:r>
              <a:rPr lang="es" sz="2000" b="0" i="0" u="none" baseline="0" dirty="0"/>
              <a:t>La seguridad de los rescatadores y sobrevivientes.</a:t>
            </a:r>
          </a:p>
          <a:p>
            <a:pPr lvl="1" algn="l" rtl="0"/>
            <a:r>
              <a:rPr lang="es" sz="2000" b="0" i="0" u="none" baseline="0" dirty="0"/>
              <a:t>La facilidad de acceso a los recursos </a:t>
            </a:r>
          </a:p>
        </p:txBody>
      </p:sp>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Establezca un área para el tratamiento médico</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6" y="6385716"/>
            <a:ext cx="6852567"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pPr algn="r" rtl="0"/>
            <a:r>
              <a:rPr lang="es" b="0" i="0" u="none" baseline="0"/>
              <a:t>4-9</a:t>
            </a:r>
          </a:p>
        </p:txBody>
      </p:sp>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pPr rtl="0"/>
            <a:r>
              <a:rPr lang="es" b="0" i="0" u="none" baseline="0"/>
              <a:t>PM 4-5</a:t>
            </a:r>
          </a:p>
        </p:txBody>
      </p:sp>
      <p:pic>
        <p:nvPicPr>
          <p:cNvPr id="6" name="Picture 5" descr="Establezca un área para el tratamiento médico. Imagen que muestra a un grupo de seis paramédicos que asisten a diferentes pacientes en una cancha de básquetbol.">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77297" y="2310704"/>
            <a:ext cx="3559322" cy="3026067"/>
          </a:xfrm>
          <a:prstGeom prst="rect">
            <a:avLst/>
          </a:prstGeom>
        </p:spPr>
      </p:pic>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pPr algn="l" rtl="0"/>
            <a:r>
              <a:rPr lang="es" b="0" i="0" u="none" baseline="0"/>
              <a:t>Para ayudar a hacer frente al problema de los recursos limitados, CERT pueden necesitar establecer:</a:t>
            </a:r>
          </a:p>
          <a:p>
            <a:pPr lvl="1" algn="l" rtl="0"/>
            <a:r>
              <a:rPr lang="es" b="0" i="0" u="none" baseline="0"/>
              <a:t>Áreas descentralizadas de tratamiento (más de una ubicación)</a:t>
            </a:r>
          </a:p>
          <a:p>
            <a:pPr lvl="1" algn="l" rtl="0"/>
            <a:r>
              <a:rPr lang="es" b="0" i="0" u="none" baseline="0"/>
              <a:t>Áreas de tratamiento centralizado (una ubicación) </a:t>
            </a:r>
          </a:p>
        </p:txBody>
      </p:sp>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Áreas de tratamiento médico</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635923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pPr algn="r" rtl="0"/>
            <a:r>
              <a:rPr lang="es" b="0" i="0" u="none" baseline="0"/>
              <a:t>4-10</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pPr rtl="0"/>
            <a:r>
              <a:rPr lang="es" b="0" i="0" u="none" baseline="0"/>
              <a:t>PM 4-5</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pPr algn="l" rtl="0"/>
            <a:r>
              <a:rPr lang="es" sz="2400" b="0" i="0" u="none" baseline="0" dirty="0"/>
              <a:t>En estructuras con daños leves:</a:t>
            </a:r>
          </a:p>
          <a:p>
            <a:pPr lvl="1" algn="l" rtl="0"/>
            <a:r>
              <a:rPr lang="es" sz="2000" b="0" i="0" u="none" baseline="0" dirty="0"/>
              <a:t>Evaluar a los sobrevivientes conforme los halle</a:t>
            </a:r>
          </a:p>
          <a:p>
            <a:pPr lvl="1" algn="l" rtl="0"/>
            <a:r>
              <a:rPr lang="es" sz="2000" b="0" i="0" u="none" baseline="0" dirty="0"/>
              <a:t>Seguir con el tratamiento médico en un lugar seguro dentro del área de tratamiento designada </a:t>
            </a:r>
          </a:p>
          <a:p>
            <a:pPr algn="l" rtl="0"/>
            <a:r>
              <a:rPr lang="es" sz="2400" b="0" i="0" u="none" baseline="0" dirty="0"/>
              <a:t>En estructuras con daños moderados:</a:t>
            </a:r>
          </a:p>
          <a:p>
            <a:pPr lvl="1" algn="l" rtl="0"/>
            <a:r>
              <a:rPr lang="es" sz="2000" b="0" i="0" u="none" baseline="0" dirty="0"/>
              <a:t>Evaluar a los sobrevivientes conforme los halle</a:t>
            </a:r>
          </a:p>
          <a:p>
            <a:pPr lvl="1" algn="l" rtl="0"/>
            <a:r>
              <a:rPr lang="es" sz="2000" b="0" i="0" u="none" baseline="0" dirty="0"/>
              <a:t>Los sobrevivientes son enviados a un área de tratamiento médico a una distancia prudente del lugar del incidente bajo condiciones de seguridad </a:t>
            </a:r>
          </a:p>
          <a:p>
            <a:pPr marL="457189" lvl="1" indent="0" algn="l" rtl="0">
              <a:buNone/>
            </a:pPr>
            <a:endParaRPr lang="es" sz="700" dirty="0"/>
          </a:p>
          <a:p>
            <a:pPr marL="457189" lvl="1" indent="0" algn="ctr" rtl="0">
              <a:buNone/>
            </a:pPr>
            <a:r>
              <a:rPr lang="es" b="1" i="0" u="none" baseline="0" dirty="0"/>
              <a:t>La seguridad del individuo es la prioridad número uno </a:t>
            </a:r>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a:xfrm>
            <a:off x="315142" y="320678"/>
            <a:ext cx="7589143" cy="1017672"/>
          </a:xfrm>
        </p:spPr>
        <p:txBody>
          <a:bodyPr>
            <a:normAutofit fontScale="90000"/>
          </a:bodyPr>
          <a:lstStyle/>
          <a:p>
            <a:pPr algn="l" rtl="0"/>
            <a:r>
              <a:rPr lang="es" b="1" i="1" u="none" baseline="0" dirty="0"/>
              <a:t>Seguridad para los rescatistas y sobrevivientes</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6615175"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pPr algn="r" rtl="0"/>
            <a:r>
              <a:rPr lang="es" b="0" i="0" u="none" baseline="0"/>
              <a:t>4-11</a:t>
            </a:r>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pPr rtl="0"/>
            <a:r>
              <a:rPr lang="es" b="0" i="0" u="none" baseline="0"/>
              <a:t>PM 4-5</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pPr algn="l" rtl="0"/>
            <a:r>
              <a:rPr lang="es" sz="2400" b="0" i="0" u="none" baseline="0" dirty="0"/>
              <a:t>Objetivos de la evaluación de pies a cabeza:</a:t>
            </a:r>
          </a:p>
          <a:p>
            <a:pPr lvl="1" algn="l" rtl="0"/>
            <a:r>
              <a:rPr lang="es" sz="2000" b="0" i="0" u="none" baseline="0" dirty="0"/>
              <a:t>Determine el grado de heridas</a:t>
            </a:r>
          </a:p>
          <a:p>
            <a:pPr lvl="1" algn="l" rtl="0"/>
            <a:r>
              <a:rPr lang="es" sz="2000" b="0" i="0" u="none" baseline="0" dirty="0"/>
              <a:t>Determine el tipo del tratamiento necesario</a:t>
            </a:r>
          </a:p>
          <a:p>
            <a:pPr lvl="1" algn="l" rtl="0"/>
            <a:r>
              <a:rPr lang="es" sz="2000" b="0" i="0" u="none" baseline="0" dirty="0"/>
              <a:t>Documente las heridas </a:t>
            </a:r>
          </a:p>
        </p:txBody>
      </p:sp>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a:xfrm>
            <a:off x="315142" y="320678"/>
            <a:ext cx="5806851" cy="1017672"/>
          </a:xfrm>
        </p:spPr>
        <p:txBody>
          <a:bodyPr>
            <a:normAutofit fontScale="90000"/>
          </a:bodyPr>
          <a:lstStyle/>
          <a:p>
            <a:pPr algn="l" rtl="0"/>
            <a:r>
              <a:rPr lang="es" b="1" i="1" u="none" baseline="0"/>
              <a:t>Evaluación de pies a cabeza</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6993244" cy="303212"/>
          </a:xfrm>
        </p:spPr>
        <p:txBody>
          <a:bodyPr/>
          <a:lstStyle/>
          <a:p>
            <a:pPr algn="l" rtl="0"/>
            <a:r>
              <a:rPr lang="es" b="0" i="0" u="none" baseline="0" dirty="0"/>
              <a:t>Unidad 4 de Capacitación básica del CERT: Operaciones médicas en desastres – Parte 2</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pPr algn="r" rtl="0"/>
            <a:r>
              <a:rPr lang="es" b="0" i="0" u="none" baseline="0"/>
              <a:t>4-12</a:t>
            </a:r>
          </a:p>
        </p:txBody>
      </p:sp>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pPr rtl="0"/>
            <a:r>
              <a:rPr lang="es" b="0" i="0" u="none" baseline="0"/>
              <a:t>PM 4-7</a:t>
            </a:r>
          </a:p>
        </p:txBody>
      </p:sp>
      <p:pic>
        <p:nvPicPr>
          <p:cNvPr id="7" name="Picture 6" descr="Evaluación de pies a cabeza. Imagen que muestra a un grupo de cuatro paramédicos que atienden a un paciente bajo la supervisión de un instructor.">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pPr algn="l" rtl="0"/>
            <a:r>
              <a:rPr lang="es" b="0" i="0" u="none" baseline="0" dirty="0"/>
              <a:t>Deformidades</a:t>
            </a:r>
          </a:p>
          <a:p>
            <a:pPr algn="l" rtl="0"/>
            <a:r>
              <a:rPr lang="es" b="0" i="0" u="none" baseline="0" dirty="0"/>
              <a:t>Contusiones</a:t>
            </a:r>
          </a:p>
          <a:p>
            <a:pPr algn="l" rtl="0"/>
            <a:r>
              <a:rPr lang="es" b="0" i="0" u="none" baseline="0" dirty="0"/>
              <a:t>Abrasiones</a:t>
            </a:r>
          </a:p>
          <a:p>
            <a:pPr algn="l" rtl="0"/>
            <a:r>
              <a:rPr lang="es" b="0" i="0" u="none" baseline="0" dirty="0"/>
              <a:t>Punciones</a:t>
            </a:r>
          </a:p>
          <a:p>
            <a:pPr algn="l" rtl="0"/>
            <a:r>
              <a:rPr lang="es" b="0" i="0" u="none" baseline="0" dirty="0"/>
              <a:t>Quemaduras</a:t>
            </a:r>
          </a:p>
          <a:p>
            <a:pPr algn="l" rtl="0"/>
            <a:r>
              <a:rPr lang="es" b="0" i="0" u="none" baseline="0" dirty="0"/>
              <a:t>Dolor</a:t>
            </a:r>
          </a:p>
          <a:p>
            <a:pPr algn="l" rtl="0"/>
            <a:r>
              <a:rPr lang="es" b="0" i="0" u="none" baseline="0" dirty="0"/>
              <a:t>Laceraciones</a:t>
            </a:r>
          </a:p>
          <a:p>
            <a:pPr algn="l" rtl="0"/>
            <a:r>
              <a:rPr lang="es" b="0" i="0" u="none" baseline="0" dirty="0"/>
              <a:t>Hinchazón</a:t>
            </a:r>
          </a:p>
        </p:txBody>
      </p:sp>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a:xfrm>
            <a:off x="315142" y="232757"/>
            <a:ext cx="6894550" cy="1017672"/>
          </a:xfrm>
        </p:spPr>
        <p:txBody>
          <a:bodyPr>
            <a:normAutofit fontScale="90000"/>
          </a:bodyPr>
          <a:lstStyle/>
          <a:p>
            <a:pPr algn="l" rtl="0"/>
            <a:r>
              <a:rPr lang="es" b="1" i="1" u="none" baseline="0" dirty="0"/>
              <a:t>DCAP-BTLS </a:t>
            </a:r>
            <a:br>
              <a:rPr lang="es" b="1" i="1" u="none" baseline="0" dirty="0"/>
            </a:br>
            <a:r>
              <a:rPr lang="es" sz="1600" b="0" u="none" baseline="0" dirty="0"/>
              <a:t>(acrónimo nemónico en inglés de deformidades, contusiones, abrasiones, penetraciones, quemaduras, dolores, laceraciones, hinchazón)</a:t>
            </a:r>
            <a:endParaRPr lang="es" sz="2200" b="0" u="none" baseline="0" dirty="0"/>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6782228" cy="303212"/>
          </a:xfrm>
        </p:spPr>
        <p:txBody>
          <a:bodyPr/>
          <a:lstStyle/>
          <a:p>
            <a:pPr algn="l" rtl="0"/>
            <a:r>
              <a:rPr lang="es" b="0" i="0" u="none" baseline="0" dirty="0"/>
              <a:t>Unidad 4 de Capacitación básica del CERT: Operaciones médicas en desastres – Parte 2</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pPr algn="r" rtl="0"/>
            <a:r>
              <a:rPr lang="es" b="0" i="0" u="none" baseline="0"/>
              <a:t>4-13</a:t>
            </a:r>
          </a:p>
        </p:txBody>
      </p:sp>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pPr rtl="0"/>
            <a:r>
              <a:rPr lang="es" b="0" i="0" u="none" baseline="0"/>
              <a:t>PM 4-8</a:t>
            </a:r>
          </a:p>
        </p:txBody>
      </p:sp>
      <p:pic>
        <p:nvPicPr>
          <p:cNvPr id="7" name="Picture 6" descr="DCAP BTLS (acrónimo nemónico en inglés de deformidades, contusiones, abrasiones, penetraciones, quemaduras, dolores, laceraciones, hinchazón).  Imagen que muestra los diferentes tipos de deformidades, contusiones, pinchazos, quemaduras y sensibilidad.">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pPr algn="l" rtl="0"/>
            <a:r>
              <a:rPr lang="es" sz="2200" b="0" i="0" u="none" baseline="0" dirty="0"/>
              <a:t>La preparación requiere de la activa participación de todos </a:t>
            </a:r>
          </a:p>
          <a:p>
            <a:pPr lvl="1" algn="l" rtl="0"/>
            <a:r>
              <a:rPr lang="es" sz="2000" b="0" i="0" u="none" baseline="0" dirty="0"/>
              <a:t>Hable con sus amigos y familiares sobre los riesgos </a:t>
            </a:r>
          </a:p>
          <a:p>
            <a:pPr lvl="1" algn="l" rtl="0"/>
            <a:r>
              <a:rPr lang="es" sz="2000" b="0" i="0" u="none" baseline="0" dirty="0"/>
              <a:t>Pregunte sobre el planeamiento de emergencia fuera del hogar </a:t>
            </a:r>
          </a:p>
          <a:p>
            <a:pPr lvl="1" algn="l" rtl="0"/>
            <a:r>
              <a:rPr lang="es" sz="2000" b="0" i="0" u="none" baseline="0" dirty="0"/>
              <a:t>Asegúrese de que todos los encargados tengan un plan</a:t>
            </a:r>
          </a:p>
          <a:p>
            <a:pPr algn="l" rtl="0"/>
            <a:r>
              <a:rPr lang="es" sz="2200" b="0" i="0" u="none" baseline="0" dirty="0"/>
              <a:t>El entrenamiento brinda las habilidades necesarias para ayudar a otros y lo mantiene actualizado en sus habilidades </a:t>
            </a:r>
          </a:p>
          <a:p>
            <a:pPr lvl="1" algn="l" rtl="0"/>
            <a:r>
              <a:rPr lang="es" sz="2000" b="0" i="0" u="none" baseline="0" dirty="0"/>
              <a:t>El programa de CERT ofrece entrenamiento, práctica y conexiones con otros </a:t>
            </a:r>
          </a:p>
          <a:p>
            <a:pPr lvl="1" algn="l" rtl="0"/>
            <a:r>
              <a:rPr lang="es" sz="2000" b="0" i="0" u="none" baseline="0" dirty="0"/>
              <a:t>Participe en los simulacros y ejercicios </a:t>
            </a:r>
          </a:p>
          <a:p>
            <a:pPr lvl="1" algn="l" rtl="0"/>
            <a:r>
              <a:rPr lang="es" sz="2000" b="0" i="0" u="none" baseline="0" dirty="0"/>
              <a:t>Hable con sus amigos y familiares sobe cómo ofrecerse como voluntarios </a:t>
            </a:r>
          </a:p>
          <a:p>
            <a:pPr marL="457189" lvl="1" indent="0" algn="l" rtl="0">
              <a:buNone/>
            </a:pPr>
            <a:endParaRPr lang="es" dirty="0"/>
          </a:p>
          <a:p>
            <a:endParaRPr lang="es" dirty="0"/>
          </a:p>
        </p:txBody>
      </p:sp>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a:xfrm>
            <a:off x="315142" y="320678"/>
            <a:ext cx="5806851" cy="1017672"/>
          </a:xfrm>
        </p:spPr>
        <p:txBody>
          <a:bodyPr/>
          <a:lstStyle/>
          <a:p>
            <a:pPr algn="l" rtl="0"/>
            <a:r>
              <a:rPr lang="es" b="1" i="0" u="none" baseline="0"/>
              <a:t>Participe</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a:xfrm>
            <a:off x="1429787" y="6385716"/>
            <a:ext cx="5269951"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pPr algn="r" rtl="0"/>
            <a:r>
              <a:rPr lang="es" b="0" i="0" u="none" baseline="0"/>
              <a:t>1-11</a:t>
            </a:r>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pPr rtl="0"/>
            <a:r>
              <a:rPr lang="es" b="0" i="0" u="none" baseline="0"/>
              <a:t>PM 1-5</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pPr algn="l" rtl="0"/>
            <a:r>
              <a:rPr lang="es" b="0" i="0" u="none" baseline="0"/>
              <a:t>Preste cuidadosa atención </a:t>
            </a:r>
          </a:p>
          <a:p>
            <a:pPr algn="l" rtl="0"/>
            <a:r>
              <a:rPr lang="es" b="0" i="0" u="none" baseline="0"/>
              <a:t>Mire, escuche y sienta </a:t>
            </a:r>
          </a:p>
          <a:p>
            <a:pPr algn="l" rtl="0"/>
            <a:r>
              <a:rPr lang="es" b="0" i="0" u="none" baseline="0"/>
              <a:t>Suponga que existe una lesión de la columna en los sobrevivientes en estado inconsciente y trátelo bajo dicha premisa </a:t>
            </a:r>
          </a:p>
          <a:p>
            <a:pPr algn="l" rtl="0"/>
            <a:r>
              <a:rPr lang="es" b="0" i="0" u="none" baseline="0"/>
              <a:t>Revise sus propias manos por sangrado del paciente </a:t>
            </a:r>
          </a:p>
        </p:txBody>
      </p:sp>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a:xfrm>
            <a:off x="315142" y="320678"/>
            <a:ext cx="7870496" cy="1017672"/>
          </a:xfrm>
        </p:spPr>
        <p:txBody>
          <a:bodyPr>
            <a:normAutofit fontScale="90000"/>
          </a:bodyPr>
          <a:lstStyle/>
          <a:p>
            <a:pPr algn="l" rtl="0"/>
            <a:r>
              <a:rPr lang="es" u="none" baseline="0" dirty="0"/>
              <a:t>Haga una evaluación del paciente de pies a cabeza </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6623967"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pPr algn="r" rtl="0"/>
            <a:r>
              <a:rPr lang="es" b="0" i="0" u="none" baseline="0"/>
              <a:t>4-14</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pPr rtl="0"/>
            <a:r>
              <a:rPr lang="es" b="0" i="0" u="none" baseline="0"/>
              <a:t>PM 4-8</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pPr algn="l" rtl="0"/>
            <a:r>
              <a:rPr lang="es" b="0" i="0" u="none" baseline="0"/>
              <a:t>Cabeza</a:t>
            </a:r>
          </a:p>
          <a:p>
            <a:pPr algn="l" rtl="0"/>
            <a:r>
              <a:rPr lang="es" b="0" i="0" u="none" baseline="0"/>
              <a:t>Cuello</a:t>
            </a:r>
          </a:p>
          <a:p>
            <a:pPr algn="l" rtl="0"/>
            <a:r>
              <a:rPr lang="es" b="0" i="0" u="none" baseline="0"/>
              <a:t>Hombros </a:t>
            </a:r>
          </a:p>
          <a:p>
            <a:pPr algn="l" rtl="0"/>
            <a:r>
              <a:rPr lang="es" b="0" i="0" u="none" baseline="0"/>
              <a:t>Pecho</a:t>
            </a:r>
          </a:p>
          <a:p>
            <a:pPr algn="l" rtl="0"/>
            <a:r>
              <a:rPr lang="es" b="0" i="0" u="none" baseline="0"/>
              <a:t>Armas</a:t>
            </a:r>
          </a:p>
          <a:p>
            <a:pPr algn="l" rtl="0"/>
            <a:r>
              <a:rPr lang="es" b="0" i="0" u="none" baseline="0"/>
              <a:t>Abdomen</a:t>
            </a:r>
          </a:p>
          <a:p>
            <a:pPr algn="l" rtl="0"/>
            <a:r>
              <a:rPr lang="es" b="0" i="0" u="none" baseline="0"/>
              <a:t>Pelvis</a:t>
            </a:r>
          </a:p>
          <a:p>
            <a:pPr algn="l" rtl="0"/>
            <a:r>
              <a:rPr lang="es" b="0" i="0" u="none" baseline="0"/>
              <a:t>Piernas </a:t>
            </a:r>
          </a:p>
        </p:txBody>
      </p:sp>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a:xfrm>
            <a:off x="315142" y="320678"/>
            <a:ext cx="5806851" cy="1017672"/>
          </a:xfrm>
        </p:spPr>
        <p:txBody>
          <a:bodyPr/>
          <a:lstStyle/>
          <a:p>
            <a:pPr algn="l" rtl="0"/>
            <a:r>
              <a:rPr lang="es" b="1" i="1" u="none" baseline="0"/>
              <a:t>Orden de evaluación</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6" y="6385716"/>
            <a:ext cx="6509667" cy="303212"/>
          </a:xfrm>
        </p:spPr>
        <p:txBody>
          <a:bodyPr/>
          <a:lstStyle/>
          <a:p>
            <a:pPr algn="l" rtl="0"/>
            <a:r>
              <a:rPr lang="es" b="0" i="0" u="none" baseline="0" dirty="0"/>
              <a:t>Unidad 4 de Capacitación básica del CERT: Operaciones médicas en desastres – Parte 2</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pPr algn="r" rtl="0"/>
            <a:r>
              <a:rPr lang="es" b="0" i="0" u="none" baseline="0"/>
              <a:t>4-15</a:t>
            </a:r>
          </a:p>
        </p:txBody>
      </p:sp>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pPr rtl="0"/>
            <a:r>
              <a:rPr lang="es" b="0" i="0" u="none" baseline="0"/>
              <a:t>PM 4-8</a:t>
            </a:r>
          </a:p>
        </p:txBody>
      </p:sp>
      <p:pic>
        <p:nvPicPr>
          <p:cNvPr id="9" name="Picture 8" descr="Orden de evaluación. Imagen que muestra víctimas tiradas en el suelo atendidas por paramédicos.">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pPr algn="l" rtl="0"/>
            <a:r>
              <a:rPr lang="es" b="0" i="0" u="none" baseline="0"/>
              <a:t>Si se sospecha lesiones a la cabeza o columna, </a:t>
            </a:r>
            <a:r>
              <a:rPr lang="es" b="1" i="0" u="none" baseline="0"/>
              <a:t>evite causar daños </a:t>
            </a:r>
            <a:r>
              <a:rPr lang="es" b="0" i="0" u="none" baseline="0"/>
              <a:t> </a:t>
            </a:r>
          </a:p>
          <a:p>
            <a:pPr lvl="1" algn="l" rtl="0"/>
            <a:r>
              <a:rPr lang="es" b="0" i="0" u="none" baseline="0"/>
              <a:t>Evite los movimientos de cabeza y cuello al tratar condiciones con amenaza a la vida </a:t>
            </a:r>
          </a:p>
          <a:p>
            <a:pPr algn="l" rtl="0"/>
            <a:r>
              <a:rPr lang="es" b="0" i="0" u="none" baseline="0"/>
              <a:t>Si se exhiben signos de sobrevivientes o son encontrados entre  escombros pesados, trátelos como si tuvieran una lesión cerrada en la cabeza, el cuello o la columna vertebral  </a:t>
            </a:r>
          </a:p>
        </p:txBody>
      </p:sp>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a:xfrm>
            <a:off x="315142" y="320678"/>
            <a:ext cx="6621989" cy="1017672"/>
          </a:xfrm>
        </p:spPr>
        <p:txBody>
          <a:bodyPr>
            <a:noAutofit/>
          </a:bodyPr>
          <a:lstStyle/>
          <a:p>
            <a:pPr algn="l" rtl="0"/>
            <a:r>
              <a:rPr lang="es" sz="3200" b="1" i="1" u="none" baseline="0" dirty="0"/>
              <a:t>Lesiones cerradas de cabeza, cuello y columna vertebral</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6430536"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pPr algn="r" rtl="0"/>
            <a:r>
              <a:rPr lang="es" b="0" i="0" u="none" baseline="0"/>
              <a:t>4-16</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pPr rtl="0"/>
            <a:r>
              <a:rPr lang="es" b="0" i="0" u="none" baseline="0"/>
              <a:t>PM 4-8</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a:xfrm>
            <a:off x="315142" y="1521229"/>
            <a:ext cx="8767312" cy="4781145"/>
          </a:xfrm>
        </p:spPr>
        <p:txBody>
          <a:bodyPr>
            <a:normAutofit/>
          </a:bodyPr>
          <a:lstStyle/>
          <a:p>
            <a:pPr algn="l" rtl="0"/>
            <a:r>
              <a:rPr lang="es" sz="1800" b="0" i="0" u="none" baseline="0" dirty="0"/>
              <a:t>Mantener una higiene adecuada</a:t>
            </a:r>
          </a:p>
          <a:p>
            <a:pPr algn="l" rtl="0"/>
            <a:r>
              <a:rPr lang="es" sz="1800" b="0" i="0" u="none" baseline="0" dirty="0"/>
              <a:t>Mantener condiciones de saneamiento adecuadas</a:t>
            </a:r>
          </a:p>
          <a:p>
            <a:pPr algn="l" rtl="0"/>
            <a:r>
              <a:rPr lang="es" sz="1800" b="0" i="0" u="none" baseline="0" dirty="0"/>
              <a:t>Purificación del agua (si es necesario)</a:t>
            </a:r>
          </a:p>
          <a:p>
            <a:pPr algn="l" rtl="0"/>
            <a:r>
              <a:rPr lang="es" sz="1800" b="0" i="0" u="none" baseline="0" dirty="0"/>
              <a:t>Prevenir la propagación de enfermedades </a:t>
            </a:r>
          </a:p>
        </p:txBody>
      </p:sp>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a:xfrm>
            <a:off x="315142" y="320678"/>
            <a:ext cx="5806851" cy="1017672"/>
          </a:xfrm>
        </p:spPr>
        <p:txBody>
          <a:bodyPr>
            <a:normAutofit fontScale="90000"/>
          </a:bodyPr>
          <a:lstStyle/>
          <a:p>
            <a:pPr algn="l" rtl="0"/>
            <a:r>
              <a:rPr lang="es" b="1" i="1" u="none" baseline="0"/>
              <a:t>Consideraciones de salud pública</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647449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pPr algn="r" rtl="0"/>
            <a:r>
              <a:rPr lang="es" b="0" i="0" u="none" baseline="0"/>
              <a:t>4-17</a:t>
            </a:r>
          </a:p>
        </p:txBody>
      </p:sp>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pPr rtl="0"/>
            <a:r>
              <a:rPr lang="es" b="0" i="0" u="none" baseline="0"/>
              <a:t>PM 4-11</a:t>
            </a:r>
          </a:p>
        </p:txBody>
      </p:sp>
      <p:pic>
        <p:nvPicPr>
          <p:cNvPr id="6" name="Picture 5" descr="Consideraciones de salud pública. Imagen de espuma sobre agua contaminada.">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424993" y="2319799"/>
            <a:ext cx="3215148" cy="2633412"/>
          </a:xfrm>
          <a:prstGeom prst="rect">
            <a:avLst/>
          </a:prstGeom>
        </p:spPr>
      </p:pic>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pPr algn="l" rtl="0"/>
            <a:r>
              <a:rPr lang="es" sz="2400" b="0" i="0" u="none" baseline="0" dirty="0"/>
              <a:t>Lávese las manos frecuentemente </a:t>
            </a:r>
          </a:p>
          <a:p>
            <a:pPr lvl="1" algn="l" rtl="0"/>
            <a:r>
              <a:rPr lang="es" sz="2000" b="0" i="0" u="none" baseline="0" dirty="0"/>
              <a:t>O use un desinfectante de manos a base de alcohol  </a:t>
            </a:r>
          </a:p>
          <a:p>
            <a:pPr algn="l" rtl="0"/>
            <a:r>
              <a:rPr lang="es" sz="2400" b="0" i="0" u="none" baseline="0" dirty="0"/>
              <a:t>Use guantes médicos que no sean de látex </a:t>
            </a:r>
          </a:p>
          <a:p>
            <a:pPr algn="l" rtl="0"/>
            <a:r>
              <a:rPr lang="es" sz="2400" b="0" i="0" u="none" baseline="0" dirty="0"/>
              <a:t>Usar apósitos esterilizados </a:t>
            </a:r>
          </a:p>
          <a:p>
            <a:pPr algn="l" rtl="0"/>
            <a:r>
              <a:rPr lang="es" sz="2400" b="0" i="0" u="none" baseline="0" dirty="0"/>
              <a:t>Lave las áreas que entren en contacto con fluidos corporales </a:t>
            </a:r>
          </a:p>
        </p:txBody>
      </p:sp>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a:xfrm>
            <a:off x="315142" y="320678"/>
            <a:ext cx="5806851" cy="1017672"/>
          </a:xfrm>
        </p:spPr>
        <p:txBody>
          <a:bodyPr/>
          <a:lstStyle/>
          <a:p>
            <a:pPr algn="l" rtl="0"/>
            <a:r>
              <a:rPr lang="es" b="1" i="1" u="none" baseline="0"/>
              <a:t>Mantenga la higiene</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681739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pPr algn="r" rtl="0"/>
            <a:r>
              <a:rPr lang="es" b="0" i="0" u="none" baseline="0"/>
              <a:t>4-18</a:t>
            </a:r>
          </a:p>
        </p:txBody>
      </p:sp>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pPr rtl="0"/>
            <a:r>
              <a:rPr lang="es" b="0" i="0" u="none" baseline="0"/>
              <a:t>PM 4-11</a:t>
            </a:r>
          </a:p>
        </p:txBody>
      </p:sp>
      <p:pic>
        <p:nvPicPr>
          <p:cNvPr id="6" name="Picture 5" descr="Mantenga la higiene. Imagen de una persona lavándose las manos.">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pPr algn="l" rtl="0"/>
            <a:r>
              <a:rPr lang="es" b="0" i="0" u="none" baseline="0"/>
              <a:t>Controle el desecho de las fuentes de bacterias </a:t>
            </a:r>
          </a:p>
          <a:p>
            <a:pPr algn="l" rtl="0"/>
            <a:r>
              <a:rPr lang="es" b="0" i="0" u="none" baseline="0"/>
              <a:t>Ponga los desechos en bolsas de plástico </a:t>
            </a:r>
          </a:p>
          <a:p>
            <a:pPr lvl="1" algn="l" rtl="0"/>
            <a:r>
              <a:rPr lang="es" b="0" i="0" u="none" baseline="0"/>
              <a:t>Amarre las bolsas y márquelas como como desechos sanitarios </a:t>
            </a:r>
          </a:p>
          <a:p>
            <a:pPr algn="l" rtl="0"/>
            <a:r>
              <a:rPr lang="es" b="0" i="0" u="none" baseline="0"/>
              <a:t>Entierre los desechos humanos </a:t>
            </a:r>
          </a:p>
        </p:txBody>
      </p:sp>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a:xfrm>
            <a:off x="315142" y="320678"/>
            <a:ext cx="5806851" cy="1017672"/>
          </a:xfrm>
        </p:spPr>
        <p:txBody>
          <a:bodyPr>
            <a:normAutofit fontScale="90000"/>
          </a:bodyPr>
          <a:lstStyle/>
          <a:p>
            <a:pPr algn="l" rtl="0"/>
            <a:r>
              <a:rPr lang="es" b="1" i="0" u="none" baseline="0"/>
              <a:t>Mantenga el saneamiento</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6359238" cy="303212"/>
          </a:xfrm>
        </p:spPr>
        <p:txBody>
          <a:bodyPr/>
          <a:lstStyle/>
          <a:p>
            <a:pPr algn="l" rtl="0"/>
            <a:r>
              <a:rPr lang="es" b="0" i="0" u="none" baseline="0"/>
              <a:t>Unidad 4 de Capacitación básica del CERT: Operaciones médicas en desastres – Parte 2</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pPr algn="r" rtl="0"/>
            <a:r>
              <a:rPr lang="es" b="0" i="0" u="none" baseline="0"/>
              <a:t>4-19</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pPr rtl="0"/>
            <a:r>
              <a:rPr lang="es" b="0" i="0" u="none" baseline="0"/>
              <a:t>PM 4-11</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pPr algn="l" rtl="0"/>
            <a:r>
              <a:rPr lang="es" b="0" i="0" u="none" baseline="0" dirty="0"/>
              <a:t>Hierva el agua durante 1 minuto </a:t>
            </a:r>
          </a:p>
          <a:p>
            <a:pPr algn="l" rtl="0"/>
            <a:r>
              <a:rPr lang="es" b="0" i="0" u="none" baseline="0" dirty="0"/>
              <a:t>Use pastillas de purificación</a:t>
            </a:r>
          </a:p>
          <a:p>
            <a:pPr marL="0" indent="0" algn="l" rtl="0">
              <a:buNone/>
            </a:pPr>
            <a:r>
              <a:rPr lang="es" b="0" i="0" u="none" baseline="0" dirty="0"/>
              <a:t> del agua </a:t>
            </a:r>
          </a:p>
          <a:p>
            <a:pPr algn="l" rtl="0"/>
            <a:r>
              <a:rPr lang="es" b="0" i="0" u="none" baseline="0" dirty="0"/>
              <a:t>Use cloro líquido no perfumado </a:t>
            </a:r>
          </a:p>
          <a:p>
            <a:pPr lvl="1" algn="l" rtl="0"/>
            <a:r>
              <a:rPr lang="es" sz="1800" b="0" i="0" u="none" baseline="0" dirty="0"/>
              <a:t>Emplee 8 gotas por galón del agua </a:t>
            </a:r>
          </a:p>
          <a:p>
            <a:pPr lvl="1" algn="l" rtl="0"/>
            <a:r>
              <a:rPr lang="es" sz="1800" b="0" i="0" u="none" baseline="0" dirty="0"/>
              <a:t>Emplee 16 gotas por galón si el agua está turbia </a:t>
            </a:r>
          </a:p>
          <a:p>
            <a:pPr lvl="1" algn="l" rtl="0"/>
            <a:r>
              <a:rPr lang="es" sz="1800" b="0" i="0" u="none" baseline="0" dirty="0"/>
              <a:t>Deje reposar durante 30 minutos antes de su uso </a:t>
            </a:r>
          </a:p>
        </p:txBody>
      </p:sp>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a:xfrm>
            <a:off x="315142" y="320678"/>
            <a:ext cx="5806851" cy="1017672"/>
          </a:xfrm>
        </p:spPr>
        <p:txBody>
          <a:bodyPr>
            <a:normAutofit fontScale="90000"/>
          </a:bodyPr>
          <a:lstStyle/>
          <a:p>
            <a:pPr algn="l" rtl="0"/>
            <a:r>
              <a:rPr lang="es" b="1" i="1" u="none" baseline="0"/>
              <a:t>Métodos de purificación del agua</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6254690"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pPr algn="r" rtl="0"/>
            <a:r>
              <a:rPr lang="es" b="0" i="0" u="none" baseline="0"/>
              <a:t>4-20</a:t>
            </a:r>
          </a:p>
        </p:txBody>
      </p:sp>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pPr rtl="0"/>
            <a:r>
              <a:rPr lang="es" b="0" i="0" u="none" baseline="0"/>
              <a:t>PM 4-12</a:t>
            </a:r>
          </a:p>
        </p:txBody>
      </p:sp>
      <p:pic>
        <p:nvPicPr>
          <p:cNvPr id="6" name="Picture 5" descr="Métodos de purificación de agua. Imagen de agua hirviendo en una olla.">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25746" y="1881329"/>
            <a:ext cx="2585688" cy="2983938"/>
          </a:xfrm>
          <a:prstGeom prst="rect">
            <a:avLst/>
          </a:prstGeom>
        </p:spPr>
      </p:pic>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es" sz="2400" b="0" i="0" u="none" baseline="0" dirty="0"/>
              <a:t>Durante un incidente de bajas masivas, los voluntarios de CERT deben proceder como sigue:</a:t>
            </a:r>
          </a:p>
          <a:p>
            <a:pPr lvl="1" algn="l" rtl="0">
              <a:lnSpc>
                <a:spcPct val="100000"/>
              </a:lnSpc>
              <a:spcBef>
                <a:spcPts val="0"/>
              </a:spcBef>
            </a:pPr>
            <a:r>
              <a:rPr lang="es" sz="2000" b="0" i="0" u="none" baseline="0" dirty="0"/>
              <a:t>Identifíquese como voluntario de CERT e informe sobre su afiliación a la agencia</a:t>
            </a:r>
          </a:p>
          <a:p>
            <a:pPr lvl="1" algn="l" rtl="0">
              <a:lnSpc>
                <a:spcPct val="100000"/>
              </a:lnSpc>
              <a:spcBef>
                <a:spcPts val="0"/>
              </a:spcBef>
            </a:pPr>
            <a:r>
              <a:rPr lang="es" sz="2000" b="0" i="0" u="none" baseline="0" dirty="0"/>
              <a:t>Evalúe y proceda con las intervenciones para salvar vidas</a:t>
            </a:r>
          </a:p>
          <a:p>
            <a:pPr lvl="1" algn="l" rtl="0">
              <a:lnSpc>
                <a:spcPct val="100000"/>
              </a:lnSpc>
              <a:spcBef>
                <a:spcPts val="0"/>
              </a:spcBef>
            </a:pPr>
            <a:r>
              <a:rPr lang="es" sz="2000" b="0" i="0" u="none" baseline="0" dirty="0"/>
              <a:t>Proporcione a los socorristas información al detalle. La  comunicación es clave </a:t>
            </a:r>
          </a:p>
          <a:p>
            <a:pPr algn="l" rtl="0">
              <a:lnSpc>
                <a:spcPct val="100000"/>
              </a:lnSpc>
              <a:spcBef>
                <a:spcPts val="0"/>
              </a:spcBef>
            </a:pPr>
            <a:r>
              <a:rPr lang="es" sz="2400" b="0" i="0" u="none" baseline="0" dirty="0"/>
              <a:t>Los primeros socorristas pueden escoger un lugar de tratamiento central o lugares múltiples en las áreas de tratamiento de los diferentes lugares de los incidentes. Se tendrá en cuenta la seguridad y el acceso a recursos para escoger las áreas de tratamiento. </a:t>
            </a:r>
          </a:p>
          <a:p>
            <a:pPr lvl="1" algn="l" rtl="0">
              <a:lnSpc>
                <a:spcPct val="100000"/>
              </a:lnSpc>
              <a:spcBef>
                <a:spcPts val="0"/>
              </a:spcBef>
            </a:pPr>
            <a:endParaRPr lang="es" dirty="0"/>
          </a:p>
          <a:p>
            <a:pPr algn="l" rtl="0">
              <a:lnSpc>
                <a:spcPct val="100000"/>
              </a:lnSpc>
              <a:spcBef>
                <a:spcPts val="0"/>
              </a:spcBef>
            </a:pPr>
            <a:endParaRPr lang="es"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6" y="6385716"/>
            <a:ext cx="6527251"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es" b="0" i="0" u="none" baseline="0"/>
              <a:t>4-21</a:t>
            </a:r>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pPr rtl="0"/>
            <a:r>
              <a:rPr lang="es" b="0" i="0" u="none" baseline="0"/>
              <a:t>PM 4-13</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gn="l" rtl="0">
              <a:lnSpc>
                <a:spcPct val="100000"/>
              </a:lnSpc>
              <a:spcBef>
                <a:spcPts val="0"/>
              </a:spcBef>
            </a:pPr>
            <a:r>
              <a:rPr lang="es" sz="2400" b="0" i="0" u="none" baseline="0" dirty="0"/>
              <a:t>Las evaluaciones de pies a cabeza deben ser:</a:t>
            </a:r>
          </a:p>
          <a:p>
            <a:pPr lvl="1" algn="l" rtl="0">
              <a:lnSpc>
                <a:spcPct val="100000"/>
              </a:lnSpc>
              <a:spcBef>
                <a:spcPts val="0"/>
              </a:spcBef>
            </a:pPr>
            <a:r>
              <a:rPr lang="es" sz="2000" b="0" i="0" u="none" baseline="0" dirty="0"/>
              <a:t>Prácticas y verbales</a:t>
            </a:r>
          </a:p>
          <a:p>
            <a:pPr lvl="1" algn="l" rtl="0">
              <a:lnSpc>
                <a:spcPct val="100000"/>
              </a:lnSpc>
              <a:spcBef>
                <a:spcPts val="0"/>
              </a:spcBef>
            </a:pPr>
            <a:r>
              <a:rPr lang="es" sz="2000" b="0" i="0" u="none" baseline="0" dirty="0"/>
              <a:t>Conducidas del mismo modo cada vez </a:t>
            </a:r>
          </a:p>
          <a:p>
            <a:pPr algn="l" rtl="0">
              <a:lnSpc>
                <a:spcPct val="100000"/>
              </a:lnSpc>
              <a:spcBef>
                <a:spcPts val="0"/>
              </a:spcBef>
            </a:pPr>
            <a:r>
              <a:rPr lang="es" sz="2400" b="0" i="0" u="none" baseline="0" dirty="0"/>
              <a:t>Para salvaguardar la salud pública, mantenga la higiene y el saneamiento adecuados y purifique el agua </a:t>
            </a:r>
          </a:p>
          <a:p>
            <a:pPr lvl="1" algn="l" rtl="0">
              <a:lnSpc>
                <a:spcPct val="100000"/>
              </a:lnSpc>
              <a:spcBef>
                <a:spcPts val="0"/>
              </a:spcBef>
            </a:pPr>
            <a:endParaRPr lang="es" dirty="0"/>
          </a:p>
          <a:p>
            <a:pPr algn="l" rtl="0">
              <a:lnSpc>
                <a:spcPct val="100000"/>
              </a:lnSpc>
              <a:spcBef>
                <a:spcPts val="0"/>
              </a:spcBef>
            </a:pPr>
            <a:endParaRPr lang="es" dirty="0"/>
          </a:p>
          <a:p>
            <a:pPr lvl="1" algn="l" rtl="0">
              <a:lnSpc>
                <a:spcPct val="100000"/>
              </a:lnSpc>
              <a:spcBef>
                <a:spcPts val="0"/>
              </a:spcBef>
            </a:pPr>
            <a:endParaRPr lang="es" dirty="0"/>
          </a:p>
          <a:p>
            <a:pPr algn="l" rtl="0">
              <a:lnSpc>
                <a:spcPct val="100000"/>
              </a:lnSpc>
              <a:spcBef>
                <a:spcPts val="0"/>
              </a:spcBef>
            </a:pPr>
            <a:endParaRPr lang="es" dirty="0"/>
          </a:p>
        </p:txBody>
      </p:sp>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a:xfrm>
            <a:off x="315142" y="320678"/>
            <a:ext cx="5806851" cy="1017672"/>
          </a:xfrm>
        </p:spPr>
        <p:txBody>
          <a:bodyPr>
            <a:normAutofit fontScale="90000"/>
          </a:bodyPr>
          <a:lstStyle/>
          <a:p>
            <a:pPr algn="l" rtl="0"/>
            <a:r>
              <a:rPr lang="es" b="1" i="1" u="none" baseline="0"/>
              <a:t>Resumen de la unidad (continuación)</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6553628" cy="303212"/>
          </a:xfrm>
        </p:spPr>
        <p:txBody>
          <a:bodyPr/>
          <a:lstStyle/>
          <a:p>
            <a:pPr algn="l" rtl="0"/>
            <a:r>
              <a:rPr lang="es" b="0" i="0" u="none" baseline="0"/>
              <a:t>Unidad 4 de Capacitación básica del CERT: Operaciones médicas en desastres – Parte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pPr algn="r" rtl="0"/>
            <a:r>
              <a:rPr lang="es" b="0" i="0" u="none" baseline="0"/>
              <a:t>4-21</a:t>
            </a:r>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pPr rtl="0"/>
            <a:r>
              <a:rPr lang="es" b="0" i="0" u="none" baseline="0"/>
              <a:t>PM 4-13</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pPr algn="l" rtl="0"/>
            <a:r>
              <a:rPr lang="es" b="0" i="0" u="none" baseline="0"/>
              <a:t>Unidad de lectura a ser cubierta en la siguiente sesión </a:t>
            </a:r>
          </a:p>
          <a:p>
            <a:pPr algn="l" rtl="0"/>
            <a:r>
              <a:rPr lang="es" b="0" i="0" u="none" baseline="0"/>
              <a:t>Haga una evaluación de pies a cabeza a un amigo o miembro de la familia </a:t>
            </a:r>
          </a:p>
        </p:txBody>
      </p:sp>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a:xfrm>
            <a:off x="315142" y="320678"/>
            <a:ext cx="5806851" cy="1017672"/>
          </a:xfrm>
        </p:spPr>
        <p:txBody>
          <a:bodyPr>
            <a:normAutofit/>
          </a:bodyPr>
          <a:lstStyle/>
          <a:p>
            <a:pPr algn="l" rtl="0"/>
            <a:r>
              <a:rPr lang="es" b="1" i="1" u="none" baseline="0"/>
              <a:t>Asignación de tareas</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6817398" cy="303212"/>
          </a:xfrm>
        </p:spPr>
        <p:txBody>
          <a:bodyPr/>
          <a:lstStyle/>
          <a:p>
            <a:pPr algn="l" rtl="0"/>
            <a:r>
              <a:rPr lang="es" b="0" i="0" u="none" baseline="0" dirty="0"/>
              <a:t>Unidad 4 de Capacitación básica del CERT: Operaciones médicas en desastres – Parte 2</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pPr algn="r" rtl="0"/>
            <a:r>
              <a:rPr lang="es" b="0" i="0" u="none" baseline="0"/>
              <a:t>4-22</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pPr rtl="0"/>
            <a:r>
              <a:rPr lang="es" b="0" i="0" u="none" baseline="0"/>
              <a:t>PM 4-13</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normAutofit/>
          </a:bodyPr>
          <a:lstStyle/>
          <a:p>
            <a:pPr algn="l" rtl="0"/>
            <a:r>
              <a:rPr lang="es" sz="2400" b="1" i="0" u="none" baseline="0" dirty="0"/>
              <a:t>Desastres naturales</a:t>
            </a:r>
            <a:r>
              <a:rPr lang="es" sz="2400" b="0" i="0" u="none" baseline="0" dirty="0"/>
              <a:t> (por ejemplo, terremotos, incendios forestales, inundaciones, calor extremo, huracanes, deslizamientos de tierra, tormentas eléctricas, tornados, tsunamis, erupciones volcánicas, tormentas invernales)</a:t>
            </a:r>
          </a:p>
          <a:p>
            <a:pPr algn="l" rtl="0"/>
            <a:r>
              <a:rPr lang="es" sz="2400" b="1" i="0" u="none" baseline="0" dirty="0"/>
              <a:t>Desastres tecnológicos y accidentales</a:t>
            </a:r>
            <a:r>
              <a:rPr lang="es" sz="2400" b="0" i="0" u="none" baseline="0" dirty="0"/>
              <a:t> (p. ej., derrame de materiales peligrosos, accidentes de plantas de energía nuclear) </a:t>
            </a:r>
          </a:p>
          <a:p>
            <a:pPr algn="l" rtl="0"/>
            <a:r>
              <a:rPr lang="es" sz="2400" b="1" i="0" u="none" baseline="0" dirty="0"/>
              <a:t>Terrorismo</a:t>
            </a:r>
            <a:r>
              <a:rPr lang="es" sz="2400" b="0" i="0" u="none" baseline="0" dirty="0"/>
              <a:t> (p. ej., armas químicas, biológicas, radiológicas, nucleares, explosivas)</a:t>
            </a:r>
          </a:p>
        </p:txBody>
      </p:sp>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a:xfrm>
            <a:off x="315142" y="320678"/>
            <a:ext cx="5806851" cy="1017672"/>
          </a:xfrm>
        </p:spPr>
        <p:txBody>
          <a:bodyPr/>
          <a:lstStyle/>
          <a:p>
            <a:pPr algn="l" rtl="0"/>
            <a:r>
              <a:rPr lang="es" b="1" i="1" u="none" baseline="0"/>
              <a:t>Tipo de desastres</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a:xfrm>
            <a:off x="1429787" y="6385716"/>
            <a:ext cx="5700775" cy="303212"/>
          </a:xfrm>
        </p:spPr>
        <p:txBody>
          <a:bodyPr/>
          <a:lstStyle/>
          <a:p>
            <a:pPr algn="l" rtl="0"/>
            <a:r>
              <a:rPr lang="es" b="0" i="0" u="none" baseline="0" dirty="0"/>
              <a:t>Unidad 1 de Capacitación básica del CERT: Preparación para desastres</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pPr algn="r" rtl="0"/>
            <a:r>
              <a:rPr lang="es" b="0" i="0" u="none" baseline="0"/>
              <a:t>1-12</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pPr rtl="0"/>
            <a:r>
              <a:rPr lang="es" b="0" i="0" u="none" baseline="0"/>
              <a:t>PM 1-6</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lstStyle/>
          <a:p>
            <a:pPr rtl="0"/>
            <a:r>
              <a:rPr lang="es" b="1" i="0" u="none" baseline="0" dirty="0">
                <a:solidFill>
                  <a:schemeClr val="bg2">
                    <a:lumMod val="25000"/>
                  </a:schemeClr>
                </a:solidFill>
              </a:rPr>
              <a:t>Unidad 5: Sicología de los desastres</a:t>
            </a:r>
          </a:p>
        </p:txBody>
      </p:sp>
      <p:sp>
        <p:nvSpPr>
          <p:cNvPr id="4" name="Title 3"/>
          <p:cNvSpPr>
            <a:spLocks noGrp="1"/>
          </p:cNvSpPr>
          <p:nvPr>
            <p:ph type="title" idx="4294967295"/>
          </p:nvPr>
        </p:nvSpPr>
        <p:spPr>
          <a:xfrm>
            <a:off x="0" y="1507235"/>
            <a:ext cx="9143999" cy="969265"/>
          </a:xfrm>
        </p:spPr>
        <p:txBody>
          <a:bodyPr>
            <a:norm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dirty="0"/>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pPr algn="l" rtl="0"/>
            <a:r>
              <a:rPr lang="es" b="0" i="0" u="none" baseline="0"/>
              <a:t>Comprenda el trauma del desastre para los sobrevivientes y rescatadores, incluidos los voluntarios de CERT </a:t>
            </a:r>
          </a:p>
          <a:p>
            <a:pPr algn="l" rtl="0"/>
            <a:r>
              <a:rPr lang="es" b="0" i="0" u="none" baseline="0"/>
              <a:t>Enumere los pasos a tomar para el bienestar del personal y el equipo </a:t>
            </a:r>
          </a:p>
          <a:p>
            <a:pPr algn="l" rtl="0"/>
            <a:r>
              <a:rPr lang="es" b="0" i="0" u="none" baseline="0"/>
              <a:t>Demuestre los pasos clave a aplicar cuando se brinde auxilio a alguien con el trauma de un sobreviviente </a:t>
            </a:r>
          </a:p>
        </p:txBody>
      </p:sp>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a:xfrm>
            <a:off x="315142" y="320678"/>
            <a:ext cx="5806851" cy="1017672"/>
          </a:xfrm>
        </p:spPr>
        <p:txBody>
          <a:bodyPr/>
          <a:lstStyle/>
          <a:p>
            <a:pPr algn="l" rtl="0"/>
            <a:r>
              <a:rPr lang="es" b="1" i="1" u="none" baseline="0"/>
              <a:t>Objetivos de la Unidad</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a:xfrm>
            <a:off x="1429787" y="6385716"/>
            <a:ext cx="6492082" cy="303212"/>
          </a:xfrm>
        </p:spPr>
        <p:txBody>
          <a:bodyPr/>
          <a:lstStyle/>
          <a:p>
            <a:pPr algn="l" rtl="0"/>
            <a:r>
              <a:rPr lang="es" b="0" i="0" u="none" baseline="0" dirty="0"/>
              <a:t>Unidad 5 de Capacitación básica del CERT: Sicología de los desastres</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pPr algn="r" rtl="0"/>
            <a:r>
              <a:rPr lang="es" b="0" i="0" u="none" baseline="0"/>
              <a:t>5-1</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pPr rtl="0"/>
            <a:r>
              <a:rPr lang="es" b="0" i="0" u="none" baseline="0"/>
              <a:t>PM 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pPr algn="l" rtl="0"/>
            <a:r>
              <a:rPr lang="es" b="0" i="0" u="none" baseline="0"/>
              <a:t>Lidiar con sus propias pérdidas personales</a:t>
            </a:r>
          </a:p>
          <a:p>
            <a:pPr algn="l" rtl="0"/>
            <a:r>
              <a:rPr lang="es" b="0" i="0" u="none" baseline="0"/>
              <a:t>Trabajar en su vecindario</a:t>
            </a:r>
          </a:p>
          <a:p>
            <a:pPr algn="l" rtl="0"/>
            <a:r>
              <a:rPr lang="es" b="0" i="0" u="none" baseline="0"/>
              <a:t>Ayudar a sus vecinos, amigos o compañeros de trabajo que han sido heridos</a:t>
            </a:r>
          </a:p>
          <a:p>
            <a:pPr algn="l" rtl="0"/>
            <a:r>
              <a:rPr lang="es" b="0" i="0" u="none" baseline="0"/>
              <a:t>Sentimiento de falta de protección e inseguridad </a:t>
            </a:r>
          </a:p>
        </p:txBody>
      </p:sp>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a:xfrm>
            <a:off x="315142" y="320678"/>
            <a:ext cx="7694650" cy="1017672"/>
          </a:xfrm>
        </p:spPr>
        <p:txBody>
          <a:bodyPr>
            <a:normAutofit fontScale="90000"/>
          </a:bodyPr>
          <a:lstStyle/>
          <a:p>
            <a:pPr algn="l" rtl="0"/>
            <a:r>
              <a:rPr lang="es" b="1" i="1" u="none" baseline="0" dirty="0"/>
              <a:t>Reacciones frente a las causas de los desastres </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a:xfrm>
            <a:off x="1429787" y="6385716"/>
            <a:ext cx="6492082"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pPr algn="r" rtl="0"/>
            <a:r>
              <a:rPr lang="es" b="0" i="0" u="none" baseline="0"/>
              <a:t>5-2</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pPr rtl="0"/>
            <a:r>
              <a:rPr lang="es" b="0" i="0" u="none" baseline="0"/>
              <a:t>PM 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pPr algn="l" rtl="0"/>
            <a:r>
              <a:rPr lang="es" b="1" i="0" u="none" baseline="0"/>
              <a:t>Detenerse (Freeze):  </a:t>
            </a:r>
            <a:r>
              <a:rPr lang="es" b="0" i="0" u="none" baseline="0"/>
              <a:t>"Pare, mire y escuche", o esté en guardia y vigilante </a:t>
            </a:r>
          </a:p>
          <a:p>
            <a:pPr algn="l" rtl="0"/>
            <a:r>
              <a:rPr lang="es" b="1" i="0" u="none" baseline="0"/>
              <a:t>Huida (Flight): </a:t>
            </a:r>
            <a:r>
              <a:rPr lang="es" b="0" i="0" u="none" baseline="0"/>
              <a:t>Huir </a:t>
            </a:r>
          </a:p>
          <a:p>
            <a:pPr algn="l" rtl="0"/>
            <a:r>
              <a:rPr lang="es" b="1" i="0" u="none" baseline="0"/>
              <a:t>Lucha (Fight): </a:t>
            </a:r>
            <a:r>
              <a:rPr lang="es" b="0" i="0" u="none" baseline="0"/>
              <a:t>Intento de combatir la amenaza </a:t>
            </a:r>
          </a:p>
          <a:p>
            <a:pPr algn="l" rtl="0"/>
            <a:r>
              <a:rPr lang="es" b="1" i="0" u="none" baseline="0"/>
              <a:t>Susto (Fright): </a:t>
            </a:r>
            <a:r>
              <a:rPr lang="es" b="0" i="0" u="none" baseline="0"/>
              <a:t>inmovilidad física cuando se entra en contacto con un depredador, o uno simula estar muerto </a:t>
            </a:r>
          </a:p>
          <a:p>
            <a:pPr algn="l" rtl="0"/>
            <a:r>
              <a:rPr lang="es" b="1" i="0" u="none" baseline="0"/>
              <a:t>Desmayo (Faint): </a:t>
            </a:r>
            <a:r>
              <a:rPr lang="es" b="0" i="0" u="none" baseline="0"/>
              <a:t>Desmayo provocado por el miedo </a:t>
            </a:r>
          </a:p>
        </p:txBody>
      </p:sp>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a:xfrm>
            <a:off x="315142" y="320678"/>
            <a:ext cx="5806851" cy="1017672"/>
          </a:xfrm>
        </p:spPr>
        <p:txBody>
          <a:bodyPr/>
          <a:lstStyle/>
          <a:p>
            <a:pPr algn="l" rtl="0"/>
            <a:r>
              <a:rPr lang="es" u="none" baseline="0" dirty="0"/>
              <a:t>Las Cinco F</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a:xfrm>
            <a:off x="1429787" y="6385716"/>
            <a:ext cx="635923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pPr algn="r" rtl="0"/>
            <a:r>
              <a:rPr lang="es" b="0" i="0" u="none" baseline="0"/>
              <a:t>5-3</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pPr rtl="0"/>
            <a:r>
              <a:rPr lang="es" b="0" i="0" u="none" baseline="0"/>
              <a:t>PM 5-2</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gn="l" rtl="0">
              <a:lnSpc>
                <a:spcPct val="100000"/>
              </a:lnSpc>
              <a:spcBef>
                <a:spcPts val="600"/>
              </a:spcBef>
            </a:pPr>
            <a:r>
              <a:rPr lang="es" b="0" i="0" u="none" baseline="0"/>
              <a:t>Emocional</a:t>
            </a:r>
          </a:p>
          <a:p>
            <a:pPr algn="l" rtl="0">
              <a:lnSpc>
                <a:spcPct val="100000"/>
              </a:lnSpc>
              <a:spcBef>
                <a:spcPts val="600"/>
              </a:spcBef>
            </a:pPr>
            <a:r>
              <a:rPr lang="es" b="0" i="0" u="none" baseline="0"/>
              <a:t>Cognitivo</a:t>
            </a:r>
          </a:p>
          <a:p>
            <a:pPr algn="l" rtl="0">
              <a:lnSpc>
                <a:spcPct val="100000"/>
              </a:lnSpc>
              <a:spcBef>
                <a:spcPts val="600"/>
              </a:spcBef>
            </a:pPr>
            <a:r>
              <a:rPr lang="es" b="0" i="0" u="none" baseline="0"/>
              <a:t>Espiritual</a:t>
            </a:r>
          </a:p>
        </p:txBody>
      </p:sp>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Síntomas sicológicos del trauma</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a:xfrm>
            <a:off x="1482541" y="6399146"/>
            <a:ext cx="6527251"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pPr algn="r" rtl="0"/>
            <a:r>
              <a:rPr lang="es" b="0" i="0" u="none" baseline="0"/>
              <a:t>5-4</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pPr rtl="0"/>
            <a:r>
              <a:rPr lang="es" b="0" i="0" u="none" baseline="0"/>
              <a:t>PM 5-2</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gn="l" rtl="0">
              <a:lnSpc>
                <a:spcPct val="100000"/>
              </a:lnSpc>
              <a:spcBef>
                <a:spcPts val="600"/>
              </a:spcBef>
            </a:pPr>
            <a:r>
              <a:rPr lang="es" b="0" i="0" u="none" baseline="0"/>
              <a:t>Pérdida de apetito</a:t>
            </a:r>
          </a:p>
          <a:p>
            <a:pPr algn="l" rtl="0">
              <a:lnSpc>
                <a:spcPct val="100000"/>
              </a:lnSpc>
              <a:spcBef>
                <a:spcPts val="600"/>
              </a:spcBef>
            </a:pPr>
            <a:r>
              <a:rPr lang="es" b="0" i="0" u="none" baseline="0"/>
              <a:t>Dolores de cabeza</a:t>
            </a:r>
          </a:p>
          <a:p>
            <a:pPr algn="l" rtl="0">
              <a:lnSpc>
                <a:spcPct val="100000"/>
              </a:lnSpc>
              <a:spcBef>
                <a:spcPts val="600"/>
              </a:spcBef>
            </a:pPr>
            <a:r>
              <a:rPr lang="es" b="0" i="0" u="none" baseline="0"/>
              <a:t>Diarrea, dolor de estómago o náuseas</a:t>
            </a:r>
          </a:p>
          <a:p>
            <a:pPr algn="l" rtl="0">
              <a:lnSpc>
                <a:spcPct val="100000"/>
              </a:lnSpc>
              <a:spcBef>
                <a:spcPts val="600"/>
              </a:spcBef>
            </a:pPr>
            <a:r>
              <a:rPr lang="es" b="0" i="0" u="none" baseline="0"/>
              <a:t>Hiperactividad</a:t>
            </a:r>
          </a:p>
          <a:p>
            <a:pPr algn="l" rtl="0">
              <a:lnSpc>
                <a:spcPct val="100000"/>
              </a:lnSpc>
              <a:spcBef>
                <a:spcPts val="600"/>
              </a:spcBef>
            </a:pPr>
            <a:r>
              <a:rPr lang="es" b="0" i="0" u="none" baseline="0"/>
              <a:t>Aumento del consumo de drogas</a:t>
            </a:r>
          </a:p>
          <a:p>
            <a:pPr algn="l" rtl="0">
              <a:lnSpc>
                <a:spcPct val="100000"/>
              </a:lnSpc>
              <a:spcBef>
                <a:spcPts val="600"/>
              </a:spcBef>
            </a:pPr>
            <a:r>
              <a:rPr lang="es" b="0" i="0" u="none" baseline="0"/>
              <a:t>Pesadillas</a:t>
            </a:r>
          </a:p>
          <a:p>
            <a:pPr algn="l" rtl="0">
              <a:lnSpc>
                <a:spcPct val="100000"/>
              </a:lnSpc>
              <a:spcBef>
                <a:spcPts val="600"/>
              </a:spcBef>
            </a:pPr>
            <a:r>
              <a:rPr lang="es" b="0" i="0" u="none" baseline="0"/>
              <a:t>Insomnio</a:t>
            </a:r>
          </a:p>
          <a:p>
            <a:pPr algn="l" rtl="0">
              <a:lnSpc>
                <a:spcPct val="100000"/>
              </a:lnSpc>
              <a:spcBef>
                <a:spcPts val="600"/>
              </a:spcBef>
            </a:pPr>
            <a:r>
              <a:rPr lang="es" b="0" i="0" u="none" baseline="0"/>
              <a:t>Fatiga</a:t>
            </a:r>
          </a:p>
        </p:txBody>
      </p:sp>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a:xfrm>
            <a:off x="315142" y="320678"/>
            <a:ext cx="5806851" cy="1017672"/>
          </a:xfrm>
        </p:spPr>
        <p:txBody>
          <a:bodyPr>
            <a:normAutofit fontScale="90000"/>
          </a:bodyPr>
          <a:lstStyle/>
          <a:p>
            <a:pPr algn="l" rtl="0"/>
            <a:r>
              <a:rPr lang="es" b="1" i="0" u="none" baseline="0"/>
              <a:t>Síntomas físicos del trauma</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a:xfrm>
            <a:off x="1429787" y="6385716"/>
            <a:ext cx="621072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pPr algn="r" rtl="0"/>
            <a:r>
              <a:rPr lang="es" b="0" i="0" u="none" baseline="0"/>
              <a:t>5-5</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pPr rtl="0"/>
            <a:r>
              <a:rPr lang="es" b="0" i="0" u="none" baseline="0"/>
              <a:t>PM 5-3</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gn="l" rtl="0">
              <a:lnSpc>
                <a:spcPct val="100000"/>
              </a:lnSpc>
              <a:spcBef>
                <a:spcPts val="600"/>
              </a:spcBef>
            </a:pPr>
            <a:r>
              <a:rPr lang="es" sz="2700" b="0" i="0" u="none" baseline="0" dirty="0"/>
              <a:t>Las acciones pueden ser tomadas antes, durante y después de un incidente para ayudar a manejar el impacto emocional del trabajo de respuesta ante un desastre </a:t>
            </a:r>
          </a:p>
          <a:p>
            <a:pPr algn="l" rtl="0">
              <a:lnSpc>
                <a:spcPct val="100000"/>
              </a:lnSpc>
              <a:spcBef>
                <a:spcPts val="600"/>
              </a:spcBef>
            </a:pPr>
            <a:r>
              <a:rPr lang="es" sz="2700" b="0" i="0" u="none" baseline="0" dirty="0"/>
              <a:t>Conocer los síntomas psicológicos y fisiológicos posibles del trauma de un desastre ayuda a lidiar con el impacto </a:t>
            </a:r>
          </a:p>
          <a:p>
            <a:pPr algn="l" rtl="0">
              <a:lnSpc>
                <a:spcPct val="100000"/>
              </a:lnSpc>
              <a:spcBef>
                <a:spcPts val="600"/>
              </a:spcBef>
            </a:pPr>
            <a:r>
              <a:rPr lang="es" sz="2700" b="0" i="0" u="none" baseline="0" dirty="0"/>
              <a:t>Aprenda a lidiar con el estrés:</a:t>
            </a:r>
          </a:p>
          <a:p>
            <a:pPr lvl="1" algn="l" rtl="0">
              <a:lnSpc>
                <a:spcPct val="100000"/>
              </a:lnSpc>
              <a:spcBef>
                <a:spcPts val="600"/>
              </a:spcBef>
            </a:pPr>
            <a:r>
              <a:rPr lang="es" sz="2000" b="0" i="0" u="none" baseline="0" dirty="0"/>
              <a:t>Los voluntarios de CERT se ofrecen libremente</a:t>
            </a:r>
          </a:p>
          <a:p>
            <a:pPr lvl="1" algn="l" rtl="0">
              <a:lnSpc>
                <a:spcPct val="100000"/>
              </a:lnSpc>
              <a:spcBef>
                <a:spcPts val="600"/>
              </a:spcBef>
            </a:pPr>
            <a:r>
              <a:rPr lang="es" sz="2000" b="0" i="0" u="none" baseline="0" dirty="0"/>
              <a:t>Líderes de CERT durante la respuesta </a:t>
            </a:r>
          </a:p>
          <a:p>
            <a:pPr algn="l" rtl="0">
              <a:lnSpc>
                <a:spcPct val="100000"/>
              </a:lnSpc>
              <a:spcBef>
                <a:spcPts val="600"/>
              </a:spcBef>
            </a:pPr>
            <a:endParaRPr lang="es" dirty="0"/>
          </a:p>
        </p:txBody>
      </p:sp>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a:xfrm>
            <a:off x="315142" y="320678"/>
            <a:ext cx="5806851" cy="1017672"/>
          </a:xfrm>
        </p:spPr>
        <p:txBody>
          <a:bodyPr/>
          <a:lstStyle/>
          <a:p>
            <a:pPr algn="l" rtl="0"/>
            <a:r>
              <a:rPr lang="es" b="1" i="1" u="none" baseline="0"/>
              <a:t>Bienestar de equipo</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a:xfrm>
            <a:off x="1429787" y="6385716"/>
            <a:ext cx="6632759"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pPr algn="r" rtl="0"/>
            <a:r>
              <a:rPr lang="es" b="0" i="0" u="none" baseline="0"/>
              <a:t>5-6</a:t>
            </a:r>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pPr rtl="0"/>
            <a:r>
              <a:rPr lang="es" b="0" i="0" u="none" baseline="0"/>
              <a:t>PM 5-4</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gn="l" rtl="0">
              <a:lnSpc>
                <a:spcPct val="100000"/>
              </a:lnSpc>
              <a:spcBef>
                <a:spcPts val="600"/>
              </a:spcBef>
            </a:pPr>
            <a:r>
              <a:rPr lang="es" b="0" i="0" u="none" baseline="0"/>
              <a:t>Duerma suficientemente </a:t>
            </a:r>
          </a:p>
          <a:p>
            <a:pPr algn="l" rtl="0">
              <a:lnSpc>
                <a:spcPct val="100000"/>
              </a:lnSpc>
              <a:spcBef>
                <a:spcPts val="600"/>
              </a:spcBef>
            </a:pPr>
            <a:r>
              <a:rPr lang="es" b="0" i="0" u="none" baseline="0"/>
              <a:t>Haga ejercicio regularmente </a:t>
            </a:r>
          </a:p>
          <a:p>
            <a:pPr algn="l" rtl="0">
              <a:lnSpc>
                <a:spcPct val="100000"/>
              </a:lnSpc>
              <a:spcBef>
                <a:spcPts val="600"/>
              </a:spcBef>
            </a:pPr>
            <a:r>
              <a:rPr lang="es" b="0" i="0" u="none" baseline="0"/>
              <a:t>Sigua una dieta balanceada </a:t>
            </a:r>
          </a:p>
          <a:p>
            <a:pPr algn="l" rtl="0">
              <a:lnSpc>
                <a:spcPct val="100000"/>
              </a:lnSpc>
              <a:spcBef>
                <a:spcPts val="600"/>
              </a:spcBef>
            </a:pPr>
            <a:r>
              <a:rPr lang="es" b="0" i="0" u="none" baseline="0"/>
              <a:t>Haga un equilibrio entre el trabajo, la diversión y el descanso </a:t>
            </a:r>
          </a:p>
          <a:p>
            <a:pPr algn="l" rtl="0">
              <a:lnSpc>
                <a:spcPct val="100000"/>
              </a:lnSpc>
              <a:spcBef>
                <a:spcPts val="600"/>
              </a:spcBef>
            </a:pPr>
            <a:r>
              <a:rPr lang="es" b="0" i="0" u="none" baseline="0"/>
              <a:t>Permítase recibir tanto como dar </a:t>
            </a:r>
          </a:p>
          <a:p>
            <a:pPr algn="l" rtl="0">
              <a:lnSpc>
                <a:spcPct val="100000"/>
              </a:lnSpc>
              <a:spcBef>
                <a:spcPts val="600"/>
              </a:spcBef>
            </a:pPr>
            <a:r>
              <a:rPr lang="es" b="0" i="0" u="none" baseline="0"/>
              <a:t>Haga conexión con los demás </a:t>
            </a:r>
          </a:p>
          <a:p>
            <a:pPr algn="l" rtl="0">
              <a:lnSpc>
                <a:spcPct val="100000"/>
              </a:lnSpc>
              <a:spcBef>
                <a:spcPts val="600"/>
              </a:spcBef>
            </a:pPr>
            <a:r>
              <a:rPr lang="es" b="0" i="0" u="none" baseline="0"/>
              <a:t>Aproveche los recursos espirituales </a:t>
            </a:r>
          </a:p>
        </p:txBody>
      </p:sp>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Cómo aminorar el estrés</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a:xfrm>
            <a:off x="1429787" y="6385716"/>
            <a:ext cx="6184351"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pPr algn="r" rtl="0"/>
            <a:r>
              <a:rPr lang="es" b="0" i="0" u="none" baseline="0"/>
              <a:t>5-7</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pPr rtl="0"/>
            <a:r>
              <a:rPr lang="es" b="0" i="0" u="none" baseline="0"/>
              <a:t>PM 5-4</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gn="l" rtl="0">
              <a:lnSpc>
                <a:spcPct val="100000"/>
              </a:lnSpc>
              <a:spcBef>
                <a:spcPts val="600"/>
              </a:spcBef>
            </a:pPr>
            <a:r>
              <a:rPr lang="es" b="0" i="0" u="none" baseline="0"/>
              <a:t>Sea consciente del trauma luego de un desastre </a:t>
            </a:r>
          </a:p>
          <a:p>
            <a:pPr algn="l" rtl="0">
              <a:lnSpc>
                <a:spcPct val="100000"/>
              </a:lnSpc>
              <a:spcBef>
                <a:spcPts val="600"/>
              </a:spcBef>
            </a:pPr>
            <a:r>
              <a:rPr lang="es" b="0" i="0" u="none" baseline="0"/>
              <a:t>Explique a los miembros de familia y amigos lo que necesita:</a:t>
            </a:r>
          </a:p>
          <a:p>
            <a:pPr lvl="1" algn="l" rtl="0">
              <a:lnSpc>
                <a:spcPct val="100000"/>
              </a:lnSpc>
              <a:spcBef>
                <a:spcPts val="600"/>
              </a:spcBef>
            </a:pPr>
            <a:r>
              <a:rPr lang="es" b="0" i="0" u="none" baseline="0"/>
              <a:t>Escuche cuando quiera hablar</a:t>
            </a:r>
          </a:p>
          <a:p>
            <a:pPr lvl="1" algn="l" rtl="0">
              <a:lnSpc>
                <a:spcPct val="100000"/>
              </a:lnSpc>
              <a:spcBef>
                <a:spcPts val="600"/>
              </a:spcBef>
            </a:pPr>
            <a:r>
              <a:rPr lang="es" b="0" i="0" u="none" baseline="0"/>
              <a:t>No se obligue a hablar hasta que esté listo </a:t>
            </a:r>
          </a:p>
          <a:p>
            <a:pPr algn="l" rtl="0">
              <a:lnSpc>
                <a:spcPct val="100000"/>
              </a:lnSpc>
              <a:spcBef>
                <a:spcPts val="600"/>
              </a:spcBef>
            </a:pPr>
            <a:endParaRPr lang="es" dirty="0"/>
          </a:p>
        </p:txBody>
      </p:sp>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a:xfrm>
            <a:off x="315142" y="197590"/>
            <a:ext cx="6717425" cy="1017672"/>
          </a:xfrm>
        </p:spPr>
        <p:txBody>
          <a:bodyPr>
            <a:normAutofit fontScale="90000"/>
          </a:bodyPr>
          <a:lstStyle/>
          <a:p>
            <a:pPr algn="l" rtl="0"/>
            <a:r>
              <a:rPr lang="es" b="1" i="0" u="none" baseline="0" dirty="0"/>
              <a:t>Tenga cuidado de sí mismo</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a:xfrm>
            <a:off x="1429787" y="6385716"/>
            <a:ext cx="635923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pPr algn="r" rtl="0"/>
            <a:r>
              <a:rPr lang="es" b="0" i="0" u="none" baseline="0"/>
              <a:t>5-8</a:t>
            </a:r>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pPr rtl="0"/>
            <a:r>
              <a:rPr lang="es" b="0" i="0" u="none" baseline="0"/>
              <a:t>PM 5-4</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gn="l" rtl="0">
              <a:lnSpc>
                <a:spcPct val="100000"/>
              </a:lnSpc>
              <a:spcBef>
                <a:spcPts val="600"/>
              </a:spcBef>
            </a:pPr>
            <a:r>
              <a:rPr lang="es" b="0" i="0" u="none" baseline="0"/>
              <a:t>Esta actividad le brinda la oportunidad de definir varias herramientas para el cuidado de sí mismo que puede usar antes y durante una crisis de manera que esté preparado para responder durante una emergencia </a:t>
            </a:r>
          </a:p>
          <a:p>
            <a:pPr algn="l" rtl="0">
              <a:lnSpc>
                <a:spcPct val="100000"/>
              </a:lnSpc>
              <a:spcBef>
                <a:spcPts val="600"/>
              </a:spcBef>
            </a:pPr>
            <a:r>
              <a:rPr lang="es" b="0" i="0" u="none" baseline="0"/>
              <a:t>Complete este ejercicio individualmente y a su propio paso. Cuando todos hayan terminado, tendrá la oportunidad de compartir sus respuestas con la clase si lo desea </a:t>
            </a:r>
          </a:p>
        </p:txBody>
      </p:sp>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a:xfrm>
            <a:off x="315142" y="320678"/>
            <a:ext cx="7633104" cy="1017672"/>
          </a:xfrm>
        </p:spPr>
        <p:txBody>
          <a:bodyPr>
            <a:normAutofit fontScale="90000"/>
          </a:bodyPr>
          <a:lstStyle/>
          <a:p>
            <a:pPr algn="l" rtl="0"/>
            <a:r>
              <a:rPr lang="es" b="1" i="1" u="none" baseline="0" dirty="0"/>
              <a:t>Caja de herramientas del cuidado de sí mismo</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a:xfrm>
            <a:off x="1429787" y="6385716"/>
            <a:ext cx="6263482"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pPr algn="r" rtl="0"/>
            <a:r>
              <a:rPr lang="es" b="0" i="0" u="none" baseline="0"/>
              <a:t>5-9</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pPr rtl="0"/>
            <a:r>
              <a:rPr lang="es" b="0" i="0" u="none" baseline="0"/>
              <a:t>PM 5-5</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pPr algn="l" rtl="0"/>
            <a:r>
              <a:rPr lang="es" b="0" i="0" u="none" baseline="0" dirty="0"/>
              <a:t>Son relativamente inesperados </a:t>
            </a:r>
          </a:p>
          <a:p>
            <a:pPr algn="l" rtl="0"/>
            <a:r>
              <a:rPr lang="es" b="0" i="0" u="none" baseline="0" dirty="0"/>
              <a:t>Puede ser abrumador para el personal de emergencia </a:t>
            </a:r>
          </a:p>
          <a:p>
            <a:pPr algn="l" rtl="0"/>
            <a:r>
              <a:rPr lang="es" b="0" i="0" u="none" baseline="0" dirty="0"/>
              <a:t>Están expuestos al peligro las vidas, la salud y el ambiente </a:t>
            </a:r>
          </a:p>
        </p:txBody>
      </p:sp>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a:xfrm>
            <a:off x="315142" y="320678"/>
            <a:ext cx="5806851" cy="1017672"/>
          </a:xfrm>
        </p:spPr>
        <p:txBody>
          <a:bodyPr>
            <a:normAutofit fontScale="90000"/>
          </a:bodyPr>
          <a:lstStyle/>
          <a:p>
            <a:pPr algn="l" rtl="0"/>
            <a:r>
              <a:rPr lang="es" b="1" i="1" u="none" baseline="0"/>
              <a:t>Aspectos clave de los desastres</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a:xfrm>
            <a:off x="1429787" y="6385716"/>
            <a:ext cx="5507344"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pPr algn="r" rtl="0"/>
            <a:r>
              <a:rPr lang="es" b="0" i="0" u="none" baseline="0"/>
              <a:t>1-13</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pPr rtl="0"/>
            <a:r>
              <a:rPr lang="es" b="0" i="0" u="none" baseline="0"/>
              <a:t>PM 1-6</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gn="l" rtl="0">
              <a:lnSpc>
                <a:spcPct val="100000"/>
              </a:lnSpc>
              <a:spcBef>
                <a:spcPts val="0"/>
              </a:spcBef>
            </a:pPr>
            <a:r>
              <a:rPr lang="es" sz="2400" b="0" i="0" u="none" baseline="0" dirty="0"/>
              <a:t>Informe al personal de CERT de antemano </a:t>
            </a:r>
          </a:p>
          <a:p>
            <a:pPr algn="l" rtl="0">
              <a:lnSpc>
                <a:spcPct val="100000"/>
              </a:lnSpc>
              <a:spcBef>
                <a:spcPts val="0"/>
              </a:spcBef>
            </a:pPr>
            <a:r>
              <a:rPr lang="es" sz="2400" b="0" i="0" u="none" baseline="0" dirty="0"/>
              <a:t>Recuerde que CERT es un equipo </a:t>
            </a:r>
          </a:p>
          <a:p>
            <a:pPr algn="l" rtl="0">
              <a:lnSpc>
                <a:spcPct val="100000"/>
              </a:lnSpc>
              <a:spcBef>
                <a:spcPts val="0"/>
              </a:spcBef>
            </a:pPr>
            <a:r>
              <a:rPr lang="es" sz="2400" b="0" i="0" u="none" baseline="0" dirty="0"/>
              <a:t>Descanse y reagrúpese </a:t>
            </a:r>
          </a:p>
          <a:p>
            <a:pPr algn="l" rtl="0">
              <a:lnSpc>
                <a:spcPct val="100000"/>
              </a:lnSpc>
              <a:spcBef>
                <a:spcPts val="0"/>
              </a:spcBef>
            </a:pPr>
            <a:r>
              <a:rPr lang="es" sz="2400" b="0" i="0" u="none" baseline="0" dirty="0"/>
              <a:t>Tómese un descanso apartado del lugar del incidente </a:t>
            </a:r>
          </a:p>
          <a:p>
            <a:pPr algn="l" rtl="0">
              <a:lnSpc>
                <a:spcPct val="100000"/>
              </a:lnSpc>
              <a:spcBef>
                <a:spcPts val="0"/>
              </a:spcBef>
            </a:pPr>
            <a:r>
              <a:rPr lang="es" sz="2400" b="0" i="0" u="none" baseline="0" dirty="0"/>
              <a:t>Establezca una cultura de aceptación </a:t>
            </a:r>
          </a:p>
          <a:p>
            <a:pPr algn="l" rtl="0">
              <a:lnSpc>
                <a:spcPct val="100000"/>
              </a:lnSpc>
              <a:spcBef>
                <a:spcPts val="0"/>
              </a:spcBef>
            </a:pPr>
            <a:r>
              <a:rPr lang="es" sz="2400" b="0" i="0" u="none" baseline="0" dirty="0"/>
              <a:t>Coma correctamente, manténgase hidratado </a:t>
            </a:r>
          </a:p>
          <a:p>
            <a:pPr algn="l" rtl="0">
              <a:lnSpc>
                <a:spcPct val="100000"/>
              </a:lnSpc>
              <a:spcBef>
                <a:spcPts val="0"/>
              </a:spcBef>
            </a:pPr>
            <a:r>
              <a:rPr lang="es" sz="2400" b="0" i="0" u="none" baseline="0" dirty="0"/>
              <a:t>Sea consciente de los cambios en sus compañeros de equipo </a:t>
            </a:r>
          </a:p>
          <a:p>
            <a:pPr algn="l" rtl="0">
              <a:lnSpc>
                <a:spcPct val="100000"/>
              </a:lnSpc>
              <a:spcBef>
                <a:spcPts val="0"/>
              </a:spcBef>
            </a:pPr>
            <a:r>
              <a:rPr lang="es" sz="2400" b="0" i="0" u="none" baseline="0" dirty="0"/>
              <a:t>Alterne equipos y deberes </a:t>
            </a:r>
          </a:p>
          <a:p>
            <a:pPr algn="l" rtl="0">
              <a:lnSpc>
                <a:spcPct val="100000"/>
              </a:lnSpc>
              <a:spcBef>
                <a:spcPts val="0"/>
              </a:spcBef>
            </a:pPr>
            <a:r>
              <a:rPr lang="es" sz="2400" b="0" i="0" u="none" baseline="0" dirty="0"/>
              <a:t>Retire progresivamente a trabajadores en forma gradual </a:t>
            </a:r>
          </a:p>
          <a:p>
            <a:pPr algn="l" rtl="0">
              <a:lnSpc>
                <a:spcPct val="100000"/>
              </a:lnSpc>
              <a:spcBef>
                <a:spcPts val="0"/>
              </a:spcBef>
            </a:pPr>
            <a:r>
              <a:rPr lang="es" sz="2400" b="0" i="0" u="none" baseline="0" dirty="0"/>
              <a:t>Desactívese después del cambio </a:t>
            </a:r>
          </a:p>
        </p:txBody>
      </p:sp>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a:xfrm>
            <a:off x="315142" y="320678"/>
            <a:ext cx="7473883" cy="1017672"/>
          </a:xfrm>
        </p:spPr>
        <p:txBody>
          <a:bodyPr>
            <a:normAutofit fontScale="90000"/>
          </a:bodyPr>
          <a:lstStyle/>
          <a:p>
            <a:pPr algn="l" rtl="0"/>
            <a:r>
              <a:rPr lang="es" b="1" i="1" u="none" baseline="0" dirty="0"/>
              <a:t>Cómo los líderes de equipo aminoran el estrés</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a:xfrm>
            <a:off x="1429787" y="6385716"/>
            <a:ext cx="635923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pPr algn="r" rtl="0"/>
            <a:r>
              <a:rPr lang="es" b="0" i="0" u="none" baseline="0"/>
              <a:t>5-10</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pPr rtl="0"/>
            <a:r>
              <a:rPr lang="es" b="0" i="0" u="none" baseline="0"/>
              <a:t>PM 5-7</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gn="l" rtl="0">
              <a:lnSpc>
                <a:spcPct val="100000"/>
              </a:lnSpc>
              <a:spcBef>
                <a:spcPts val="600"/>
              </a:spcBef>
            </a:pPr>
            <a:r>
              <a:rPr lang="es" b="0" i="0" u="none" baseline="0"/>
              <a:t>Antes del desastre</a:t>
            </a:r>
          </a:p>
          <a:p>
            <a:pPr algn="l" rtl="0">
              <a:lnSpc>
                <a:spcPct val="100000"/>
              </a:lnSpc>
              <a:spcBef>
                <a:spcPts val="600"/>
              </a:spcBef>
            </a:pPr>
            <a:r>
              <a:rPr lang="es" b="0" i="0" u="none" baseline="0"/>
              <a:t>Impacto</a:t>
            </a:r>
          </a:p>
          <a:p>
            <a:pPr algn="l" rtl="0">
              <a:lnSpc>
                <a:spcPct val="100000"/>
              </a:lnSpc>
              <a:spcBef>
                <a:spcPts val="600"/>
              </a:spcBef>
            </a:pPr>
            <a:r>
              <a:rPr lang="es" b="0" i="0" u="none" baseline="0"/>
              <a:t>Heroico</a:t>
            </a:r>
          </a:p>
          <a:p>
            <a:pPr algn="l" rtl="0">
              <a:lnSpc>
                <a:spcPct val="100000"/>
              </a:lnSpc>
              <a:spcBef>
                <a:spcPts val="600"/>
              </a:spcBef>
            </a:pPr>
            <a:r>
              <a:rPr lang="es" b="0" i="0" u="none" baseline="0"/>
              <a:t>Luna de miel</a:t>
            </a:r>
          </a:p>
          <a:p>
            <a:pPr algn="l" rtl="0">
              <a:lnSpc>
                <a:spcPct val="100000"/>
              </a:lnSpc>
              <a:spcBef>
                <a:spcPts val="600"/>
              </a:spcBef>
            </a:pPr>
            <a:r>
              <a:rPr lang="es" b="0" i="0" u="none" baseline="0"/>
              <a:t>Desilusión</a:t>
            </a:r>
          </a:p>
          <a:p>
            <a:pPr algn="l" rtl="0">
              <a:lnSpc>
                <a:spcPct val="100000"/>
              </a:lnSpc>
              <a:spcBef>
                <a:spcPts val="600"/>
              </a:spcBef>
            </a:pPr>
            <a:r>
              <a:rPr lang="es" b="0" i="0" u="none" baseline="0"/>
              <a:t>Reconstrucción</a:t>
            </a:r>
          </a:p>
        </p:txBody>
      </p:sp>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Fases emocionales de una crisis</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a:xfrm>
            <a:off x="1429787" y="6385716"/>
            <a:ext cx="6078844"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pPr algn="r" rtl="0"/>
            <a:r>
              <a:rPr lang="es" b="0" i="0" u="none" baseline="0"/>
              <a:t>5-11</a:t>
            </a:r>
          </a:p>
        </p:txBody>
      </p:sp>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pPr rtl="0"/>
            <a:r>
              <a:rPr lang="es" b="0" i="0" u="none" baseline="0"/>
              <a:t>PM 5-8</a:t>
            </a:r>
          </a:p>
        </p:txBody>
      </p:sp>
      <p:pic>
        <p:nvPicPr>
          <p:cNvPr id="6" name="Picture 5" descr="Fases emocionales de una crisis. Imagen de un hombre sentado en un balde de pintura con las manos en la cara en señal de tristeza.">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gn="l" rtl="0">
              <a:lnSpc>
                <a:spcPct val="100000"/>
              </a:lnSpc>
              <a:spcBef>
                <a:spcPts val="600"/>
              </a:spcBef>
            </a:pPr>
            <a:r>
              <a:rPr lang="es" sz="2600" b="0" i="0" u="none" baseline="0" dirty="0"/>
              <a:t>Una crisis traumática es un acontecimiento experimentado o presenciado en la que la capacidad de las personas de hacerle frente resulta algo abrumador por lo siguiente:</a:t>
            </a:r>
          </a:p>
          <a:p>
            <a:pPr lvl="1" algn="l" rtl="0">
              <a:lnSpc>
                <a:spcPct val="100000"/>
              </a:lnSpc>
              <a:spcBef>
                <a:spcPts val="600"/>
              </a:spcBef>
              <a:buFont typeface="Arial" panose="020B0604020202020204" pitchFamily="34" charset="0"/>
              <a:buChar char="•"/>
            </a:pPr>
            <a:r>
              <a:rPr lang="es" sz="2350" b="0" i="0" u="none" baseline="0" dirty="0"/>
              <a:t>Muerte o lesiones reales o potenciales de uno mismo o de los demás</a:t>
            </a:r>
          </a:p>
          <a:p>
            <a:pPr lvl="1" algn="l" rtl="0">
              <a:lnSpc>
                <a:spcPct val="100000"/>
              </a:lnSpc>
              <a:spcBef>
                <a:spcPts val="600"/>
              </a:spcBef>
              <a:buFont typeface="Arial" panose="020B0604020202020204" pitchFamily="34" charset="0"/>
              <a:buChar char="•"/>
            </a:pPr>
            <a:r>
              <a:rPr lang="es" sz="2350" b="0" i="0" u="none" baseline="0" dirty="0"/>
              <a:t>Lesiones graves</a:t>
            </a:r>
          </a:p>
          <a:p>
            <a:pPr lvl="1" algn="l" rtl="0">
              <a:lnSpc>
                <a:spcPct val="100000"/>
              </a:lnSpc>
              <a:spcBef>
                <a:spcPts val="600"/>
              </a:spcBef>
              <a:buFont typeface="Arial" panose="020B0604020202020204" pitchFamily="34" charset="0"/>
              <a:buChar char="•"/>
            </a:pPr>
            <a:r>
              <a:rPr lang="es" sz="2350" b="0" i="0" u="none" baseline="0" dirty="0"/>
              <a:t>La destrucción de sus hogares, el vecindario o posesiones de valor</a:t>
            </a:r>
          </a:p>
          <a:p>
            <a:pPr lvl="1" algn="l" rtl="0">
              <a:lnSpc>
                <a:spcPct val="100000"/>
              </a:lnSpc>
              <a:spcBef>
                <a:spcPts val="600"/>
              </a:spcBef>
              <a:buFont typeface="Arial" panose="020B0604020202020204" pitchFamily="34" charset="0"/>
              <a:buChar char="•"/>
            </a:pPr>
            <a:r>
              <a:rPr lang="es" sz="2350" b="0" i="0" u="none" baseline="0" dirty="0"/>
              <a:t>La pérdida de contacto con familiares o amigos cercanos </a:t>
            </a:r>
          </a:p>
        </p:txBody>
      </p:sp>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a:xfrm>
            <a:off x="315142" y="320678"/>
            <a:ext cx="5806851" cy="1017672"/>
          </a:xfrm>
        </p:spPr>
        <p:txBody>
          <a:bodyPr/>
          <a:lstStyle/>
          <a:p>
            <a:pPr algn="l" rtl="0"/>
            <a:r>
              <a:rPr lang="es" b="1" i="0" u="none" baseline="0"/>
              <a:t>Crisis traumática</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a:xfrm>
            <a:off x="1429787" y="6385716"/>
            <a:ext cx="6237105"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pPr algn="r" rtl="0"/>
            <a:r>
              <a:rPr lang="es" b="0" i="0" u="none" baseline="0"/>
              <a:t>5-12</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pPr rtl="0"/>
            <a:r>
              <a:rPr lang="es" b="0" i="0" u="none" baseline="0"/>
              <a:t>PM 5-9</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gn="l" rtl="0">
              <a:lnSpc>
                <a:spcPct val="100000"/>
              </a:lnSpc>
              <a:spcBef>
                <a:spcPts val="600"/>
              </a:spcBef>
            </a:pPr>
            <a:r>
              <a:rPr lang="es" b="0" i="0" u="none" baseline="0"/>
              <a:t>El estrés traumático puede afectar:</a:t>
            </a:r>
          </a:p>
          <a:p>
            <a:pPr lvl="1" algn="l" rtl="0">
              <a:lnSpc>
                <a:spcPct val="100000"/>
              </a:lnSpc>
              <a:spcBef>
                <a:spcPts val="600"/>
              </a:spcBef>
              <a:buFont typeface="Arial" panose="020B0604020202020204" pitchFamily="34" charset="0"/>
              <a:buChar char="•"/>
            </a:pPr>
            <a:r>
              <a:rPr lang="es" b="0" i="0" u="none" baseline="0"/>
              <a:t>El funcionamiento cognitivo</a:t>
            </a:r>
          </a:p>
          <a:p>
            <a:pPr lvl="1" algn="l" rtl="0">
              <a:lnSpc>
                <a:spcPct val="100000"/>
              </a:lnSpc>
              <a:spcBef>
                <a:spcPts val="600"/>
              </a:spcBef>
              <a:buFont typeface="Arial" panose="020B0604020202020204" pitchFamily="34" charset="0"/>
              <a:buChar char="•"/>
            </a:pPr>
            <a:r>
              <a:rPr lang="es" b="0" i="0" u="none" baseline="0"/>
              <a:t>La salud física</a:t>
            </a:r>
          </a:p>
          <a:p>
            <a:pPr lvl="1" algn="l" rtl="0">
              <a:lnSpc>
                <a:spcPct val="100000"/>
              </a:lnSpc>
              <a:spcBef>
                <a:spcPts val="600"/>
              </a:spcBef>
              <a:buFont typeface="Arial" panose="020B0604020202020204" pitchFamily="34" charset="0"/>
              <a:buChar char="•"/>
            </a:pPr>
            <a:r>
              <a:rPr lang="es" b="0" i="0" u="none" baseline="0"/>
              <a:t>Las relaciones interpersonales </a:t>
            </a:r>
          </a:p>
        </p:txBody>
      </p:sp>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a:xfrm>
            <a:off x="315142" y="320678"/>
            <a:ext cx="5806851" cy="1017672"/>
          </a:xfrm>
        </p:spPr>
        <p:txBody>
          <a:bodyPr>
            <a:normAutofit fontScale="90000"/>
          </a:bodyPr>
          <a:lstStyle/>
          <a:p>
            <a:pPr algn="l" rtl="0"/>
            <a:r>
              <a:rPr lang="es" b="1" i="1" u="none" baseline="0"/>
              <a:t>Efectos del estrés traumático</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a:xfrm>
            <a:off x="1429787" y="6385716"/>
            <a:ext cx="635923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pPr algn="r" rtl="0"/>
            <a:r>
              <a:rPr lang="es" b="0" i="0" u="none" baseline="0"/>
              <a:t>5-13</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pPr rtl="0"/>
            <a:r>
              <a:rPr lang="es" b="0" i="0" u="none" baseline="0"/>
              <a:t>PM 5-9</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gn="l" rtl="0">
              <a:lnSpc>
                <a:spcPct val="100000"/>
              </a:lnSpc>
              <a:spcBef>
                <a:spcPts val="600"/>
              </a:spcBef>
            </a:pPr>
            <a:r>
              <a:rPr lang="es" b="0" i="0" u="none" baseline="0"/>
              <a:t>Experiencia previa con un evento similar</a:t>
            </a:r>
          </a:p>
          <a:p>
            <a:pPr algn="l" rtl="0">
              <a:lnSpc>
                <a:spcPct val="100000"/>
              </a:lnSpc>
              <a:spcBef>
                <a:spcPts val="600"/>
              </a:spcBef>
            </a:pPr>
            <a:r>
              <a:rPr lang="es" b="0" i="0" u="none" baseline="0"/>
              <a:t>Intensidad de perturbación</a:t>
            </a:r>
          </a:p>
          <a:p>
            <a:pPr algn="l" rtl="0">
              <a:lnSpc>
                <a:spcPct val="100000"/>
              </a:lnSpc>
              <a:spcBef>
                <a:spcPts val="600"/>
              </a:spcBef>
            </a:pPr>
            <a:r>
              <a:rPr lang="es" b="0" i="0" u="none" baseline="0"/>
              <a:t>Sentimientos individuales sobre el acontecimiento</a:t>
            </a:r>
          </a:p>
          <a:p>
            <a:pPr algn="l" rtl="0">
              <a:lnSpc>
                <a:spcPct val="100000"/>
              </a:lnSpc>
              <a:spcBef>
                <a:spcPts val="600"/>
              </a:spcBef>
            </a:pPr>
            <a:r>
              <a:rPr lang="es" b="0" i="0" u="none" baseline="0"/>
              <a:t>Fuerza emocional del individuo</a:t>
            </a:r>
          </a:p>
          <a:p>
            <a:pPr algn="l" rtl="0">
              <a:lnSpc>
                <a:spcPct val="100000"/>
              </a:lnSpc>
              <a:spcBef>
                <a:spcPts val="600"/>
              </a:spcBef>
            </a:pPr>
            <a:r>
              <a:rPr lang="es" b="0" i="0" u="none" baseline="0"/>
              <a:t>El período de tiempo transcurrido desde el acontecimiento</a:t>
            </a:r>
          </a:p>
        </p:txBody>
      </p:sp>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a:xfrm>
            <a:off x="315142" y="320678"/>
            <a:ext cx="5806851" cy="1017672"/>
          </a:xfrm>
        </p:spPr>
        <p:txBody>
          <a:bodyPr/>
          <a:lstStyle/>
          <a:p>
            <a:pPr algn="l" rtl="0"/>
            <a:r>
              <a:rPr lang="es" b="1" i="1" u="none" baseline="0"/>
              <a:t>Factores mediadores</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a:xfrm>
            <a:off x="1429787" y="6385716"/>
            <a:ext cx="6201936"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pPr algn="r" rtl="0"/>
            <a:r>
              <a:rPr lang="es" b="0" i="0" u="none" baseline="0"/>
              <a:t>5-14</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pPr rtl="0"/>
            <a:r>
              <a:rPr lang="es" b="0" i="0" u="none" baseline="0"/>
              <a:t>PM 5-9</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gn="l" rtl="0">
              <a:lnSpc>
                <a:spcPct val="100000"/>
              </a:lnSpc>
              <a:spcBef>
                <a:spcPts val="600"/>
              </a:spcBef>
            </a:pPr>
            <a:r>
              <a:rPr lang="es" b="0" i="0" u="none" baseline="0"/>
              <a:t>Evaluar a los sobrevivientes por una lesión o shock posibles </a:t>
            </a:r>
          </a:p>
          <a:p>
            <a:pPr algn="l" rtl="0">
              <a:lnSpc>
                <a:spcPct val="100000"/>
              </a:lnSpc>
              <a:spcBef>
                <a:spcPts val="600"/>
              </a:spcBef>
            </a:pPr>
            <a:r>
              <a:rPr lang="es" b="0" i="0" u="none" baseline="0"/>
              <a:t>Busque la colaboración de las personas que salieron ilesas   </a:t>
            </a:r>
          </a:p>
          <a:p>
            <a:pPr algn="l" rtl="0">
              <a:lnSpc>
                <a:spcPct val="100000"/>
              </a:lnSpc>
              <a:spcBef>
                <a:spcPts val="600"/>
              </a:spcBef>
            </a:pPr>
            <a:r>
              <a:rPr lang="es" b="0" i="0" u="none" baseline="0"/>
              <a:t>Brinde apoyo escuchando y mostrando empatía </a:t>
            </a:r>
          </a:p>
          <a:p>
            <a:pPr algn="l" rtl="0">
              <a:lnSpc>
                <a:spcPct val="100000"/>
              </a:lnSpc>
              <a:spcBef>
                <a:spcPts val="600"/>
              </a:spcBef>
            </a:pPr>
            <a:r>
              <a:rPr lang="es" b="0" i="0" u="none" baseline="0"/>
              <a:t>Ayude a que los sobrevivientes se conecten con los sistemas de apoyo naturales </a:t>
            </a:r>
          </a:p>
        </p:txBody>
      </p:sp>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a:xfrm>
            <a:off x="315142" y="320678"/>
            <a:ext cx="5806851" cy="1017672"/>
          </a:xfrm>
        </p:spPr>
        <p:txBody>
          <a:bodyPr>
            <a:normAutofit fontScale="90000"/>
          </a:bodyPr>
          <a:lstStyle/>
          <a:p>
            <a:pPr algn="l" rtl="0"/>
            <a:r>
              <a:rPr lang="es" b="1" i="1" u="none" baseline="0"/>
              <a:t>Estabilización de los sobrevivientes</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a:xfrm>
            <a:off x="1429787" y="6385716"/>
            <a:ext cx="590299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pPr algn="r" rtl="0"/>
            <a:r>
              <a:rPr lang="es" b="0" i="0" u="none" baseline="0"/>
              <a:t>5-15</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pPr rtl="0"/>
            <a:r>
              <a:rPr lang="es" b="0" i="0" u="none" baseline="0"/>
              <a:t>PM 5-10</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gn="l" rtl="0">
              <a:lnSpc>
                <a:spcPct val="100000"/>
              </a:lnSpc>
              <a:spcBef>
                <a:spcPts val="600"/>
              </a:spcBef>
            </a:pPr>
            <a:r>
              <a:rPr lang="es" b="0" i="0" u="none" baseline="0"/>
              <a:t>Escuche a los sobrevivientes y preste la atención a lo que dicen </a:t>
            </a:r>
          </a:p>
          <a:p>
            <a:pPr algn="l" rtl="0">
              <a:lnSpc>
                <a:spcPct val="100000"/>
              </a:lnSpc>
              <a:spcBef>
                <a:spcPts val="600"/>
              </a:spcBef>
            </a:pPr>
            <a:r>
              <a:rPr lang="es" b="0" i="0" u="none" baseline="0"/>
              <a:t>Ayude a los sobrevivientes a sentirse protegidos con el apoyo que se le brinde </a:t>
            </a:r>
          </a:p>
          <a:p>
            <a:pPr algn="l" rtl="0">
              <a:lnSpc>
                <a:spcPct val="100000"/>
              </a:lnSpc>
              <a:spcBef>
                <a:spcPts val="600"/>
              </a:spcBef>
            </a:pPr>
            <a:r>
              <a:rPr lang="es" b="0" i="0" u="none" baseline="0"/>
              <a:t>Conecte a los sobrevivientes con los amigos y seres queridos </a:t>
            </a:r>
          </a:p>
        </p:txBody>
      </p:sp>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a:xfrm>
            <a:off x="315142" y="320678"/>
            <a:ext cx="5806851" cy="1017672"/>
          </a:xfrm>
        </p:spPr>
        <p:txBody>
          <a:bodyPr>
            <a:normAutofit fontScale="90000"/>
          </a:bodyPr>
          <a:lstStyle/>
          <a:p>
            <a:pPr algn="l" rtl="0"/>
            <a:r>
              <a:rPr lang="es" b="1" i="1" u="none" baseline="0"/>
              <a:t>Escuche, proteja, conecte</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a:xfrm>
            <a:off x="1429787" y="6385716"/>
            <a:ext cx="6061259"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pPr algn="r" rtl="0"/>
            <a:r>
              <a:rPr lang="es" b="0" i="0" u="none" baseline="0"/>
              <a:t>5-16</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pPr rtl="0"/>
            <a:r>
              <a:rPr lang="es" b="0" i="0" u="none" baseline="0"/>
              <a:t>PM 5-10</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gn="l" rtl="0">
              <a:lnSpc>
                <a:spcPct val="100000"/>
              </a:lnSpc>
              <a:spcBef>
                <a:spcPts val="600"/>
              </a:spcBef>
            </a:pPr>
            <a:r>
              <a:rPr lang="es" b="0" i="0" u="none" baseline="0"/>
              <a:t>Póngase en la posición del orador </a:t>
            </a:r>
          </a:p>
          <a:p>
            <a:pPr algn="l" rtl="0">
              <a:lnSpc>
                <a:spcPct val="100000"/>
              </a:lnSpc>
              <a:spcBef>
                <a:spcPts val="600"/>
              </a:spcBef>
            </a:pPr>
            <a:r>
              <a:rPr lang="es" b="0" i="0" u="none" baseline="0"/>
              <a:t>Escuche para entender, no solo de palabra </a:t>
            </a:r>
          </a:p>
          <a:p>
            <a:pPr algn="l" rtl="0">
              <a:lnSpc>
                <a:spcPct val="100000"/>
              </a:lnSpc>
              <a:spcBef>
                <a:spcPts val="600"/>
              </a:spcBef>
            </a:pPr>
            <a:r>
              <a:rPr lang="es" b="0" i="0" u="none" baseline="0"/>
              <a:t>Preste atención a la comunicación no verbal </a:t>
            </a:r>
          </a:p>
          <a:p>
            <a:pPr algn="l" rtl="0">
              <a:lnSpc>
                <a:spcPct val="100000"/>
              </a:lnSpc>
              <a:spcBef>
                <a:spcPts val="600"/>
              </a:spcBef>
            </a:pPr>
            <a:r>
              <a:rPr lang="es" b="0" i="0" u="none" baseline="0"/>
              <a:t>Parafrasee al hablante </a:t>
            </a:r>
          </a:p>
        </p:txBody>
      </p:sp>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a:xfrm>
            <a:off x="315142" y="320678"/>
            <a:ext cx="5806851" cy="1017672"/>
          </a:xfrm>
        </p:spPr>
        <p:txBody>
          <a:bodyPr>
            <a:normAutofit fontScale="90000"/>
          </a:bodyPr>
          <a:lstStyle/>
          <a:p>
            <a:pPr algn="l" rtl="0"/>
            <a:r>
              <a:rPr lang="es" b="1" i="1" u="none" baseline="0"/>
              <a:t>Cómo ser un oyente con empatía</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a:xfrm>
            <a:off x="1429787" y="6385716"/>
            <a:ext cx="6571213"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pPr algn="r" rtl="0"/>
            <a:r>
              <a:rPr lang="es" b="0" i="0" u="none" baseline="0"/>
              <a:t>5-17</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pPr rtl="0"/>
            <a:r>
              <a:rPr lang="es" b="0" i="0" u="none" baseline="0"/>
              <a:t>PM 5-11</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gn="l" rtl="0">
              <a:lnSpc>
                <a:spcPct val="100000"/>
              </a:lnSpc>
              <a:spcBef>
                <a:spcPts val="600"/>
              </a:spcBef>
            </a:pPr>
            <a:r>
              <a:rPr lang="es" b="0" i="0" u="none" baseline="0"/>
              <a:t>“Entiendo”</a:t>
            </a:r>
          </a:p>
          <a:p>
            <a:pPr algn="l" rtl="0">
              <a:lnSpc>
                <a:spcPct val="100000"/>
              </a:lnSpc>
              <a:spcBef>
                <a:spcPts val="600"/>
              </a:spcBef>
            </a:pPr>
            <a:r>
              <a:rPr lang="es" b="0" i="0" u="none" baseline="0"/>
              <a:t>“No se sienta mal”</a:t>
            </a:r>
          </a:p>
          <a:p>
            <a:pPr algn="l" rtl="0">
              <a:lnSpc>
                <a:spcPct val="100000"/>
              </a:lnSpc>
              <a:spcBef>
                <a:spcPts val="600"/>
              </a:spcBef>
            </a:pPr>
            <a:r>
              <a:rPr lang="es" b="0" i="0" u="none" baseline="0"/>
              <a:t>“Usted es fuerte”</a:t>
            </a:r>
          </a:p>
          <a:p>
            <a:pPr algn="l" rtl="0">
              <a:lnSpc>
                <a:spcPct val="100000"/>
              </a:lnSpc>
              <a:spcBef>
                <a:spcPts val="600"/>
              </a:spcBef>
            </a:pPr>
            <a:r>
              <a:rPr lang="es" b="0" i="0" u="none" baseline="0"/>
              <a:t>“Todo esto pasará”</a:t>
            </a:r>
          </a:p>
          <a:p>
            <a:pPr algn="l" rtl="0">
              <a:lnSpc>
                <a:spcPct val="100000"/>
              </a:lnSpc>
              <a:spcBef>
                <a:spcPts val="600"/>
              </a:spcBef>
            </a:pPr>
            <a:r>
              <a:rPr lang="es" b="0" i="0" u="none" baseline="0"/>
              <a:t>“No llore”</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pPr algn="l" rtl="0"/>
            <a:r>
              <a:rPr lang="es" b="0" i="0" u="none" baseline="0"/>
              <a:t>“Es la voluntad de Dios”</a:t>
            </a:r>
          </a:p>
          <a:p>
            <a:pPr algn="l" rtl="0"/>
            <a:r>
              <a:rPr lang="es" b="0" i="0" u="none" baseline="0"/>
              <a:t>“Podría haber sido peor”</a:t>
            </a:r>
          </a:p>
          <a:p>
            <a:pPr algn="l" rtl="0"/>
            <a:r>
              <a:rPr lang="es" b="0" i="0" u="none" baseline="0"/>
              <a:t>“Al menos todavía tiene …”</a:t>
            </a:r>
          </a:p>
          <a:p>
            <a:pPr algn="l" rtl="0"/>
            <a:r>
              <a:rPr lang="es" b="0" i="0" u="none" baseline="0"/>
              <a:t>“Todo estará bien”</a:t>
            </a:r>
          </a:p>
          <a:p>
            <a:pPr marL="0" indent="0" algn="l" rtl="0">
              <a:buNone/>
            </a:pPr>
            <a:endParaRPr lang="es" dirty="0"/>
          </a:p>
        </p:txBody>
      </p:sp>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a:xfrm>
            <a:off x="315142" y="320678"/>
            <a:ext cx="5806851" cy="1017672"/>
          </a:xfrm>
        </p:spPr>
        <p:txBody>
          <a:bodyPr/>
          <a:lstStyle/>
          <a:p>
            <a:pPr algn="l" rtl="0"/>
            <a:r>
              <a:rPr lang="es" b="1" i="1" u="none" baseline="0"/>
              <a:t>Qué no decir</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a:xfrm>
            <a:off x="1429787" y="6385716"/>
            <a:ext cx="6219521" cy="303212"/>
          </a:xfrm>
        </p:spPr>
        <p:txBody>
          <a:bodyPr/>
          <a:lstStyle/>
          <a:p>
            <a:pPr algn="l" rtl="0"/>
            <a:r>
              <a:rPr lang="es" b="0" i="0" u="none" baseline="0" dirty="0"/>
              <a:t>Unidad 5 de Capacitación básica del CERT: Psicología de emergencias y desastres</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pPr algn="r" rtl="0"/>
            <a:r>
              <a:rPr lang="es" b="0" i="0" u="none" baseline="0"/>
              <a:t>5-18</a:t>
            </a:r>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pPr rtl="0"/>
            <a:r>
              <a:rPr lang="es" b="0" i="0" u="none" baseline="0"/>
              <a:t>PM 5-12</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gn="l" rtl="0">
              <a:lnSpc>
                <a:spcPct val="100000"/>
              </a:lnSpc>
              <a:spcBef>
                <a:spcPts val="600"/>
              </a:spcBef>
            </a:pPr>
            <a:r>
              <a:rPr lang="es" b="0" i="0" u="none" baseline="0"/>
              <a:t>“Lo siento por su dolor”</a:t>
            </a:r>
          </a:p>
          <a:p>
            <a:pPr algn="l" rtl="0">
              <a:lnSpc>
                <a:spcPct val="100000"/>
              </a:lnSpc>
              <a:spcBef>
                <a:spcPts val="600"/>
              </a:spcBef>
            </a:pPr>
            <a:r>
              <a:rPr lang="es" b="0" i="0" u="none" baseline="0"/>
              <a:t>“Lo siento mucho que esto haya sucedido”</a:t>
            </a:r>
          </a:p>
          <a:p>
            <a:pPr algn="l" rtl="0">
              <a:lnSpc>
                <a:spcPct val="100000"/>
              </a:lnSpc>
              <a:spcBef>
                <a:spcPts val="600"/>
              </a:spcBef>
            </a:pPr>
            <a:r>
              <a:rPr lang="es" b="0" i="0" u="none" baseline="0"/>
              <a:t>“¿Está bien si puedo ayudarle con…?”</a:t>
            </a:r>
          </a:p>
          <a:p>
            <a:pPr algn="l" rtl="0">
              <a:lnSpc>
                <a:spcPct val="100000"/>
              </a:lnSpc>
              <a:spcBef>
                <a:spcPts val="600"/>
              </a:spcBef>
            </a:pPr>
            <a:r>
              <a:rPr lang="es" b="0" i="0" u="none" baseline="0"/>
              <a:t>“No me puedo imaginar lo que esto es para usted”</a:t>
            </a:r>
          </a:p>
          <a:p>
            <a:pPr algn="l" rtl="0">
              <a:lnSpc>
                <a:spcPct val="100000"/>
              </a:lnSpc>
              <a:spcBef>
                <a:spcPts val="600"/>
              </a:spcBef>
            </a:pPr>
            <a:r>
              <a:rPr lang="es" b="0" i="0" u="none" baseline="0"/>
              <a:t>“¿Qué necesita?”</a:t>
            </a:r>
          </a:p>
        </p:txBody>
      </p:sp>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a:xfrm>
            <a:off x="315142" y="320678"/>
            <a:ext cx="5806851" cy="1017672"/>
          </a:xfrm>
        </p:spPr>
        <p:txBody>
          <a:bodyPr/>
          <a:lstStyle/>
          <a:p>
            <a:pPr algn="l" rtl="0"/>
            <a:r>
              <a:rPr lang="es" b="1" i="1" u="none" baseline="0"/>
              <a:t>Diga esto en su lugar</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a:xfrm>
            <a:off x="1429787" y="6385716"/>
            <a:ext cx="6237105"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pPr algn="r" rtl="0"/>
            <a:r>
              <a:rPr lang="es" b="0" i="0" u="none" baseline="0"/>
              <a:t>5-19</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pPr rtl="0"/>
            <a:r>
              <a:rPr lang="es" b="0" i="0" u="none" baseline="0"/>
              <a:t>PM 5-12</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normAutofit/>
          </a:bodyPr>
          <a:lstStyle/>
          <a:p>
            <a:pPr algn="l" rtl="0"/>
            <a:r>
              <a:rPr lang="es" sz="2600" b="0" i="0" u="none" baseline="0" dirty="0"/>
              <a:t>Identifique los desastres más comunes que ocurren </a:t>
            </a:r>
          </a:p>
          <a:p>
            <a:pPr algn="l" rtl="0"/>
            <a:r>
              <a:rPr lang="es" sz="2600" b="0" i="0" u="none" baseline="0" dirty="0"/>
              <a:t>Identifique los posibles riesgos con el impacto más severo </a:t>
            </a:r>
          </a:p>
          <a:p>
            <a:pPr algn="l" rtl="0"/>
            <a:r>
              <a:rPr lang="es" sz="2600" b="0" i="0" u="none" baseline="0" dirty="0"/>
              <a:t>Considere el impacto reciente o histórico </a:t>
            </a:r>
          </a:p>
          <a:p>
            <a:pPr algn="l" rtl="0"/>
            <a:r>
              <a:rPr lang="es" sz="2600" b="0" i="0" u="none" baseline="0" dirty="0"/>
              <a:t>Identifique lugares susceptibles en la comunidad por riesgos específicos </a:t>
            </a:r>
          </a:p>
          <a:p>
            <a:pPr algn="l" rtl="0"/>
            <a:r>
              <a:rPr lang="es" sz="2600" b="0" i="0" u="none" baseline="0" dirty="0"/>
              <a:t>Considere qué esperar de la interrupción de los servicios </a:t>
            </a:r>
          </a:p>
        </p:txBody>
      </p:sp>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a:xfrm>
            <a:off x="315142" y="320678"/>
            <a:ext cx="5806851" cy="1017672"/>
          </a:xfrm>
        </p:spPr>
        <p:txBody>
          <a:bodyPr>
            <a:normAutofit fontScale="90000"/>
          </a:bodyPr>
          <a:lstStyle/>
          <a:p>
            <a:pPr algn="l" rtl="0"/>
            <a:r>
              <a:rPr lang="es" b="1" i="1" u="none" baseline="0"/>
              <a:t>Vulnerabilidad por riesgos locales</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a:xfrm>
            <a:off x="1429787" y="6385716"/>
            <a:ext cx="5498551"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pPr algn="r" rtl="0"/>
            <a:r>
              <a:rPr lang="es" b="0" i="0" u="none" baseline="0"/>
              <a:t>1-14</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pPr rtl="0"/>
            <a:r>
              <a:rPr lang="es" b="0" i="0" u="none" baseline="0"/>
              <a:t>PM 1-6</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gn="l" rtl="0">
              <a:lnSpc>
                <a:spcPct val="100000"/>
              </a:lnSpc>
              <a:spcBef>
                <a:spcPts val="600"/>
              </a:spcBef>
            </a:pPr>
            <a:r>
              <a:rPr lang="es" b="0" i="0" u="none" baseline="0"/>
              <a:t>Cubra el cuerpo; trátelo con el respeto </a:t>
            </a:r>
          </a:p>
          <a:p>
            <a:pPr algn="l" rtl="0">
              <a:lnSpc>
                <a:spcPct val="100000"/>
              </a:lnSpc>
              <a:spcBef>
                <a:spcPts val="600"/>
              </a:spcBef>
            </a:pPr>
            <a:r>
              <a:rPr lang="es" b="0" i="0" u="none" baseline="0"/>
              <a:t>Siga las leyes locales y protocolos </a:t>
            </a:r>
          </a:p>
          <a:p>
            <a:pPr algn="l" rtl="0">
              <a:lnSpc>
                <a:spcPct val="100000"/>
              </a:lnSpc>
              <a:spcBef>
                <a:spcPts val="600"/>
              </a:spcBef>
            </a:pPr>
            <a:r>
              <a:rPr lang="es" b="0" i="0" u="none" baseline="0"/>
              <a:t>Hable con las autoridades locales </a:t>
            </a:r>
          </a:p>
        </p:txBody>
      </p:sp>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a:xfrm>
            <a:off x="315142" y="320678"/>
            <a:ext cx="5806851" cy="1017672"/>
          </a:xfrm>
        </p:spPr>
        <p:txBody>
          <a:bodyPr>
            <a:normAutofit fontScale="90000"/>
          </a:bodyPr>
          <a:lstStyle/>
          <a:p>
            <a:pPr algn="l" rtl="0"/>
            <a:r>
              <a:rPr lang="es" b="1" i="1" u="none" baseline="0"/>
              <a:t>Manejo del escenario de la muerte</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a:xfrm>
            <a:off x="1429787" y="6385716"/>
            <a:ext cx="6034882"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pPr algn="r" rtl="0"/>
            <a:r>
              <a:rPr lang="es" b="0" i="0" u="none" baseline="0"/>
              <a:t>5-20</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pPr rtl="0"/>
            <a:r>
              <a:rPr lang="es" b="0" i="0" u="none" baseline="0"/>
              <a:t>PM 5-12</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gn="l" rtl="0">
              <a:lnSpc>
                <a:spcPct val="100000"/>
              </a:lnSpc>
              <a:spcBef>
                <a:spcPts val="0"/>
              </a:spcBef>
            </a:pPr>
            <a:r>
              <a:rPr lang="es" sz="2600" b="0" i="0" u="none" baseline="0" dirty="0"/>
              <a:t>Prepárese, puesto que los rescates pueden resultar desagradables e incómodos </a:t>
            </a:r>
          </a:p>
          <a:p>
            <a:pPr algn="l" rtl="0">
              <a:lnSpc>
                <a:spcPct val="100000"/>
              </a:lnSpc>
              <a:spcBef>
                <a:spcPts val="0"/>
              </a:spcBef>
            </a:pPr>
            <a:r>
              <a:rPr lang="es" sz="2600" b="0" i="0" u="none" baseline="0" dirty="0"/>
              <a:t>Conozca los síntomas psicológicos y fisiológicos del trauma </a:t>
            </a:r>
          </a:p>
          <a:p>
            <a:pPr algn="l" rtl="0">
              <a:lnSpc>
                <a:spcPct val="100000"/>
              </a:lnSpc>
              <a:spcBef>
                <a:spcPts val="0"/>
              </a:spcBef>
            </a:pPr>
            <a:r>
              <a:rPr lang="es" sz="2600" b="0" i="0" u="none" baseline="0" dirty="0"/>
              <a:t>Entienda las seis fases emocionales de un desastre </a:t>
            </a:r>
          </a:p>
          <a:p>
            <a:pPr algn="l" rtl="0">
              <a:lnSpc>
                <a:spcPct val="100000"/>
              </a:lnSpc>
              <a:spcBef>
                <a:spcPts val="0"/>
              </a:spcBef>
            </a:pPr>
            <a:r>
              <a:rPr lang="es" sz="2600" b="0" i="0" u="none" baseline="0" dirty="0"/>
              <a:t>Tome medidas para reducir el estrés, el cual afecta la cognición, la salud y las interacciones </a:t>
            </a:r>
          </a:p>
          <a:p>
            <a:pPr algn="l" rtl="0">
              <a:lnSpc>
                <a:spcPct val="100000"/>
              </a:lnSpc>
              <a:spcBef>
                <a:spcPts val="0"/>
              </a:spcBef>
            </a:pPr>
            <a:r>
              <a:rPr lang="es" sz="2600" b="0" i="0" u="none" baseline="0" dirty="0"/>
              <a:t>Estabilice a las personas </a:t>
            </a:r>
          </a:p>
          <a:p>
            <a:pPr algn="l" rtl="0">
              <a:lnSpc>
                <a:spcPct val="100000"/>
              </a:lnSpc>
              <a:spcBef>
                <a:spcPts val="0"/>
              </a:spcBef>
            </a:pPr>
            <a:r>
              <a:rPr lang="es" sz="2600" b="0" i="0" u="none" baseline="0" dirty="0"/>
              <a:t>Escuche, proteja y conecte a los sobrevivientes con su apoyo </a:t>
            </a:r>
          </a:p>
          <a:p>
            <a:pPr algn="l" rtl="0">
              <a:lnSpc>
                <a:spcPct val="100000"/>
              </a:lnSpc>
              <a:spcBef>
                <a:spcPts val="0"/>
              </a:spcBef>
            </a:pPr>
            <a:r>
              <a:rPr lang="es" sz="2600" b="0" i="0" u="none" baseline="0" dirty="0"/>
              <a:t>Sea un oyente con empatía </a:t>
            </a:r>
          </a:p>
        </p:txBody>
      </p:sp>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a:xfrm>
            <a:off x="1429787" y="6385716"/>
            <a:ext cx="6359238" cy="303212"/>
          </a:xfrm>
        </p:spPr>
        <p:txBody>
          <a:bodyPr/>
          <a:lstStyle/>
          <a:p>
            <a:pPr algn="l" rtl="0"/>
            <a:r>
              <a:rPr lang="es" b="0" i="0" u="none" baseline="0" dirty="0"/>
              <a:t>Unidad 5 de Capacitación básica del CERT: Psicología de emergencias y desastres</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pPr algn="r" rtl="0"/>
            <a:r>
              <a:rPr lang="es" b="0" i="0" u="none" baseline="0"/>
              <a:t>5-21</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pPr rtl="0"/>
            <a:r>
              <a:rPr lang="es" b="0" i="0" u="none" baseline="0"/>
              <a:t>PM 5-13</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gn="l" rtl="0">
              <a:lnSpc>
                <a:spcPct val="100000"/>
              </a:lnSpc>
              <a:spcBef>
                <a:spcPts val="600"/>
              </a:spcBef>
            </a:pPr>
            <a:r>
              <a:rPr lang="es" b="0" i="0" u="none" baseline="0"/>
              <a:t>Unidad de lectura a ser cubierta en la siguiente sesión </a:t>
            </a:r>
          </a:p>
          <a:p>
            <a:pPr algn="l" rtl="0">
              <a:lnSpc>
                <a:spcPct val="100000"/>
              </a:lnSpc>
              <a:spcBef>
                <a:spcPts val="600"/>
              </a:spcBef>
            </a:pPr>
            <a:r>
              <a:rPr lang="es" b="0" i="0" u="none" baseline="0"/>
              <a:t>Traiga las provisiones necesarias a la siguiente sesión </a:t>
            </a:r>
          </a:p>
          <a:p>
            <a:pPr algn="l" rtl="0">
              <a:lnSpc>
                <a:spcPct val="100000"/>
              </a:lnSpc>
              <a:spcBef>
                <a:spcPts val="600"/>
              </a:spcBef>
            </a:pPr>
            <a:r>
              <a:rPr lang="es" b="0" i="0" u="none" baseline="0"/>
              <a:t>Use la ropa apropiada para la siguiente sesión</a:t>
            </a:r>
          </a:p>
        </p:txBody>
      </p:sp>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a:xfrm>
            <a:off x="315142" y="320678"/>
            <a:ext cx="5806851" cy="1017672"/>
          </a:xfrm>
        </p:spPr>
        <p:txBody>
          <a:bodyPr>
            <a:normAutofit/>
          </a:bodyPr>
          <a:lstStyle/>
          <a:p>
            <a:pPr algn="l" rtl="0"/>
            <a:r>
              <a:rPr lang="es" b="1" i="1" u="none" baseline="0"/>
              <a:t>Asignación de tareas</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a:xfrm>
            <a:off x="1429787" y="6385716"/>
            <a:ext cx="6201936" cy="303212"/>
          </a:xfrm>
        </p:spPr>
        <p:txBody>
          <a:bodyPr/>
          <a:lstStyle/>
          <a:p>
            <a:pPr algn="l" rtl="0"/>
            <a:r>
              <a:rPr lang="es" b="0" i="0" u="none" baseline="0" dirty="0"/>
              <a:t>Unidad 5 de Capacitación básica del CERT: Sicología de los desastres</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pPr algn="r" rtl="0"/>
            <a:r>
              <a:rPr lang="es" b="0" i="0" u="none" baseline="0"/>
              <a:t>5-22</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pPr rtl="0"/>
            <a:r>
              <a:rPr lang="es" b="0" i="0" u="none" baseline="0"/>
              <a:t>PM 5-13</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a:xfrm>
            <a:off x="0" y="2190173"/>
            <a:ext cx="9144000" cy="1070264"/>
          </a:xfrm>
        </p:spPr>
        <p:txBody>
          <a:bodyPr>
            <a:normAutofit/>
          </a:bodyPr>
          <a:lstStyle/>
          <a:p>
            <a:pPr rtl="0">
              <a:lnSpc>
                <a:spcPct val="100000"/>
              </a:lnSpc>
            </a:pPr>
            <a:r>
              <a:rPr lang="es" sz="2000" b="1" i="0" u="none" baseline="0" dirty="0">
                <a:solidFill>
                  <a:schemeClr val="bg2">
                    <a:lumMod val="25000"/>
                  </a:schemeClr>
                </a:solidFill>
              </a:rPr>
              <a:t>Unidad 6: </a:t>
            </a:r>
            <a:r>
              <a:rPr lang="es" sz="2000" i="0" u="none" baseline="0" dirty="0">
                <a:solidFill>
                  <a:schemeClr val="bg2">
                    <a:lumMod val="25000"/>
                  </a:schemeClr>
                </a:solidFill>
              </a:rPr>
              <a:t>Controles de la seguridad contra incendios </a:t>
            </a:r>
          </a:p>
          <a:p>
            <a:pPr rtl="0">
              <a:lnSpc>
                <a:spcPct val="100000"/>
              </a:lnSpc>
            </a:pPr>
            <a:r>
              <a:rPr lang="es" sz="2000" i="0" u="none" baseline="0" dirty="0">
                <a:solidFill>
                  <a:schemeClr val="bg2">
                    <a:lumMod val="25000"/>
                  </a:schemeClr>
                </a:solidFill>
              </a:rPr>
              <a:t>y de los servicios públicos</a:t>
            </a:r>
          </a:p>
        </p:txBody>
      </p:sp>
      <p:sp>
        <p:nvSpPr>
          <p:cNvPr id="4" name="Title 3"/>
          <p:cNvSpPr>
            <a:spLocks noGrp="1"/>
          </p:cNvSpPr>
          <p:nvPr>
            <p:ph type="title" idx="4294967295"/>
          </p:nvPr>
        </p:nvSpPr>
        <p:spPr>
          <a:xfrm>
            <a:off x="0" y="1580055"/>
            <a:ext cx="9144000" cy="896445"/>
          </a:xfrm>
        </p:spPr>
        <p:txBody>
          <a:bodyPr>
            <a:norm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gn="l" rtl="0">
              <a:lnSpc>
                <a:spcPct val="100000"/>
              </a:lnSpc>
              <a:spcBef>
                <a:spcPts val="600"/>
              </a:spcBef>
            </a:pPr>
            <a:r>
              <a:rPr lang="es" b="0" i="0" u="none" baseline="0"/>
              <a:t>Explique el rol que tiene CERT en la protección y respuesta contra incendios, incluido el proceso de evaluación de CERT y las medidas de seguridad mínimas </a:t>
            </a:r>
          </a:p>
          <a:p>
            <a:pPr algn="l" rtl="0">
              <a:lnSpc>
                <a:spcPct val="100000"/>
              </a:lnSpc>
              <a:spcBef>
                <a:spcPts val="600"/>
              </a:spcBef>
            </a:pPr>
            <a:r>
              <a:rPr lang="es" b="0" i="0" u="none" baseline="0"/>
              <a:t>Extinga un pequeño fuego usando un extintor </a:t>
            </a:r>
          </a:p>
          <a:p>
            <a:pPr algn="l" rtl="0">
              <a:lnSpc>
                <a:spcPct val="100000"/>
              </a:lnSpc>
              <a:spcBef>
                <a:spcPts val="600"/>
              </a:spcBef>
            </a:pPr>
            <a:r>
              <a:rPr lang="es" b="0" i="0" u="none" baseline="0"/>
              <a:t>Identifique y aminore los riesgos de los materiales peligrosos de los servicios públicos, un incendio potencial en la casa y en la comunidad </a:t>
            </a:r>
          </a:p>
        </p:txBody>
      </p:sp>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a:xfrm>
            <a:off x="315142" y="320678"/>
            <a:ext cx="5806851" cy="1017672"/>
          </a:xfrm>
        </p:spPr>
        <p:txBody>
          <a:bodyPr/>
          <a:lstStyle/>
          <a:p>
            <a:pPr algn="l" rtl="0"/>
            <a:r>
              <a:rPr lang="es" b="1" i="1" u="none" baseline="0"/>
              <a:t>Objetivos de la Unidad</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a:xfrm>
            <a:off x="1429787" y="6385716"/>
            <a:ext cx="7019621" cy="303212"/>
          </a:xfrm>
        </p:spPr>
        <p:txBody>
          <a:bodyPr/>
          <a:lstStyle/>
          <a:p>
            <a:pPr algn="l" rtl="0"/>
            <a:r>
              <a:rPr lang="es" b="0" i="0" u="none" baseline="0" dirty="0"/>
              <a:t>Unidad 6 de Capacitación básica del CERT: Controles de la seguridad contra incendios y de los servicios públicos</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pPr algn="r" rtl="0"/>
            <a:r>
              <a:rPr lang="es" b="0" i="0" u="none" baseline="0"/>
              <a:t>6-1</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pPr rtl="0"/>
            <a:r>
              <a:rPr lang="es" b="0" i="0" u="none" baseline="0"/>
              <a:t>PM 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pPr algn="l" rtl="0"/>
            <a:r>
              <a:rPr lang="es" b="0" i="0" u="none" baseline="0"/>
              <a:t>Los CERT juegan papel muy importante en la seguridad contra incendios por medio de las medidas siguientes:</a:t>
            </a:r>
          </a:p>
          <a:p>
            <a:pPr lvl="1" algn="l" rtl="0"/>
            <a:r>
              <a:rPr lang="es" b="0" i="0" u="none" baseline="0"/>
              <a:t>Extinción de incendios pequeños</a:t>
            </a:r>
          </a:p>
          <a:p>
            <a:pPr lvl="1" algn="l" rtl="0"/>
            <a:r>
              <a:rPr lang="es" b="0" i="0" u="none" baseline="0"/>
              <a:t>Prevención de otros incendios eliminando fuentes de combustible</a:t>
            </a:r>
          </a:p>
          <a:p>
            <a:pPr lvl="1" algn="l" rtl="0"/>
            <a:r>
              <a:rPr lang="es" b="0" i="0" u="none" baseline="0"/>
              <a:t>Desconectando los servicios públicos</a:t>
            </a:r>
          </a:p>
          <a:p>
            <a:pPr lvl="1" algn="l" rtl="0"/>
            <a:r>
              <a:rPr lang="es" b="0" i="0" u="none" baseline="0"/>
              <a:t>Ayudando con las evacuaciones, cuando sea necesario </a:t>
            </a:r>
          </a:p>
          <a:p>
            <a:endParaRPr lang="es" dirty="0"/>
          </a:p>
        </p:txBody>
      </p:sp>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a:xfrm>
            <a:off x="315142" y="320678"/>
            <a:ext cx="5806851" cy="1017672"/>
          </a:xfrm>
        </p:spPr>
        <p:txBody>
          <a:bodyPr/>
          <a:lstStyle/>
          <a:p>
            <a:pPr algn="l" rtl="0"/>
            <a:r>
              <a:rPr lang="es" b="1" i="0" u="none" baseline="0"/>
              <a:t>Rol de los CERT</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a:xfrm>
            <a:off x="1429787" y="6385716"/>
            <a:ext cx="6782228"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pPr algn="r" rtl="0"/>
            <a:r>
              <a:rPr lang="es" b="0" i="0" u="none" baseline="0"/>
              <a:t>6-2</a:t>
            </a:r>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pPr rtl="0"/>
            <a:r>
              <a:rPr lang="es" b="0" i="0" u="none" baseline="0"/>
              <a:t>PM 6-1</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pPr algn="l" rtl="0"/>
            <a:r>
              <a:rPr lang="es" b="0" i="0" u="none" baseline="0"/>
              <a:t>La seguridad del rescatador es la prioridad número uno</a:t>
            </a:r>
          </a:p>
          <a:p>
            <a:pPr lvl="1" algn="l" rtl="0"/>
            <a:r>
              <a:rPr lang="es" b="0" i="0" u="none" baseline="0"/>
              <a:t>Siempre trabaje con un compañero</a:t>
            </a:r>
          </a:p>
          <a:p>
            <a:pPr lvl="1" algn="l" rtl="0"/>
            <a:r>
              <a:rPr lang="es" b="0" i="0" u="none" baseline="0"/>
              <a:t>Siempre use el equipo de seguridad </a:t>
            </a:r>
          </a:p>
          <a:p>
            <a:pPr lvl="1" algn="l" rtl="0"/>
            <a:endParaRPr lang="es" dirty="0"/>
          </a:p>
          <a:p>
            <a:pPr lvl="1" algn="l" rtl="0"/>
            <a:endParaRPr lang="es" dirty="0"/>
          </a:p>
          <a:p>
            <a:pPr marL="0" lvl="1" indent="0" algn="ctr" rtl="0">
              <a:buNone/>
            </a:pPr>
            <a:r>
              <a:rPr lang="es" sz="2800" b="1" i="0" u="none" baseline="0"/>
              <a:t>Meta de CERT:</a:t>
            </a:r>
          </a:p>
          <a:p>
            <a:pPr marL="0" lvl="1" indent="0" algn="ctr" rtl="0">
              <a:buNone/>
            </a:pPr>
            <a:r>
              <a:rPr lang="es" sz="2800" b="1" i="0" u="none" baseline="0"/>
              <a:t>Hacer el mayor bien al mayor número de personas</a:t>
            </a:r>
            <a:r>
              <a:rPr lang="es" b="0" i="0" u="none" baseline="0"/>
              <a:t> </a:t>
            </a:r>
          </a:p>
          <a:p>
            <a:endParaRPr lang="es" dirty="0"/>
          </a:p>
        </p:txBody>
      </p:sp>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a:xfrm>
            <a:off x="315142" y="320678"/>
            <a:ext cx="5806851" cy="1017672"/>
          </a:xfrm>
        </p:spPr>
        <p:txBody>
          <a:bodyPr/>
          <a:lstStyle/>
          <a:p>
            <a:pPr algn="l" rtl="0"/>
            <a:r>
              <a:rPr lang="es" b="1" i="1" u="none" baseline="0"/>
              <a:t>Prioridades de CERT</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a:xfrm>
            <a:off x="1429786" y="6385716"/>
            <a:ext cx="6843775"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pPr algn="r" rtl="0"/>
            <a:r>
              <a:rPr lang="es" b="0" i="0" u="none" baseline="0"/>
              <a:t>6-3</a:t>
            </a:r>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pPr rtl="0"/>
            <a:r>
              <a:rPr lang="es" b="0" i="0" u="none" baseline="0"/>
              <a:t>PM 6-1</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a:xfrm>
            <a:off x="315142" y="320678"/>
            <a:ext cx="5806851" cy="1017672"/>
          </a:xfrm>
        </p:spPr>
        <p:txBody>
          <a:bodyPr/>
          <a:lstStyle/>
          <a:p>
            <a:pPr algn="l" rtl="0"/>
            <a:r>
              <a:rPr lang="es" b="1" i="1" u="none" baseline="0" dirty="0"/>
              <a:t>El triángulo de fuego</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a:xfrm>
            <a:off x="1429787" y="6385716"/>
            <a:ext cx="6817398"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pPr algn="r" rtl="0"/>
            <a:r>
              <a:rPr lang="es" b="0" i="0" u="none" baseline="0"/>
              <a:t>6-4</a:t>
            </a:r>
          </a:p>
        </p:txBody>
      </p:sp>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pPr rtl="0"/>
            <a:r>
              <a:rPr lang="es" b="0" i="0" u="none" baseline="0"/>
              <a:t>PM 6-3</a:t>
            </a:r>
          </a:p>
        </p:txBody>
      </p:sp>
      <p:pic>
        <p:nvPicPr>
          <p:cNvPr id="6" name="Picture 5" descr="El triángulo de fuego. Imagen de un triángulo que muestra los elementos que se combinan para provocar la reacción química del fuego: combustible, oxígeno y calor.">
            <a:extLst>
              <a:ext uri="{FF2B5EF4-FFF2-40B4-BE49-F238E27FC236}">
                <a16:creationId xmlns:a16="http://schemas.microsoft.com/office/drawing/2014/main" id="{0E47934F-5427-4152-B67A-BD729298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080" y="2008424"/>
            <a:ext cx="3684884" cy="3707218"/>
          </a:xfrm>
          <a:prstGeom prst="rect">
            <a:avLst/>
          </a:prstGeom>
        </p:spPr>
      </p:pic>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pPr algn="l" rtl="0"/>
            <a:r>
              <a:rPr lang="es" b="0" i="0" u="none" baseline="0"/>
              <a:t>Clase A: Combustibles ordinarios</a:t>
            </a:r>
          </a:p>
          <a:p>
            <a:pPr algn="l" rtl="0"/>
            <a:r>
              <a:rPr lang="es" b="0" i="0" u="none" baseline="0"/>
              <a:t>Clase B: Líquidos inflamables y combustibles</a:t>
            </a:r>
          </a:p>
          <a:p>
            <a:pPr algn="l" rtl="0"/>
            <a:r>
              <a:rPr lang="es" b="0" i="0" u="none" baseline="0"/>
              <a:t>Clase C: Material eléctrico activado</a:t>
            </a:r>
          </a:p>
          <a:p>
            <a:pPr algn="l" rtl="0"/>
            <a:r>
              <a:rPr lang="es" b="0" i="0" u="none" baseline="0"/>
              <a:t>Clase D: Metales combustibles</a:t>
            </a:r>
          </a:p>
          <a:p>
            <a:pPr algn="l" rtl="0"/>
            <a:r>
              <a:rPr lang="es" b="0" i="0" u="none" baseline="0"/>
              <a:t>Clase K: Aceites de cocina</a:t>
            </a:r>
          </a:p>
        </p:txBody>
      </p:sp>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a:xfrm>
            <a:off x="315142" y="320678"/>
            <a:ext cx="5806851" cy="1017672"/>
          </a:xfrm>
        </p:spPr>
        <p:txBody>
          <a:bodyPr/>
          <a:lstStyle/>
          <a:p>
            <a:pPr algn="l" rtl="0"/>
            <a:r>
              <a:rPr lang="es" b="1" i="1" u="none" baseline="0"/>
              <a:t>Clases de fuego</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a:xfrm>
            <a:off x="1429787" y="6385716"/>
            <a:ext cx="6747059"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pPr algn="r" rtl="0"/>
            <a:r>
              <a:rPr lang="es" b="0" i="0" u="none" baseline="0"/>
              <a:t>6-5</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pPr rtl="0"/>
            <a:r>
              <a:rPr lang="es" b="0" i="0" u="none" baseline="0"/>
              <a:t>PM 6-3</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lnSpcReduction="10000"/>
          </a:bodyPr>
          <a:lstStyle/>
          <a:p>
            <a:pPr algn="l" rtl="0"/>
            <a:r>
              <a:rPr lang="es" sz="2400" b="0" i="0" u="none" baseline="0" dirty="0"/>
              <a:t>Ayuda que los voluntarios de CERT deciden hacer:</a:t>
            </a:r>
          </a:p>
          <a:p>
            <a:pPr lvl="1" algn="l" rtl="0"/>
            <a:r>
              <a:rPr lang="es" sz="2000" b="0" i="0" u="none" baseline="0" dirty="0"/>
              <a:t>Si intentar apagar un fuego</a:t>
            </a:r>
          </a:p>
          <a:p>
            <a:pPr lvl="1" algn="l" rtl="0"/>
            <a:r>
              <a:rPr lang="es" sz="2000" b="0" i="0" u="none" baseline="0" dirty="0"/>
              <a:t>Un plan de acción </a:t>
            </a:r>
          </a:p>
          <a:p>
            <a:pPr algn="l" rtl="0"/>
            <a:r>
              <a:rPr lang="es" sz="2400" b="0" i="0" u="none" baseline="0" dirty="0"/>
              <a:t>Contestar a las siguientes preguntas:</a:t>
            </a:r>
          </a:p>
          <a:p>
            <a:pPr lvl="1" algn="l" rtl="0"/>
            <a:r>
              <a:rPr lang="es" sz="2000" b="0" i="0" u="none" baseline="0" dirty="0"/>
              <a:t>¿Mi compañero y yo tenemos el equipo correcto?</a:t>
            </a:r>
          </a:p>
          <a:p>
            <a:pPr lvl="1" algn="l" rtl="0"/>
            <a:r>
              <a:rPr lang="es" sz="2000" b="0" i="0" u="none" baseline="0" dirty="0"/>
              <a:t>¿Hay otros riesgos?</a:t>
            </a:r>
          </a:p>
          <a:p>
            <a:pPr lvl="1" algn="l" rtl="0"/>
            <a:r>
              <a:rPr lang="es" sz="2000" b="0" i="0" u="none" baseline="0" dirty="0"/>
              <a:t>¿Están dañadas las estructuras del edificio?</a:t>
            </a:r>
          </a:p>
          <a:p>
            <a:pPr lvl="1" algn="l" rtl="0"/>
            <a:r>
              <a:rPr lang="es" sz="2000" b="0" i="0" u="none" baseline="0" dirty="0"/>
              <a:t>¿Podremos escapar mi compañero y yo?</a:t>
            </a:r>
          </a:p>
          <a:p>
            <a:pPr lvl="1" algn="l" rtl="0"/>
            <a:r>
              <a:rPr lang="es" sz="2000" b="0" i="0" u="none" baseline="0" dirty="0"/>
              <a:t>¿Podemos mi compañero y yo luchar con el fuego sin peligro?</a:t>
            </a:r>
            <a:endParaRPr lang="es" sz="1400" dirty="0"/>
          </a:p>
          <a:p>
            <a:pPr marL="0" lvl="1" indent="0" algn="ctr" rtl="0">
              <a:spcBef>
                <a:spcPts val="1200"/>
              </a:spcBef>
              <a:buNone/>
            </a:pPr>
            <a:r>
              <a:rPr lang="es" sz="2800" b="1" i="0" u="none" baseline="0" dirty="0"/>
              <a:t>Recuerde: La seguridad de los individuos voluntarios de CERT siempre es de la máxima prioridad</a:t>
            </a:r>
          </a:p>
          <a:p>
            <a:endParaRPr lang="es" dirty="0"/>
          </a:p>
          <a:p>
            <a:pPr lvl="1" algn="l" rtl="0"/>
            <a:endParaRPr lang="es" dirty="0"/>
          </a:p>
        </p:txBody>
      </p:sp>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Evaluación del fuego por CERT</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a:xfrm>
            <a:off x="1429786" y="6385716"/>
            <a:ext cx="6922905"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pPr algn="r" rtl="0"/>
            <a:r>
              <a:rPr lang="es" b="0" i="0" u="none" baseline="0"/>
              <a:t>6-6</a:t>
            </a:r>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pPr rtl="0"/>
            <a:r>
              <a:rPr lang="es" b="0" i="0" u="none" baseline="0"/>
              <a:t>PM 6-4</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pPr algn="l" rtl="0"/>
            <a:r>
              <a:rPr lang="es" b="0" i="0" u="none" baseline="0"/>
              <a:t>Recursos que se aplicarán según las necesidades de mayor prioridad:</a:t>
            </a:r>
          </a:p>
          <a:p>
            <a:pPr lvl="1" algn="l" rtl="0"/>
            <a:r>
              <a:rPr lang="es" b="0" i="0" u="none" baseline="0"/>
              <a:t>La policía atenderá las incidencias más graves para la seguridad pública </a:t>
            </a:r>
          </a:p>
          <a:p>
            <a:pPr lvl="1" algn="l" rtl="0"/>
            <a:r>
              <a:rPr lang="es" b="0" i="0" u="none" baseline="0"/>
              <a:t>Los bomberos apagarán los incendios más grandes </a:t>
            </a:r>
          </a:p>
          <a:p>
            <a:pPr lvl="1" algn="l" rtl="0"/>
            <a:r>
              <a:rPr lang="es" b="0" i="0" u="none" baseline="0"/>
              <a:t>El personal de Servicios Médicos de Emergencia (EMS) atenderá las lesiones con amenaza a la vida </a:t>
            </a:r>
          </a:p>
          <a:p>
            <a:endParaRPr lang="es" dirty="0"/>
          </a:p>
        </p:txBody>
      </p:sp>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Daños a las infraestructuras</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a:xfrm>
            <a:off x="1429787" y="6385716"/>
            <a:ext cx="5393044"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pPr algn="r" rtl="0"/>
            <a:r>
              <a:rPr lang="es" b="0" i="0" u="none" baseline="0"/>
              <a:t>1-15</a:t>
            </a:r>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pPr rtl="0"/>
            <a:r>
              <a:rPr lang="es" b="0" i="0" u="none" baseline="0"/>
              <a:t>PM 1-7</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pPr algn="l" rtl="0"/>
            <a:r>
              <a:rPr lang="es" b="0" i="0" u="none" baseline="0"/>
              <a:t>Departamento de bomberos local</a:t>
            </a:r>
          </a:p>
          <a:p>
            <a:pPr algn="l" rtl="0"/>
            <a:r>
              <a:rPr lang="es" b="0" i="0" u="none" baseline="0"/>
              <a:t>Sistema de alarma de incendios</a:t>
            </a:r>
          </a:p>
          <a:p>
            <a:pPr algn="l" rtl="0"/>
            <a:r>
              <a:rPr lang="es" b="0" i="0" u="none" baseline="0"/>
              <a:t>Sistemas de aspersión automática</a:t>
            </a:r>
          </a:p>
          <a:p>
            <a:pPr algn="l" rtl="0"/>
            <a:r>
              <a:rPr lang="es" b="0" i="0" u="none" baseline="0"/>
              <a:t>Extintores portátiles</a:t>
            </a:r>
          </a:p>
          <a:p>
            <a:pPr algn="l" rtl="0"/>
            <a:r>
              <a:rPr lang="es" b="0" i="0" u="none" baseline="0"/>
              <a:t>Columnas de hidrantes de interiores</a:t>
            </a:r>
          </a:p>
        </p:txBody>
      </p:sp>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Recursos contra incendios</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pPr algn="l" rtl="0"/>
            <a:r>
              <a:rPr lang="es" b="0" i="0" u="none" baseline="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pPr algn="r" rtl="0"/>
            <a:r>
              <a:rPr lang="es" b="0" i="0" u="none" baseline="0"/>
              <a:t>6-7</a:t>
            </a:r>
          </a:p>
        </p:txBody>
      </p:sp>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pPr rtl="0"/>
            <a:r>
              <a:rPr lang="es" b="0" i="0" u="none" baseline="0"/>
              <a:t>PM 6-7</a:t>
            </a:r>
          </a:p>
        </p:txBody>
      </p:sp>
      <p:pic>
        <p:nvPicPr>
          <p:cNvPr id="6" name="Picture 5" descr="Recursos contra incendios.  Imagen de un extintor de incendio rojo.">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6685540" y="1575847"/>
            <a:ext cx="2206969" cy="4214573"/>
          </a:xfrm>
          <a:prstGeom prst="rect">
            <a:avLst/>
          </a:prstGeom>
        </p:spPr>
      </p:pic>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pPr algn="l" rtl="0"/>
            <a:r>
              <a:rPr lang="es" b="0" i="0" u="none" baseline="0"/>
              <a:t>Agua</a:t>
            </a:r>
          </a:p>
          <a:p>
            <a:pPr algn="l" rtl="0"/>
            <a:r>
              <a:rPr lang="es" b="0" i="0" u="none" baseline="0"/>
              <a:t>Producto químico seco</a:t>
            </a:r>
          </a:p>
          <a:p>
            <a:pPr algn="l" rtl="0"/>
            <a:r>
              <a:rPr lang="es" b="0" i="0" u="none" baseline="0"/>
              <a:t>Dióxido de carbono</a:t>
            </a:r>
          </a:p>
          <a:p>
            <a:pPr algn="l" rtl="0"/>
            <a:r>
              <a:rPr lang="es" b="0" i="0" u="none" baseline="0"/>
              <a:t>Especializado</a:t>
            </a:r>
          </a:p>
        </p:txBody>
      </p:sp>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a:xfrm>
            <a:off x="315142" y="320678"/>
            <a:ext cx="5806851" cy="1017672"/>
          </a:xfrm>
        </p:spPr>
        <p:txBody>
          <a:bodyPr/>
          <a:lstStyle/>
          <a:p>
            <a:pPr algn="l" rtl="0"/>
            <a:r>
              <a:rPr lang="es" u="none" baseline="0" dirty="0"/>
              <a:t>Extintores</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a:xfrm>
            <a:off x="1429787" y="6385716"/>
            <a:ext cx="6966867"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pPr algn="r" rtl="0"/>
            <a:r>
              <a:rPr lang="es" b="0" i="0" u="none" baseline="0"/>
              <a:t>6-8</a:t>
            </a:r>
          </a:p>
        </p:txBody>
      </p:sp>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pPr rtl="0"/>
            <a:r>
              <a:rPr lang="es" b="0" i="0" u="none" baseline="0"/>
              <a:t>PM 6-7</a:t>
            </a:r>
          </a:p>
        </p:txBody>
      </p:sp>
      <p:pic>
        <p:nvPicPr>
          <p:cNvPr id="8" name="Picture 7" descr="Extintores. Imagen de un extintor de incendio de color gris para agua, químicos secos, dióxido de carbono.">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82511"/>
            <a:ext cx="2083164" cy="4359043"/>
          </a:xfrm>
          <a:prstGeom prst="rect">
            <a:avLst/>
          </a:prstGeom>
        </p:spPr>
      </p:pic>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pPr algn="l" rtl="0"/>
            <a:r>
              <a:rPr lang="es" b="0" i="0" u="none" baseline="0"/>
              <a:t>Las etiquetas muestran los tipos de incendios para los que el extintor se usa</a:t>
            </a:r>
          </a:p>
          <a:p>
            <a:pPr lvl="1" algn="l" rtl="0"/>
            <a:r>
              <a:rPr lang="es" b="0" i="0" u="none" baseline="0"/>
              <a:t>Clasificación de fuego de clase A: 1A a 40A</a:t>
            </a:r>
          </a:p>
          <a:p>
            <a:pPr lvl="1" algn="l" rtl="0"/>
            <a:r>
              <a:rPr lang="es" b="0" i="0" u="none" baseline="0"/>
              <a:t>Clasificación de fuego de clase B: 1B a 640B </a:t>
            </a:r>
          </a:p>
          <a:p>
            <a:pPr algn="l" rtl="0"/>
            <a:r>
              <a:rPr lang="es" b="0" i="0" u="none" baseline="0"/>
              <a:t>Número mayor en etiqueta = mayor cantidad del agente extintor </a:t>
            </a:r>
          </a:p>
          <a:p>
            <a:pPr lvl="1" algn="l" rtl="0"/>
            <a:endParaRPr lang="es" dirty="0"/>
          </a:p>
          <a:p>
            <a:endParaRPr lang="es" dirty="0"/>
          </a:p>
        </p:txBody>
      </p:sp>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Clasificación/Etiquetado del extintor</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a:xfrm>
            <a:off x="1429787" y="6385716"/>
            <a:ext cx="6940490"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pPr algn="r" rtl="0"/>
            <a:r>
              <a:rPr lang="es" b="0" i="0" u="none" baseline="0"/>
              <a:t>6-9</a:t>
            </a:r>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pPr rtl="0"/>
            <a:r>
              <a:rPr lang="es" b="0" i="0" u="none" baseline="0"/>
              <a:t>PM 6-8</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a:xfrm>
            <a:off x="315142" y="320678"/>
            <a:ext cx="5806851" cy="1017672"/>
          </a:xfrm>
        </p:spPr>
        <p:txBody>
          <a:bodyPr/>
          <a:lstStyle/>
          <a:p>
            <a:pPr algn="l" rtl="0"/>
            <a:r>
              <a:rPr lang="es" b="1" i="1" u="none" baseline="0"/>
              <a:t>Etiqueta de muestra</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a:xfrm>
            <a:off x="1429787" y="6385716"/>
            <a:ext cx="6747059"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pPr algn="r" rtl="0"/>
            <a:r>
              <a:rPr lang="es" b="0" i="0" u="none" baseline="0"/>
              <a:t>6-10</a:t>
            </a:r>
          </a:p>
        </p:txBody>
      </p:sp>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pPr rtl="0"/>
            <a:r>
              <a:rPr lang="es" b="0" i="0" u="none" baseline="0"/>
              <a:t>PM 6-8</a:t>
            </a:r>
          </a:p>
        </p:txBody>
      </p:sp>
      <p:pic>
        <p:nvPicPr>
          <p:cNvPr id="6" name="Picture 5" descr="Etiqueta de muestra. Imagen de un extintor de incendio rojo que muestra las instrucciones ampliadas de Underwriter Laboratories.">
            <a:extLst>
              <a:ext uri="{FF2B5EF4-FFF2-40B4-BE49-F238E27FC236}">
                <a16:creationId xmlns:a16="http://schemas.microsoft.com/office/drawing/2014/main" id="{9CDFD150-F5FC-4DC2-98F7-F1D0A23A3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035" y="1957532"/>
            <a:ext cx="4437962" cy="3512458"/>
          </a:xfrm>
          <a:prstGeom prst="rect">
            <a:avLst/>
          </a:prstGeom>
        </p:spPr>
      </p:pic>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rtl="0">
              <a:buNone/>
            </a:pPr>
            <a:endParaRPr lang="es" b="1" dirty="0"/>
          </a:p>
          <a:p>
            <a:pPr marL="0" indent="0" algn="ctr" rtl="0">
              <a:buNone/>
            </a:pPr>
            <a:endParaRPr lang="es" b="1" dirty="0"/>
          </a:p>
          <a:p>
            <a:pPr marL="0" indent="0" algn="ctr" rtl="0">
              <a:buNone/>
            </a:pPr>
            <a:endParaRPr lang="es" b="1" dirty="0"/>
          </a:p>
          <a:p>
            <a:pPr marL="0" indent="0" algn="ctr" rtl="0">
              <a:buNone/>
            </a:pPr>
            <a:endParaRPr lang="es" b="1" dirty="0"/>
          </a:p>
          <a:p>
            <a:pPr marL="0" indent="0" algn="ctr" rtl="0">
              <a:buNone/>
            </a:pPr>
            <a:endParaRPr lang="es" b="1" dirty="0"/>
          </a:p>
          <a:p>
            <a:pPr marL="0" indent="0" algn="ctr" rtl="0">
              <a:buNone/>
            </a:pPr>
            <a:endParaRPr lang="es" b="1" dirty="0"/>
          </a:p>
          <a:p>
            <a:pPr marL="0" indent="0" algn="ctr" rtl="0">
              <a:buNone/>
            </a:pPr>
            <a:endParaRPr lang="es" b="1" dirty="0"/>
          </a:p>
          <a:p>
            <a:pPr marL="0" indent="0" algn="ctr" rtl="0">
              <a:buNone/>
            </a:pPr>
            <a:r>
              <a:rPr lang="es" b="1" i="0" u="none" baseline="0"/>
              <a:t>Pruebe el extintor después de tirar del pasador  </a:t>
            </a:r>
          </a:p>
        </p:txBody>
      </p:sp>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a:xfrm>
            <a:off x="315142" y="320678"/>
            <a:ext cx="5806851" cy="1017672"/>
          </a:xfrm>
        </p:spPr>
        <p:txBody>
          <a:bodyPr/>
          <a:lstStyle/>
          <a:p>
            <a:pPr algn="l" rtl="0"/>
            <a:r>
              <a:rPr lang="es" b="1" i="1" u="none" baseline="0"/>
              <a:t>P.A.S.S. </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a:xfrm>
            <a:off x="1429787" y="6385716"/>
            <a:ext cx="6764644"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pPr algn="r" rtl="0"/>
            <a:r>
              <a:rPr lang="es" b="0" i="0" u="none" baseline="0"/>
              <a:t>6-11</a:t>
            </a:r>
          </a:p>
        </p:txBody>
      </p:sp>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pPr rtl="0"/>
            <a:r>
              <a:rPr lang="es" b="0" i="0" u="none" baseline="0"/>
              <a:t>PM 6-11</a:t>
            </a:r>
          </a:p>
        </p:txBody>
      </p:sp>
      <p:pic>
        <p:nvPicPr>
          <p:cNvPr id="7" name="Picture 6" descr="P.A.S.S. acrónimo para Tire, Apunte, Apriete el gatillo y Haga un barrido - instrucciones con ilustraciones. Tire: ilustración de una mano que saca el pasador del extintor de incendios. Objetivo: ilustración de una persona apuntando la manguera hacia el fuego. Apretar: ilustración de una mano apretando el gatillo. Barrido: Ilustración de una persona que sostiene el extintor de incendios mientras se pulveriza.">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3"/>
          </a:xfrm>
          <a:prstGeom prst="rect">
            <a:avLst/>
          </a:prstGeom>
        </p:spPr>
      </p:pic>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pPr algn="l" rtl="0"/>
            <a:r>
              <a:rPr lang="es" b="0" i="0" u="none" baseline="0"/>
              <a:t>Generalmente se encuentran en edificios comerciales o apartamentos. </a:t>
            </a:r>
          </a:p>
          <a:p>
            <a:pPr algn="l" rtl="0"/>
            <a:r>
              <a:rPr lang="es" b="0" i="0" u="none" baseline="0"/>
              <a:t>Los voluntarios de CERT no deben operarlo </a:t>
            </a:r>
          </a:p>
        </p:txBody>
      </p:sp>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Hidrantes interiores de columna húmeda</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a:xfrm>
            <a:off x="1429787" y="6385716"/>
            <a:ext cx="6843775"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pPr algn="r" rtl="0"/>
            <a:r>
              <a:rPr lang="es" b="0" i="0" u="none" baseline="0"/>
              <a:t>6-12</a:t>
            </a:r>
          </a:p>
        </p:txBody>
      </p:sp>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pPr rtl="0"/>
            <a:r>
              <a:rPr lang="es" b="0" i="0" u="none" baseline="0"/>
              <a:t>PM 6-11</a:t>
            </a:r>
          </a:p>
        </p:txBody>
      </p:sp>
      <p:pic>
        <p:nvPicPr>
          <p:cNvPr id="6" name="Picture 5" descr="Hidrantes interiores de columna húmeda. Imagen de una tubería.">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16338" y="2318539"/>
            <a:ext cx="3432458" cy="2273930"/>
          </a:xfrm>
          <a:prstGeom prst="rect">
            <a:avLst/>
          </a:prstGeom>
        </p:spPr>
      </p:pic>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rtl="0">
              <a:buNone/>
            </a:pPr>
            <a:r>
              <a:rPr lang="es" b="1" i="0" u="none" baseline="0"/>
              <a:t>La seguridad de los individuos voluntarios de CERT siempre es de la máxima prioridad</a:t>
            </a:r>
          </a:p>
        </p:txBody>
      </p:sp>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Seguridad en la extinción de incendios</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a:xfrm>
            <a:off x="1429787" y="6385716"/>
            <a:ext cx="6703098"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pPr algn="r" rtl="0"/>
            <a:r>
              <a:rPr lang="es" b="0" i="0" u="none" baseline="0"/>
              <a:t>6-13</a:t>
            </a:r>
          </a:p>
        </p:txBody>
      </p:sp>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pPr rtl="0"/>
            <a:r>
              <a:rPr lang="es" b="0" i="0" u="none" baseline="0"/>
              <a:t>PM 6-12</a:t>
            </a:r>
          </a:p>
        </p:txBody>
      </p:sp>
      <p:pic>
        <p:nvPicPr>
          <p:cNvPr id="6" name="Picture 5" descr="Seguridad en la extinción de incendios. Imagen de un grupo de siete voluntarios en capacitación sobre extinción de incendios.">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625315"/>
            <a:ext cx="4603227" cy="3075750"/>
          </a:xfrm>
          <a:prstGeom prst="rect">
            <a:avLst/>
          </a:prstGeom>
        </p:spPr>
      </p:pic>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pPr algn="l" rtl="0"/>
            <a:r>
              <a:rPr lang="es" b="0" i="0" u="none" baseline="0"/>
              <a:t>No se ponga demasiado cerca </a:t>
            </a:r>
          </a:p>
          <a:p>
            <a:pPr algn="l" rtl="0"/>
            <a:r>
              <a:rPr lang="es" b="0" i="0" u="none" baseline="0"/>
              <a:t>No trate de luchar contra un fuego solo </a:t>
            </a:r>
          </a:p>
          <a:p>
            <a:pPr algn="l" rtl="0"/>
            <a:r>
              <a:rPr lang="es" b="0" i="0" u="none" baseline="0"/>
              <a:t>No trate de extinguir fuegos grandes </a:t>
            </a:r>
          </a:p>
          <a:p>
            <a:pPr algn="l" rtl="0"/>
            <a:r>
              <a:rPr lang="es" b="0" i="0" u="none" baseline="0"/>
              <a:t>No entre en áreas llenas del humo </a:t>
            </a:r>
          </a:p>
        </p:txBody>
      </p:sp>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a:xfrm>
            <a:off x="315142" y="320678"/>
            <a:ext cx="8134265" cy="1017672"/>
          </a:xfrm>
        </p:spPr>
        <p:txBody>
          <a:bodyPr>
            <a:normAutofit fontScale="90000"/>
          </a:bodyPr>
          <a:lstStyle/>
          <a:p>
            <a:pPr algn="l" rtl="0"/>
            <a:r>
              <a:rPr lang="es" u="none" baseline="0" dirty="0"/>
              <a:t>Lo que no se debe hacer en la extinción de incendios</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a:xfrm>
            <a:off x="1429786" y="6385716"/>
            <a:ext cx="7019621"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pPr algn="r" rtl="0"/>
            <a:r>
              <a:rPr lang="es" b="0" i="0" u="none" baseline="0"/>
              <a:t>6-14</a:t>
            </a:r>
          </a:p>
        </p:txBody>
      </p:sp>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pPr rtl="0"/>
            <a:r>
              <a:rPr lang="es" b="0" i="0" u="none" baseline="0"/>
              <a:t>PM 6-12</a:t>
            </a:r>
          </a:p>
        </p:txBody>
      </p:sp>
      <p:pic>
        <p:nvPicPr>
          <p:cNvPr id="6" name="Picture 5" descr="Lo que no se debe hacer en la extinción de incendios. Imagen de un edificio en llamas rodeado de humo y personas.">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397432" y="1633439"/>
            <a:ext cx="4438997" cy="2946904"/>
          </a:xfrm>
          <a:prstGeom prst="rect">
            <a:avLst/>
          </a:prstGeom>
        </p:spPr>
      </p:pic>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pPr algn="l" rtl="0"/>
            <a:r>
              <a:rPr lang="es" b="0" i="0" u="none" baseline="0"/>
              <a:t>Evite el “pulpo eléctrico”</a:t>
            </a:r>
          </a:p>
          <a:p>
            <a:pPr algn="l" rtl="0"/>
            <a:r>
              <a:rPr lang="es" b="0" i="0" u="none" baseline="0"/>
              <a:t>No pase cables por debajo de alfombras </a:t>
            </a:r>
          </a:p>
          <a:p>
            <a:pPr algn="l" rtl="0"/>
            <a:r>
              <a:rPr lang="es" b="0" i="0" u="none" baseline="0"/>
              <a:t>Compruebe y sustituya los cables quebrados o desgastados </a:t>
            </a:r>
          </a:p>
          <a:p>
            <a:pPr algn="l" rtl="0"/>
            <a:r>
              <a:rPr lang="es" b="0" i="0" u="none" baseline="0"/>
              <a:t>Mantenga los electrodomésticos </a:t>
            </a:r>
          </a:p>
        </p:txBody>
      </p:sp>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a:xfrm>
            <a:off x="315142" y="206382"/>
            <a:ext cx="7087981" cy="1017672"/>
          </a:xfrm>
        </p:spPr>
        <p:txBody>
          <a:bodyPr>
            <a:normAutofit fontScale="90000"/>
          </a:bodyPr>
          <a:lstStyle/>
          <a:p>
            <a:pPr algn="l" rtl="0"/>
            <a:r>
              <a:rPr lang="es" b="1" i="1" u="none" baseline="0" dirty="0"/>
              <a:t>Aminore los riesgos eléctricos</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a:xfrm>
            <a:off x="1429787" y="6385716"/>
            <a:ext cx="6993244"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pPr algn="r" rtl="0"/>
            <a:r>
              <a:rPr lang="es" b="0" i="0" u="none" baseline="0"/>
              <a:t>6-15</a:t>
            </a:r>
          </a:p>
        </p:txBody>
      </p:sp>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pPr rtl="0"/>
            <a:r>
              <a:rPr lang="es" b="0" i="0" u="none" baseline="0"/>
              <a:t>PM 6-14</a:t>
            </a:r>
          </a:p>
        </p:txBody>
      </p:sp>
      <p:pic>
        <p:nvPicPr>
          <p:cNvPr id="6" name="Picture 5" descr="Aminore los riesgos eléctricos. Imagen de un conector eléctrico sobrecargado.">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pPr algn="l" rtl="0"/>
            <a:r>
              <a:rPr lang="es" sz="2600" b="0" i="0" u="none" baseline="0" dirty="0"/>
              <a:t>Sepa dónde está el interruptor de apagado de la alimentación </a:t>
            </a:r>
          </a:p>
          <a:p>
            <a:pPr lvl="1" algn="l" rtl="0"/>
            <a:r>
              <a:rPr lang="es" sz="2000" b="0" i="0" u="none" baseline="0" dirty="0"/>
              <a:t>Electrodomésticos</a:t>
            </a:r>
          </a:p>
          <a:p>
            <a:pPr lvl="1" algn="l" rtl="0"/>
            <a:r>
              <a:rPr lang="es" sz="2000" b="0" i="0" u="none" baseline="0" dirty="0"/>
              <a:t>Cortacircuitos</a:t>
            </a:r>
          </a:p>
          <a:p>
            <a:pPr lvl="1" algn="l" rtl="0"/>
            <a:r>
              <a:rPr lang="es" sz="2000" b="0" i="0" u="none" baseline="0" dirty="0"/>
              <a:t>Fusibles </a:t>
            </a:r>
          </a:p>
          <a:p>
            <a:pPr algn="l" rtl="0"/>
            <a:r>
              <a:rPr lang="es" sz="2600" b="0" i="0" u="none" baseline="0" dirty="0"/>
              <a:t>Instrucciones para después del apagado de la alimentación que aparecen junto a los servicios públicos  </a:t>
            </a:r>
          </a:p>
          <a:p>
            <a:pPr algn="l" rtl="0"/>
            <a:r>
              <a:rPr lang="es" sz="2600" b="0" i="0" u="none" baseline="0" dirty="0"/>
              <a:t>Conozca los procedimientos para volver a encender la alimentación pasado el incendio </a:t>
            </a:r>
          </a:p>
          <a:p>
            <a:pPr lvl="1" algn="l" rtl="0"/>
            <a:endParaRPr lang="es" dirty="0"/>
          </a:p>
          <a:p>
            <a:endParaRPr lang="es" dirty="0"/>
          </a:p>
        </p:txBody>
      </p:sp>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a:xfrm>
            <a:off x="315142" y="320678"/>
            <a:ext cx="5806851" cy="1017672"/>
          </a:xfrm>
        </p:spPr>
        <p:txBody>
          <a:bodyPr>
            <a:normAutofit fontScale="90000"/>
          </a:bodyPr>
          <a:lstStyle/>
          <a:p>
            <a:pPr algn="l" rtl="0"/>
            <a:r>
              <a:rPr lang="es" b="1" i="1" u="none" baseline="0"/>
              <a:t>Emergencias eléctricas</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a:xfrm>
            <a:off x="1429787" y="6385716"/>
            <a:ext cx="7037205" cy="303212"/>
          </a:xfrm>
        </p:spPr>
        <p:txBody>
          <a:bodyPr/>
          <a:lstStyle/>
          <a:p>
            <a:pPr algn="l" rtl="0"/>
            <a:r>
              <a:rPr lang="es" b="0" i="0" u="none" baseline="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pPr algn="r" rtl="0"/>
            <a:r>
              <a:rPr lang="es" b="0" i="0" u="none" baseline="0"/>
              <a:t>6-16</a:t>
            </a:r>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pPr rtl="0"/>
            <a:r>
              <a:rPr lang="es" b="0" i="0" u="none" baseline="0" dirty="0"/>
              <a:t>PM 6-14</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pPr algn="l" rtl="0"/>
            <a:r>
              <a:rPr lang="es" b="0" i="0" u="none" baseline="0"/>
              <a:t>Es posible que no tenga la oportunidad de seleccionar un tipo de estructura cuando ocurra un desastre </a:t>
            </a:r>
          </a:p>
          <a:p>
            <a:pPr algn="l" rtl="0"/>
            <a:r>
              <a:rPr lang="es" b="0" i="0" u="none" baseline="0"/>
              <a:t>Las construcciones diseñadas bajo condiciones de seguridad han resistido mejor en la mayoría de los tipos de desastres  </a:t>
            </a:r>
          </a:p>
          <a:p>
            <a:pPr algn="l" rtl="0"/>
            <a:r>
              <a:rPr lang="es" b="0" i="0" u="none" baseline="0"/>
              <a:t>Los tipos de daño varían según la estructura  </a:t>
            </a:r>
          </a:p>
          <a:p>
            <a:pPr algn="l" rtl="0"/>
            <a:r>
              <a:rPr lang="es" b="0" i="0" u="none" baseline="0"/>
              <a:t>Diferencias en peligros y mitigación entre viviendas unifamiliares y viviendas de unidades múltiples </a:t>
            </a:r>
          </a:p>
        </p:txBody>
      </p:sp>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a:xfrm>
            <a:off x="315142" y="320678"/>
            <a:ext cx="5806851" cy="1017672"/>
          </a:xfrm>
        </p:spPr>
        <p:txBody>
          <a:bodyPr>
            <a:normAutofit fontScale="90000"/>
          </a:bodyPr>
          <a:lstStyle/>
          <a:p>
            <a:pPr algn="l" rtl="0"/>
            <a:r>
              <a:rPr lang="es" b="1" i="1" u="none" baseline="0"/>
              <a:t>Daños relacionados al tipo de estructura</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a:xfrm>
            <a:off x="1429787" y="6385716"/>
            <a:ext cx="5305121"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pPr algn="r" rtl="0"/>
            <a:r>
              <a:rPr lang="es" b="0" i="0" u="none" baseline="0"/>
              <a:t>1-16</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pPr rtl="0"/>
            <a:r>
              <a:rPr lang="es" b="0" i="0" u="none" baseline="0"/>
              <a:t>PM 1-8</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normAutofit/>
          </a:bodyPr>
          <a:lstStyle/>
          <a:p>
            <a:pPr algn="l" rtl="0"/>
            <a:r>
              <a:rPr lang="es" sz="2400" b="0" i="0" u="none" baseline="0" dirty="0"/>
              <a:t>Caja de circuitos con apagado</a:t>
            </a:r>
          </a:p>
          <a:p>
            <a:pPr algn="l" rtl="0"/>
            <a:r>
              <a:rPr lang="es" sz="2400" b="0" i="0" u="none" baseline="0" dirty="0"/>
              <a:t>Caja de fusibles con</a:t>
            </a:r>
          </a:p>
          <a:p>
            <a:pPr marL="0" indent="0" algn="l" rtl="0">
              <a:buNone/>
            </a:pPr>
            <a:r>
              <a:rPr lang="es" sz="2400" b="0" i="0" u="none" baseline="0" dirty="0"/>
              <a:t> interruptor de apagado</a:t>
            </a:r>
          </a:p>
        </p:txBody>
      </p:sp>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a:xfrm>
            <a:off x="236012" y="303094"/>
            <a:ext cx="7826534" cy="1017672"/>
          </a:xfrm>
        </p:spPr>
        <p:txBody>
          <a:bodyPr>
            <a:normAutofit fontScale="90000"/>
          </a:bodyPr>
          <a:lstStyle/>
          <a:p>
            <a:pPr algn="l" rtl="0"/>
            <a:r>
              <a:rPr lang="es" u="none" baseline="0" dirty="0"/>
              <a:t>Procedimiento de interrupción de alimentación</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a:xfrm>
            <a:off x="1429787" y="6385716"/>
            <a:ext cx="6747059"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pPr algn="r" rtl="0"/>
            <a:r>
              <a:rPr lang="es" b="0" i="0" u="none" baseline="0"/>
              <a:t>6-17</a:t>
            </a:r>
          </a:p>
        </p:txBody>
      </p:sp>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pPr rtl="0"/>
            <a:r>
              <a:rPr lang="es" b="0" i="0" u="none" baseline="0"/>
              <a:t>PM 6-14</a:t>
            </a:r>
          </a:p>
        </p:txBody>
      </p:sp>
      <p:pic>
        <p:nvPicPr>
          <p:cNvPr id="6" name="Picture 5" descr="Procedimiento de interrupción de alimentación. Imagen que muestra una caja de circuitos y una caja de fusibles.">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418126" y="1789985"/>
            <a:ext cx="2882103" cy="3908996"/>
          </a:xfrm>
          <a:prstGeom prst="rect">
            <a:avLst/>
          </a:prstGeom>
        </p:spPr>
      </p:pic>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pPr algn="l" rtl="0"/>
            <a:r>
              <a:rPr lang="es" b="0" i="0" u="none" baseline="0"/>
              <a:t>Asfixiante</a:t>
            </a:r>
          </a:p>
          <a:p>
            <a:pPr lvl="1" algn="l" rtl="0"/>
            <a:r>
              <a:rPr lang="es" b="0" i="0" u="none" baseline="0"/>
              <a:t>Desplaza el oxígeno en el cuerpo </a:t>
            </a:r>
          </a:p>
          <a:p>
            <a:pPr algn="l" rtl="0"/>
            <a:r>
              <a:rPr lang="es" b="0" i="0" u="none" baseline="0"/>
              <a:t>Explosivo</a:t>
            </a:r>
          </a:p>
          <a:p>
            <a:pPr lvl="1" algn="l" rtl="0"/>
            <a:r>
              <a:rPr lang="es" b="0" i="0" u="none" baseline="0"/>
              <a:t>Puede encenderse fácilmente en ciertas condiciones </a:t>
            </a:r>
          </a:p>
          <a:p>
            <a:pPr lvl="1" algn="l" rtl="0"/>
            <a:endParaRPr lang="es" dirty="0"/>
          </a:p>
          <a:p>
            <a:endParaRPr lang="es" dirty="0"/>
          </a:p>
        </p:txBody>
      </p:sp>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Peligros del gas natural</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a:xfrm>
            <a:off x="1456163" y="6385716"/>
            <a:ext cx="6861360"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pPr algn="r" rtl="0"/>
            <a:r>
              <a:rPr lang="es" b="0" i="0" u="none" baseline="0"/>
              <a:t>6-18</a:t>
            </a:r>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pPr rtl="0"/>
            <a:r>
              <a:rPr lang="es" b="0" i="0" u="none" baseline="0"/>
              <a:t>PM 6-15</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pPr algn="l" rtl="0"/>
            <a:r>
              <a:rPr lang="es" sz="2600" b="0" i="0" u="none" baseline="0" dirty="0"/>
              <a:t>Instale el detector de gas natural </a:t>
            </a:r>
          </a:p>
          <a:p>
            <a:pPr algn="l" rtl="0"/>
            <a:r>
              <a:rPr lang="es" sz="2600" b="0" i="0" u="none" baseline="0" dirty="0"/>
              <a:t>Instale el detector de monóxido de carbono en el hogar </a:t>
            </a:r>
          </a:p>
          <a:p>
            <a:pPr algn="l" rtl="0"/>
            <a:r>
              <a:rPr lang="es" sz="2600" b="0" i="0" u="none" baseline="0" dirty="0"/>
              <a:t>Pruebe las baterías cada mes con detectores de gas natural y monóxido de carbono  </a:t>
            </a:r>
          </a:p>
          <a:p>
            <a:pPr lvl="1" algn="l" rtl="0"/>
            <a:r>
              <a:rPr lang="es" sz="2000" b="0" i="0" u="none" baseline="0" dirty="0"/>
              <a:t>Cambie las baterías cada seis meses </a:t>
            </a:r>
          </a:p>
          <a:p>
            <a:pPr algn="l" rtl="0"/>
            <a:r>
              <a:rPr lang="es" sz="2600" b="0" i="0" u="none" baseline="0" dirty="0"/>
              <a:t>Localice y etiquete interruptores de apagado del gas </a:t>
            </a:r>
          </a:p>
          <a:p>
            <a:pPr lvl="1" algn="l" rtl="0"/>
            <a:r>
              <a:rPr lang="es" sz="2000" b="0" i="0" u="none" baseline="0" dirty="0"/>
              <a:t>Tenga una herramienta adecuada que no produzca chispas </a:t>
            </a:r>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a:xfrm>
            <a:off x="315142" y="320678"/>
            <a:ext cx="5806851" cy="1017672"/>
          </a:xfrm>
        </p:spPr>
        <p:txBody>
          <a:bodyPr>
            <a:normAutofit fontScale="90000"/>
          </a:bodyPr>
          <a:lstStyle/>
          <a:p>
            <a:pPr algn="l" rtl="0"/>
            <a:r>
              <a:rPr lang="es" b="1" i="1" u="none" baseline="0"/>
              <a:t>Conciencia de los peligros del gas natural</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a:xfrm>
            <a:off x="1429787" y="6385716"/>
            <a:ext cx="6922905"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pPr algn="r" rtl="0"/>
            <a:r>
              <a:rPr lang="es" b="0" i="0" u="none" baseline="0"/>
              <a:t>6-19</a:t>
            </a:r>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pPr rtl="0"/>
            <a:r>
              <a:rPr lang="es" b="0" i="0" u="none" baseline="0"/>
              <a:t>PM 6-15</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pPr algn="l" rtl="0"/>
            <a:r>
              <a:rPr lang="es" b="0" i="0" u="none" baseline="0"/>
              <a:t>Localice y etiquete las válvulas del cierre de gas </a:t>
            </a:r>
          </a:p>
          <a:p>
            <a:pPr algn="l" rtl="0"/>
            <a:r>
              <a:rPr lang="es" b="0" i="0" u="none" baseline="0"/>
              <a:t>Si no es automático, conozca el procedimiento de cierre del gas </a:t>
            </a:r>
          </a:p>
        </p:txBody>
      </p:sp>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a:xfrm>
            <a:off x="315142" y="320678"/>
            <a:ext cx="5806851" cy="1017672"/>
          </a:xfrm>
        </p:spPr>
        <p:txBody>
          <a:bodyPr/>
          <a:lstStyle/>
          <a:p>
            <a:pPr algn="l" rtl="0"/>
            <a:r>
              <a:rPr lang="es" u="none" baseline="0" dirty="0"/>
              <a:t>Cierre del gas</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a:xfrm>
            <a:off x="1429787" y="6385716"/>
            <a:ext cx="6984451"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pPr algn="r" rtl="0"/>
            <a:r>
              <a:rPr lang="es" b="0" i="0" u="none" baseline="0"/>
              <a:t>6-20</a:t>
            </a:r>
          </a:p>
        </p:txBody>
      </p:sp>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pPr rtl="0"/>
            <a:r>
              <a:rPr lang="es" b="0" i="0" u="none" baseline="0"/>
              <a:t>PM 6-16</a:t>
            </a:r>
          </a:p>
        </p:txBody>
      </p:sp>
      <p:pic>
        <p:nvPicPr>
          <p:cNvPr id="6" name="Picture 5" descr="Cierre del gas. Imagen que muestra la instalación de una conexión de gas.">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pPr algn="l" rtl="0"/>
            <a:r>
              <a:rPr lang="es" b="0" i="0" u="none" baseline="0"/>
              <a:t>Siempre lea las etiquetas </a:t>
            </a:r>
          </a:p>
          <a:p>
            <a:pPr algn="l" rtl="0"/>
            <a:r>
              <a:rPr lang="es" b="0" i="0" u="none" baseline="0"/>
              <a:t>Use el procedimiento de almacenamiento  L.I.E.S. </a:t>
            </a:r>
          </a:p>
          <a:p>
            <a:pPr lvl="1" algn="l" rtl="0"/>
            <a:r>
              <a:rPr lang="es" b="0" i="0" u="none" baseline="0"/>
              <a:t>(limite, aísle, elimine, separe) </a:t>
            </a:r>
          </a:p>
        </p:txBody>
      </p:sp>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a:xfrm>
            <a:off x="315142" y="320678"/>
            <a:ext cx="5806851" cy="1017672"/>
          </a:xfrm>
        </p:spPr>
        <p:txBody>
          <a:bodyPr>
            <a:normAutofit/>
          </a:bodyPr>
          <a:lstStyle/>
          <a:p>
            <a:pPr algn="l" rtl="0"/>
            <a:r>
              <a:rPr lang="es" b="1" i="1" u="none" baseline="0" dirty="0"/>
              <a:t>L.I.E.S. </a:t>
            </a:r>
            <a:br>
              <a:rPr lang="es" b="1" i="1" u="none" baseline="0" dirty="0"/>
            </a:br>
            <a:r>
              <a:rPr lang="es" sz="1400" b="0" i="0" u="none" baseline="0" dirty="0"/>
              <a:t>(acrónimo en inglés de limite, aísle, elimine, separe)</a:t>
            </a:r>
            <a:endParaRPr lang="es" b="0" i="0" u="none" baseline="0" dirty="0"/>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a:xfrm>
            <a:off x="1429787" y="6385716"/>
            <a:ext cx="6817398"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pPr algn="r" rtl="0"/>
            <a:r>
              <a:rPr lang="es" b="0" i="0" u="none" baseline="0"/>
              <a:t>6-21</a:t>
            </a:r>
          </a:p>
        </p:txBody>
      </p:sp>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pPr rtl="0"/>
            <a:r>
              <a:rPr lang="es" b="0" i="0" u="none" baseline="0"/>
              <a:t>PM 6-17</a:t>
            </a:r>
          </a:p>
        </p:txBody>
      </p:sp>
      <p:pic>
        <p:nvPicPr>
          <p:cNvPr id="6" name="Picture 5" descr="L.I.E.S. (acrónimo en inglés de limite, aísle, elimine, separe). Imagen que muestra los productos que debemos aislar o separar del acceso público.">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pPr algn="l" rtl="0"/>
            <a:r>
              <a:rPr lang="es" b="0" i="0" u="none" baseline="0"/>
              <a:t>Corroen otros materiales</a:t>
            </a:r>
          </a:p>
          <a:p>
            <a:pPr algn="l" rtl="0"/>
            <a:r>
              <a:rPr lang="es" b="0" i="0" u="none" baseline="0"/>
              <a:t>Explotan o se enciende fácilmente</a:t>
            </a:r>
          </a:p>
          <a:p>
            <a:pPr algn="l" rtl="0"/>
            <a:r>
              <a:rPr lang="es" b="0" i="0" u="none" baseline="0"/>
              <a:t>Reaccionan fuertemente con el agua</a:t>
            </a:r>
          </a:p>
          <a:p>
            <a:pPr algn="l" rtl="0"/>
            <a:r>
              <a:rPr lang="es" b="0" i="0" u="none" baseline="0"/>
              <a:t>Son inestables cuando se exponen al calor o shock</a:t>
            </a:r>
          </a:p>
          <a:p>
            <a:pPr algn="l" rtl="0"/>
            <a:r>
              <a:rPr lang="es" b="0" i="0" u="none" baseline="0"/>
              <a:t>Son por otra parte tóxicos para la gente, animales o el medio ambiente por absorción, inhalación, inyección o ingestión </a:t>
            </a:r>
          </a:p>
        </p:txBody>
      </p:sp>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a:xfrm>
            <a:off x="315142" y="320678"/>
            <a:ext cx="5806851" cy="1017672"/>
          </a:xfrm>
        </p:spPr>
        <p:txBody>
          <a:bodyPr/>
          <a:lstStyle/>
          <a:p>
            <a:pPr algn="l" rtl="0"/>
            <a:r>
              <a:rPr lang="es" b="1" i="1" u="none" baseline="0"/>
              <a:t>Materiales peligrosos</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a:xfrm>
            <a:off x="1429787" y="6385716"/>
            <a:ext cx="6623967"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pPr algn="r" rtl="0"/>
            <a:r>
              <a:rPr lang="es" b="0" i="0" u="none" baseline="0"/>
              <a:t>6-22</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pPr rtl="0"/>
            <a:r>
              <a:rPr lang="es" b="0" i="0" u="none" baseline="0"/>
              <a:t>PM 6-18</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a:xfrm>
            <a:off x="315142" y="320678"/>
            <a:ext cx="7473883" cy="1017672"/>
          </a:xfrm>
        </p:spPr>
        <p:txBody>
          <a:bodyPr>
            <a:normAutofit fontScale="90000"/>
          </a:bodyPr>
          <a:lstStyle/>
          <a:p>
            <a:pPr algn="l" rtl="0"/>
            <a:r>
              <a:rPr lang="es" b="1" i="1" u="none" baseline="0" dirty="0"/>
              <a:t>Identificación de materiales peligrosos</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a:xfrm>
            <a:off x="1429787" y="6385716"/>
            <a:ext cx="6870151"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pPr algn="r" rtl="0"/>
            <a:r>
              <a:rPr lang="es" b="0" i="0" u="none" baseline="0"/>
              <a:t>6-23</a:t>
            </a:r>
          </a:p>
        </p:txBody>
      </p:sp>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pPr rtl="0"/>
            <a:r>
              <a:rPr lang="es" b="0" i="0" u="none" baseline="0"/>
              <a:t>PM 6-19</a:t>
            </a:r>
          </a:p>
        </p:txBody>
      </p:sp>
      <p:pic>
        <p:nvPicPr>
          <p:cNvPr id="6" name="Picture 5" descr="Identificación de los materiales peligrosos. Imagen de un rombo que muestra los tipos de materiales peligrosos, el número 4 es rojo, el número 3 es amarillo, la línea que cruza la letra W es blanca y el número 3 es azul. Este rombo es conocido como el Rombo 704 de la NFPA.">
            <a:extLst>
              <a:ext uri="{FF2B5EF4-FFF2-40B4-BE49-F238E27FC236}">
                <a16:creationId xmlns:a16="http://schemas.microsoft.com/office/drawing/2014/main" id="{0A53AE0C-3075-4AF7-A020-64C3D0F9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850" y="2279201"/>
            <a:ext cx="3756301" cy="3279310"/>
          </a:xfrm>
          <a:prstGeom prst="rect">
            <a:avLst/>
          </a:prstGeom>
        </p:spPr>
      </p:pic>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pPr algn="l" rtl="0"/>
            <a:r>
              <a:rPr lang="es" b="0" i="0" u="none" baseline="0"/>
              <a:t>NFPA 704 Cuadrante de diamante blanco:</a:t>
            </a:r>
          </a:p>
          <a:p>
            <a:pPr lvl="1" algn="l" rtl="0"/>
            <a:r>
              <a:rPr lang="es" b="0" i="0" u="none" baseline="0"/>
              <a:t>W: Muestra reactividad inusual con el agua</a:t>
            </a:r>
          </a:p>
          <a:p>
            <a:pPr lvl="1" algn="l" rtl="0"/>
            <a:r>
              <a:rPr lang="es" b="0" i="0" u="none" baseline="0"/>
              <a:t>OX: Posee propiedades de oxidantes</a:t>
            </a:r>
          </a:p>
        </p:txBody>
      </p:sp>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a:xfrm>
            <a:off x="315142" y="320678"/>
            <a:ext cx="5806851" cy="1017672"/>
          </a:xfrm>
        </p:spPr>
        <p:txBody>
          <a:bodyPr/>
          <a:lstStyle/>
          <a:p>
            <a:pPr algn="l" rtl="0"/>
            <a:r>
              <a:rPr lang="es" b="1" i="1" u="none" baseline="0"/>
              <a:t>El cuadrante blanco</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a:xfrm>
            <a:off x="1429787" y="6385716"/>
            <a:ext cx="6747059"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pPr algn="r" rtl="0"/>
            <a:r>
              <a:rPr lang="es" b="0" i="0" u="none" baseline="0"/>
              <a:t>6-24</a:t>
            </a:r>
          </a:p>
        </p:txBody>
      </p:sp>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pPr rtl="0"/>
            <a:r>
              <a:rPr lang="es" b="0" i="0" u="none" baseline="0"/>
              <a:t>PM 6-19</a:t>
            </a:r>
          </a:p>
        </p:txBody>
      </p:sp>
      <p:pic>
        <p:nvPicPr>
          <p:cNvPr id="6" name="Picture 5" descr="El cuadrante blanco. La imagen que muestra el rombo 704 de la NFPA, que incluye una W como se mencionó anteriormente, es para las reacciones inusuales con agua y OX de los materiales que poseen propiedades oxidantes.">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75093"/>
            <a:ext cx="3664720" cy="3668672"/>
          </a:xfrm>
          <a:prstGeom prst="rect">
            <a:avLst/>
          </a:prstGeom>
        </p:spPr>
      </p:pic>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a:xfrm>
            <a:off x="315142" y="320678"/>
            <a:ext cx="5806851" cy="1017672"/>
          </a:xfrm>
        </p:spPr>
        <p:txBody>
          <a:bodyPr/>
          <a:lstStyle/>
          <a:p>
            <a:pPr algn="l" rtl="0"/>
            <a:r>
              <a:rPr lang="es" b="1" i="1" u="none" baseline="0"/>
              <a:t>¡PARE!</a:t>
            </a:r>
          </a:p>
        </p:txBody>
      </p:sp>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a:xfrm>
            <a:off x="1429787" y="6385716"/>
            <a:ext cx="6738267" cy="303212"/>
          </a:xfrm>
        </p:spPr>
        <p:txBody>
          <a:bodyPr/>
          <a:lstStyle/>
          <a:p>
            <a:pPr algn="l" rtl="0"/>
            <a:r>
              <a:rPr lang="es" b="0" i="0" u="none" baseline="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pPr algn="r" rtl="0"/>
            <a:r>
              <a:rPr lang="es" b="0" i="0" u="none" baseline="0"/>
              <a:t>6-25</a:t>
            </a:r>
          </a:p>
        </p:txBody>
      </p:sp>
      <p:pic>
        <p:nvPicPr>
          <p:cNvPr id="6" name="Picture 5" descr="PARE! Imagen de simbolo universal de ALTO">
            <a:extLst>
              <a:ext uri="{FF2B5EF4-FFF2-40B4-BE49-F238E27FC236}">
                <a16:creationId xmlns:a16="http://schemas.microsoft.com/office/drawing/2014/main" id="{0C508331-112D-4416-A6BE-9D191AD9638F}"/>
              </a:ext>
            </a:extLst>
          </p:cNvPr>
          <p:cNvPicPr>
            <a:picLocks noChangeAspect="1"/>
          </p:cNvPicPr>
          <p:nvPr/>
        </p:nvPicPr>
        <p:blipFill>
          <a:blip r:embed="rId3"/>
          <a:stretch>
            <a:fillRect/>
          </a:stretch>
        </p:blipFill>
        <p:spPr>
          <a:xfrm>
            <a:off x="2075728" y="2032494"/>
            <a:ext cx="4992543" cy="3331953"/>
          </a:xfrm>
          <a:prstGeom prst="rect">
            <a:avLst/>
          </a:prstGeom>
        </p:spPr>
      </p:pic>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Sistema armonizado global</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a:xfrm>
            <a:off x="1429787" y="6385716"/>
            <a:ext cx="6922905"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pPr algn="r" rtl="0"/>
            <a:r>
              <a:rPr lang="es" b="0" i="0" u="none" baseline="0"/>
              <a:t>6-26</a:t>
            </a:r>
          </a:p>
        </p:txBody>
      </p:sp>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pPr rtl="0"/>
            <a:r>
              <a:rPr lang="es" b="0" i="0" u="none" baseline="0"/>
              <a:t>PM 6-20</a:t>
            </a:r>
          </a:p>
        </p:txBody>
      </p:sp>
      <p:pic>
        <p:nvPicPr>
          <p:cNvPr id="6" name="Picture 5" descr="Sistema armonizado global. Imagen que muestra los pictogramas del GHS, como peligro para la salud, llama, signo de exclamación, cilindro de gas, corrosión, bomba explosiva, llama sobre un círculo, entorno, calavera y tibias cruzadas.">
            <a:extLst>
              <a:ext uri="{FF2B5EF4-FFF2-40B4-BE49-F238E27FC236}">
                <a16:creationId xmlns:a16="http://schemas.microsoft.com/office/drawing/2014/main" id="{AF0D62C4-4A44-4A80-BF9F-53B29E84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10" y="1836945"/>
            <a:ext cx="4291780" cy="4039939"/>
          </a:xfrm>
          <a:prstGeom prst="rect">
            <a:avLst/>
          </a:prstGeom>
        </p:spPr>
      </p:pic>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normAutofit/>
          </a:bodyPr>
          <a:lstStyle/>
          <a:p>
            <a:pPr algn="l" rtl="0"/>
            <a:r>
              <a:rPr lang="es" sz="2600" b="0" i="0" u="none" baseline="0" dirty="0"/>
              <a:t>Rupturas de tuberías de gas de calentadores de agua o rangos desplazados por estremecimiento, agua o viento</a:t>
            </a:r>
          </a:p>
          <a:p>
            <a:pPr algn="l" rtl="0"/>
            <a:r>
              <a:rPr lang="es" sz="2600" b="0" i="0" u="none" baseline="0" dirty="0"/>
              <a:t>Daños por caída de libros, platos u otro contenido de gabinetes</a:t>
            </a:r>
          </a:p>
          <a:p>
            <a:pPr algn="l" rtl="0"/>
            <a:r>
              <a:rPr lang="es" sz="2600" b="0" i="0" u="none" baseline="0" dirty="0"/>
              <a:t>Riesgo de lesiones o de una descarga eléctrica producida por  aparatos y equipos de oficina desplazados</a:t>
            </a:r>
          </a:p>
          <a:p>
            <a:pPr algn="l" rtl="0"/>
            <a:r>
              <a:rPr lang="es" sz="2600" b="0" i="0" u="none" baseline="0" dirty="0"/>
              <a:t>Fuego por cableado defectuoso, enchufes sobrecargados, cables eléctricos desgastados </a:t>
            </a:r>
          </a:p>
        </p:txBody>
      </p:sp>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a:xfrm>
            <a:off x="315142" y="320678"/>
            <a:ext cx="5806851" cy="1017672"/>
          </a:xfrm>
        </p:spPr>
        <p:txBody>
          <a:bodyPr/>
          <a:lstStyle/>
          <a:p>
            <a:pPr algn="l" rtl="0"/>
            <a:r>
              <a:rPr lang="es" b="1" i="1" u="none" baseline="0"/>
              <a:t>Peligros en el hogar</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pPr algn="l" rtl="0"/>
            <a:r>
              <a:rPr lang="es" b="0" i="0" u="none" baseline="0"/>
              <a:t>Unidad 1 de Capacitación básica del CERT: Preparación para desastres</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pPr algn="r" rtl="0"/>
            <a:r>
              <a:rPr lang="es" b="0" i="0" u="none" baseline="0"/>
              <a:t>1-17</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pPr rtl="0"/>
            <a:r>
              <a:rPr lang="es" b="0" i="0" u="none" baseline="0"/>
              <a:t>PM 1-9</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Materiales peligrosos en tránsito</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a:xfrm>
            <a:off x="1429787" y="6385716"/>
            <a:ext cx="6744320"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pPr algn="r" rtl="0"/>
            <a:r>
              <a:rPr lang="es" b="0" i="0" u="none" baseline="0"/>
              <a:t>6-27</a:t>
            </a:r>
          </a:p>
        </p:txBody>
      </p:sp>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pPr rtl="0"/>
            <a:r>
              <a:rPr lang="es" b="0" i="0" u="none" baseline="0"/>
              <a:t>PM 6-21</a:t>
            </a:r>
          </a:p>
        </p:txBody>
      </p:sp>
      <p:pic>
        <p:nvPicPr>
          <p:cNvPr id="7" name="Picture 6">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840" y="1881806"/>
            <a:ext cx="6744319" cy="3510363"/>
          </a:xfrm>
          <a:prstGeom prst="rect">
            <a:avLst/>
          </a:prstGeom>
        </p:spPr>
      </p:pic>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Aviso de riesgos UN y NA</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a:xfrm>
            <a:off x="1429787" y="6385716"/>
            <a:ext cx="6755851"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pPr algn="r" rtl="0"/>
            <a:r>
              <a:rPr lang="es" b="0" i="0" u="none" baseline="0"/>
              <a:t>6-28</a:t>
            </a:r>
          </a:p>
        </p:txBody>
      </p:sp>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pPr rtl="0"/>
            <a:r>
              <a:rPr lang="es" b="0" i="0" u="none" baseline="0"/>
              <a:t>PM 6-21</a:t>
            </a:r>
          </a:p>
        </p:txBody>
      </p:sp>
      <p:pic>
        <p:nvPicPr>
          <p:cNvPr id="7" name="Picture 6" descr="Aviso de riesgos UN y NA. Imagen de logo de Oxidante y 1203. El primero es un rombo amarillo con la palabra OXIDANTE y el segundo es un rombo rojo con el número 1203.">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26" y="1896039"/>
            <a:ext cx="7808947" cy="3886200"/>
          </a:xfrm>
          <a:prstGeom prst="rect">
            <a:avLst/>
          </a:prstGeom>
        </p:spPr>
      </p:pic>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rtl="0">
              <a:buNone/>
            </a:pPr>
            <a:r>
              <a:rPr lang="es" b="1" i="0" u="none" baseline="0"/>
              <a:t>Recuerde:</a:t>
            </a:r>
          </a:p>
          <a:p>
            <a:pPr marL="0" indent="0" algn="ctr" rtl="0">
              <a:buNone/>
            </a:pPr>
            <a:r>
              <a:rPr lang="es" b="0" i="0" u="none" baseline="0"/>
              <a:t>¡Todos los avisos de materiales peligrosos son un disco “Pare” para los voluntarios de CERT!</a:t>
            </a:r>
          </a:p>
        </p:txBody>
      </p:sp>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a:xfrm>
            <a:off x="315142" y="320678"/>
            <a:ext cx="5806851" cy="1017672"/>
          </a:xfrm>
        </p:spPr>
        <p:txBody>
          <a:bodyPr/>
          <a:lstStyle/>
          <a:p>
            <a:pPr algn="l" rtl="0"/>
            <a:r>
              <a:rPr lang="es" b="1" i="1" u="none" baseline="0" dirty="0"/>
              <a:t>¿Mayor de 1?</a:t>
            </a:r>
          </a:p>
        </p:txBody>
      </p:sp>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a:xfrm>
            <a:off x="1429787" y="6385716"/>
            <a:ext cx="6878944"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pPr algn="r" rtl="0"/>
            <a:r>
              <a:rPr lang="es" b="0" i="0" u="none" baseline="0"/>
              <a:t>6-29</a:t>
            </a:r>
          </a:p>
        </p:txBody>
      </p:sp>
      <p:pic>
        <p:nvPicPr>
          <p:cNvPr id="6" name="Picture 5" descr="¿Mayor de 1? Imagen de varios simbolos universales de ALTO">
            <a:extLst>
              <a:ext uri="{FF2B5EF4-FFF2-40B4-BE49-F238E27FC236}">
                <a16:creationId xmlns:a16="http://schemas.microsoft.com/office/drawing/2014/main" id="{F318CE5E-8393-4C20-9010-19ACB0D02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015" y="1694463"/>
            <a:ext cx="3605968" cy="2415109"/>
          </a:xfrm>
          <a:prstGeom prst="rect">
            <a:avLst/>
          </a:prstGeom>
        </p:spPr>
      </p:pic>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pPr algn="l" rtl="0"/>
            <a:r>
              <a:rPr lang="es" b="0" i="0" u="none" baseline="0"/>
              <a:t>Practique el uso de un extintor de incendios portátil para extinguir un fuego pequeño</a:t>
            </a:r>
          </a:p>
          <a:p>
            <a:pPr algn="l" rtl="0"/>
            <a:r>
              <a:rPr lang="es" b="0" i="0" u="none" baseline="0"/>
              <a:t>Aplique trabajo en equipo para extinguir el fuego. </a:t>
            </a:r>
          </a:p>
        </p:txBody>
      </p:sp>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a:xfrm>
            <a:off x="315142" y="320678"/>
            <a:ext cx="5806851" cy="1017672"/>
          </a:xfrm>
        </p:spPr>
        <p:txBody>
          <a:bodyPr/>
          <a:lstStyle/>
          <a:p>
            <a:pPr algn="l" rtl="0"/>
            <a:r>
              <a:rPr lang="es" b="1" i="1" u="none" baseline="0"/>
              <a:t>Ejercicio 6.1</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a:xfrm>
            <a:off x="1429787" y="6385716"/>
            <a:ext cx="6764644"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pPr algn="r" rtl="0"/>
            <a:r>
              <a:rPr lang="es" b="0" i="0" u="none" baseline="0"/>
              <a:t>6-30</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pPr rtl="0"/>
            <a:r>
              <a:rPr lang="es" b="0" i="0" u="none" baseline="0"/>
              <a:t>PM 6-22</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pPr algn="l" rtl="0"/>
            <a:r>
              <a:rPr lang="es" b="0" i="0" u="none" baseline="0"/>
              <a:t>Usted debe saber:</a:t>
            </a:r>
          </a:p>
          <a:p>
            <a:pPr lvl="1" algn="l" rtl="0"/>
            <a:r>
              <a:rPr lang="es" b="0" i="0" u="none" baseline="0"/>
              <a:t>Las claves para la extinción efectiva de incendios</a:t>
            </a:r>
          </a:p>
          <a:p>
            <a:pPr lvl="1" algn="l" rtl="0"/>
            <a:r>
              <a:rPr lang="es" b="0" i="0" u="none" baseline="0"/>
              <a:t>Las clases de incendios y tipos de extintores</a:t>
            </a:r>
          </a:p>
          <a:p>
            <a:pPr lvl="1" algn="l" rtl="0"/>
            <a:r>
              <a:rPr lang="es" b="0" i="0" u="none" baseline="0"/>
              <a:t>P.A.S.S.</a:t>
            </a:r>
          </a:p>
          <a:p>
            <a:pPr lvl="1" algn="l" rtl="0"/>
            <a:r>
              <a:rPr lang="es" b="0" i="0" u="none" baseline="0"/>
              <a:t>Cómo identificar materiales peligrosos </a:t>
            </a:r>
          </a:p>
          <a:p>
            <a:pPr lvl="1" algn="l" rtl="0"/>
            <a:endParaRPr lang="es" dirty="0"/>
          </a:p>
          <a:p>
            <a:pPr lvl="1" algn="l" rtl="0"/>
            <a:endParaRPr lang="es" dirty="0"/>
          </a:p>
          <a:p>
            <a:pPr marL="0" lvl="1" indent="0" algn="ctr" rtl="0">
              <a:buNone/>
            </a:pPr>
            <a:r>
              <a:rPr lang="es" sz="2800" b="1" i="0" u="none" baseline="0"/>
              <a:t>Siga siempre las reglas de seguridad establecidas para los CERT. ¡La seguridad personal es lo primero!</a:t>
            </a:r>
          </a:p>
          <a:p>
            <a:endParaRPr lang="es" dirty="0"/>
          </a:p>
        </p:txBody>
      </p:sp>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a:xfrm>
            <a:off x="1429787" y="6385716"/>
            <a:ext cx="6834982" cy="303212"/>
          </a:xfrm>
        </p:spPr>
        <p:txBody>
          <a:bodyPr/>
          <a:lstStyle/>
          <a:p>
            <a:pPr algn="l" rtl="0"/>
            <a:r>
              <a:rPr lang="es" b="0" i="0" u="none" baseline="0" dirty="0"/>
              <a:t>Unidad 6 de Capacitación básica del CERT: Controles de la seguridad contra incendios y de los servicios públicos</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pPr algn="r" rtl="0"/>
            <a:r>
              <a:rPr lang="es" b="0" i="0" u="none" baseline="0"/>
              <a:t>6-31</a:t>
            </a:r>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pPr rtl="0"/>
            <a:r>
              <a:rPr lang="es" b="0" i="0" u="none" baseline="0"/>
              <a:t>PM 6-23</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pPr algn="l" rtl="0"/>
            <a:r>
              <a:rPr lang="es" b="0" i="0" u="none" baseline="0"/>
              <a:t>Unidad de lectura a ser cubierta en la siguiente sesión </a:t>
            </a:r>
          </a:p>
          <a:p>
            <a:pPr algn="l" rtl="0"/>
            <a:r>
              <a:rPr lang="es" b="0" i="0" u="none" baseline="0"/>
              <a:t>Traiga las provisiones necesarias a la siguiente sesión </a:t>
            </a:r>
          </a:p>
          <a:p>
            <a:pPr algn="l" rtl="0"/>
            <a:r>
              <a:rPr lang="es" b="0" i="0" u="none" baseline="0"/>
              <a:t>Use la ropa apropiada para la siguiente sesión </a:t>
            </a:r>
          </a:p>
        </p:txBody>
      </p:sp>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a:xfrm>
            <a:off x="315142" y="320678"/>
            <a:ext cx="5806851" cy="1017672"/>
          </a:xfrm>
        </p:spPr>
        <p:txBody>
          <a:bodyPr>
            <a:normAutofit/>
          </a:bodyPr>
          <a:lstStyle/>
          <a:p>
            <a:pPr algn="l" rtl="0"/>
            <a:r>
              <a:rPr lang="es" b="1" i="1" u="none" baseline="0"/>
              <a:t>Asignación de tareas</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a:xfrm>
            <a:off x="1429787" y="6385716"/>
            <a:ext cx="6799813" cy="303212"/>
          </a:xfrm>
        </p:spPr>
        <p:txBody>
          <a:bodyPr/>
          <a:lstStyle/>
          <a:p>
            <a:pPr algn="l" rtl="0"/>
            <a:r>
              <a:rPr lang="es" b="0" i="0" u="none" baseline="0" dirty="0"/>
              <a:t>Unidad 6 de Capacitación básica del CERT: Seguridad contra incendios y controles de servicios públicos</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pPr algn="r" rtl="0"/>
            <a:r>
              <a:rPr lang="es" b="0" i="0" u="none" baseline="0"/>
              <a:t>6-32</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pPr rtl="0"/>
            <a:r>
              <a:rPr lang="es" b="0" i="0" u="none" baseline="0"/>
              <a:t>PM 6-23</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p:txBody>
          <a:bodyPr>
            <a:normAutofit fontScale="77500" lnSpcReduction="20000"/>
          </a:bodyPr>
          <a:lstStyle/>
          <a:p>
            <a:pPr rtl="0">
              <a:lnSpc>
                <a:spcPct val="120000"/>
              </a:lnSpc>
            </a:pPr>
            <a:r>
              <a:rPr lang="es" b="1" i="0" u="none" baseline="0" dirty="0">
                <a:solidFill>
                  <a:schemeClr val="bg2">
                    <a:lumMod val="25000"/>
                  </a:schemeClr>
                </a:solidFill>
              </a:rPr>
              <a:t>Unidad 7: Operaciones livianas de búsqueda y rescate</a:t>
            </a:r>
          </a:p>
        </p:txBody>
      </p:sp>
      <p:sp>
        <p:nvSpPr>
          <p:cNvPr id="4" name="Title 3"/>
          <p:cNvSpPr>
            <a:spLocks noGrp="1"/>
          </p:cNvSpPr>
          <p:nvPr>
            <p:ph type="title" idx="4294967295"/>
          </p:nvPr>
        </p:nvSpPr>
        <p:spPr>
          <a:xfrm>
            <a:off x="0" y="1586448"/>
            <a:ext cx="9144000" cy="890052"/>
          </a:xfrm>
        </p:spPr>
        <p:txBody>
          <a:bodyPr>
            <a:norm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dirty="0"/>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normAutofit/>
          </a:bodyPr>
          <a:lstStyle/>
          <a:p>
            <a:pPr algn="l" rtl="0"/>
            <a:r>
              <a:rPr lang="es" sz="2600" b="0" i="0" u="none" baseline="0" dirty="0"/>
              <a:t>Identifique y aplique los requisitos de evaluación de CERT para posibles situaciones de búsqueda y rescate </a:t>
            </a:r>
          </a:p>
          <a:p>
            <a:pPr algn="l" rtl="0"/>
            <a:r>
              <a:rPr lang="es" sz="2600" b="0" i="0" u="none" baseline="0" dirty="0"/>
              <a:t>Demuestre técnicas comunes para operaciones livianas de búsqueda y rescate </a:t>
            </a:r>
          </a:p>
          <a:p>
            <a:pPr algn="l" rtl="0"/>
            <a:r>
              <a:rPr lang="es" sz="2600" b="0" i="0" u="none" baseline="0" dirty="0"/>
              <a:t>Demuestre las técnicas seguras para la eliminación/recogido de escombros y el rescate del sobreviviente durante las operaciones de búsqueda y rescate </a:t>
            </a:r>
          </a:p>
        </p:txBody>
      </p:sp>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a:xfrm>
            <a:off x="315142" y="320678"/>
            <a:ext cx="5806851" cy="1017672"/>
          </a:xfrm>
        </p:spPr>
        <p:txBody>
          <a:bodyPr/>
          <a:lstStyle/>
          <a:p>
            <a:pPr algn="l" rtl="0"/>
            <a:r>
              <a:rPr lang="es" b="1" i="1" u="none" baseline="0"/>
              <a:t>Objetivos de la Unidad</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6359238" cy="303212"/>
          </a:xfrm>
        </p:spPr>
        <p:txBody>
          <a:bodyPr/>
          <a:lstStyle/>
          <a:p>
            <a:pPr algn="l" rtl="0"/>
            <a:r>
              <a:rPr lang="es" b="0" i="0" u="none" baseline="0" dirty="0"/>
              <a:t>Unidad 7 de Capacitación básica del CERT: Operaciones ligeras de búsqueda y rescate</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pPr algn="r" rtl="0"/>
            <a:r>
              <a:rPr lang="es" b="0" i="0" u="none" baseline="0"/>
              <a:t>7-1</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pPr rtl="0"/>
            <a:r>
              <a:rPr lang="es" b="0" i="0" u="none" baseline="0"/>
              <a:t>PM 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pPr algn="l" rtl="0"/>
            <a:r>
              <a:rPr lang="es" b="0" i="0" u="none" baseline="0"/>
              <a:t>Búsqueda y evaluación del rescate</a:t>
            </a:r>
          </a:p>
          <a:p>
            <a:pPr algn="l" rtl="0"/>
            <a:r>
              <a:rPr lang="es" b="0" i="0" u="none" baseline="0"/>
              <a:t>Conducción de operaciones de búsqueda interior y exterior</a:t>
            </a:r>
          </a:p>
          <a:p>
            <a:pPr algn="l" rtl="0"/>
            <a:r>
              <a:rPr lang="es" b="0" i="0" u="none" baseline="0"/>
              <a:t>Conducción de operaciones de rescate </a:t>
            </a:r>
          </a:p>
        </p:txBody>
      </p:sp>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a:xfrm>
            <a:off x="315142" y="320678"/>
            <a:ext cx="5806851" cy="1017672"/>
          </a:xfrm>
        </p:spPr>
        <p:txBody>
          <a:bodyPr/>
          <a:lstStyle/>
          <a:p>
            <a:pPr algn="l" rtl="0"/>
            <a:r>
              <a:rPr lang="es" b="1" i="1" u="none" baseline="0"/>
              <a:t>Tópicos de la Unidad</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6632759"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pPr algn="r" rtl="0"/>
            <a:r>
              <a:rPr lang="es" b="0" i="0" u="none" baseline="0"/>
              <a:t>7-2</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pPr rtl="0"/>
            <a:r>
              <a:rPr lang="es" b="0" i="0" u="none" baseline="0"/>
              <a:t>PM 7-1</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pPr algn="l" rtl="0"/>
            <a:r>
              <a:rPr lang="es" sz="2400" b="0" i="0" u="none" baseline="0" dirty="0"/>
              <a:t>La búsqueda y rescate consiste en tres operaciones separadas</a:t>
            </a:r>
          </a:p>
          <a:p>
            <a:pPr lvl="1" algn="l" rtl="0"/>
            <a:r>
              <a:rPr lang="es" sz="2000" b="0" i="0" u="none" baseline="0" dirty="0"/>
              <a:t>Evaluación: La utilización de modelo continuo de 9 pasos</a:t>
            </a:r>
          </a:p>
          <a:p>
            <a:pPr lvl="1" algn="l" rtl="0"/>
            <a:r>
              <a:rPr lang="es" sz="2000" b="0" i="0" u="none" baseline="0" dirty="0"/>
              <a:t>Búsqueda: La localización de sobrevivientes y la documentación:</a:t>
            </a:r>
          </a:p>
          <a:p>
            <a:pPr lvl="1" algn="l" rtl="0"/>
            <a:r>
              <a:rPr lang="es" sz="2000" b="0" i="0" u="none" baseline="0" dirty="0"/>
              <a:t>Rescate: Rescate de sobrevivientes </a:t>
            </a:r>
          </a:p>
          <a:p>
            <a:endParaRPr lang="es" dirty="0"/>
          </a:p>
        </p:txBody>
      </p:sp>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a:xfrm>
            <a:off x="315142" y="320678"/>
            <a:ext cx="5806851" cy="1017672"/>
          </a:xfrm>
        </p:spPr>
        <p:txBody>
          <a:bodyPr/>
          <a:lstStyle/>
          <a:p>
            <a:pPr algn="l" rtl="0"/>
            <a:r>
              <a:rPr lang="es" b="1" i="1" u="none" baseline="0"/>
              <a:t>Búsqueda y rescate</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6" y="6385716"/>
            <a:ext cx="664155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pPr algn="r" rtl="0"/>
            <a:r>
              <a:rPr lang="es" b="0" i="0" u="none" baseline="0"/>
              <a:t>7-3</a:t>
            </a:r>
          </a:p>
        </p:txBody>
      </p:sp>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pPr rtl="0"/>
            <a:r>
              <a:rPr lang="es" b="0" i="0" u="none" baseline="0"/>
              <a:t>PM 7-1</a:t>
            </a:r>
          </a:p>
        </p:txBody>
      </p:sp>
      <p:pic>
        <p:nvPicPr>
          <p:cNvPr id="6" name="Picture 5" descr="Búsqueda y rescate. Imagen que muestra a un grupo de tres voluntarios que asisten a una víctima en el suelo.">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2942219" y="3736403"/>
            <a:ext cx="2854371" cy="2218284"/>
          </a:xfrm>
          <a:prstGeom prst="rect">
            <a:avLst/>
          </a:prstGeom>
        </p:spPr>
      </p:pic>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a:xfrm>
            <a:off x="0" y="2406161"/>
            <a:ext cx="9144000" cy="725488"/>
          </a:xfrm>
        </p:spPr>
        <p:txBody>
          <a:bodyPr>
            <a:normAutofit/>
          </a:bodyPr>
          <a:lstStyle/>
          <a:p>
            <a:pPr rtl="0"/>
            <a:r>
              <a:rPr lang="es" sz="2800" b="1" i="0" u="none" baseline="0" dirty="0">
                <a:solidFill>
                  <a:schemeClr val="bg2">
                    <a:lumMod val="25000"/>
                  </a:schemeClr>
                </a:solidFill>
              </a:rPr>
              <a:t>Unidad 1: </a:t>
            </a:r>
            <a:r>
              <a:rPr lang="es" sz="2800" i="0" u="none" baseline="0" dirty="0">
                <a:solidFill>
                  <a:schemeClr val="bg2">
                    <a:lumMod val="25000"/>
                  </a:schemeClr>
                </a:solidFill>
              </a:rPr>
              <a:t>Preparación para desastres</a:t>
            </a:r>
          </a:p>
        </p:txBody>
      </p:sp>
      <p:sp>
        <p:nvSpPr>
          <p:cNvPr id="4" name="Title 3"/>
          <p:cNvSpPr>
            <a:spLocks noGrp="1"/>
          </p:cNvSpPr>
          <p:nvPr>
            <p:ph type="title" idx="4294967295"/>
          </p:nvPr>
        </p:nvSpPr>
        <p:spPr>
          <a:xfrm>
            <a:off x="0" y="1509021"/>
            <a:ext cx="9144000" cy="897140"/>
          </a:xfrm>
        </p:spPr>
        <p:txBody>
          <a:bodyPr>
            <a:no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sz="4600" dirty="0"/>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pPr algn="l" rtl="0"/>
            <a:r>
              <a:rPr lang="es" b="0" i="0" u="none" baseline="0" dirty="0"/>
              <a:t>Conozca los riesgos locales, alarmas, sistemas de alerta, rutas de evacuación y planes de refugio </a:t>
            </a:r>
          </a:p>
          <a:p>
            <a:pPr algn="l" rtl="0"/>
            <a:r>
              <a:rPr lang="es" b="0" i="0" u="none" baseline="0" dirty="0"/>
              <a:t>Considere los aspectos importantes de la preparación para desastres </a:t>
            </a:r>
          </a:p>
          <a:p>
            <a:pPr algn="l" rtl="0"/>
            <a:r>
              <a:rPr lang="es" b="0" i="0" u="none" baseline="0" dirty="0"/>
              <a:t>Aborde las necesidades específicas suyas y de la gente que conozca </a:t>
            </a:r>
          </a:p>
        </p:txBody>
      </p:sp>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Preparación para un desastre</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a:xfrm>
            <a:off x="1429787" y="6385716"/>
            <a:ext cx="5182028"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pPr algn="r" rtl="0"/>
            <a:r>
              <a:rPr lang="es" b="0" i="0" u="none" baseline="0"/>
              <a:t>1-18</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pPr rtl="0"/>
            <a:r>
              <a:rPr lang="es" b="0" i="0" u="none" baseline="0"/>
              <a:t>PM 1-10</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pPr algn="l" rtl="0"/>
            <a:r>
              <a:rPr lang="es" sz="2400" b="0" i="0" u="none" baseline="0" dirty="0"/>
              <a:t>Las decisiones de intento de rescate están basadas en tres factores</a:t>
            </a:r>
          </a:p>
          <a:p>
            <a:pPr lvl="1" algn="l" rtl="0"/>
            <a:r>
              <a:rPr lang="es" sz="2000" b="0" i="0" u="none" baseline="0" dirty="0"/>
              <a:t>Riesgos implicados para el rescatador y el sobreviviente</a:t>
            </a:r>
          </a:p>
          <a:p>
            <a:pPr lvl="1" algn="l" rtl="0"/>
            <a:r>
              <a:rPr lang="es" sz="2000" b="0" i="0" u="none" baseline="0" dirty="0"/>
              <a:t>El mayor bien para el mayor número de personas</a:t>
            </a:r>
          </a:p>
          <a:p>
            <a:pPr lvl="1" algn="l" rtl="0"/>
            <a:r>
              <a:rPr lang="es" sz="2000" b="0" i="0" u="none" baseline="0" dirty="0"/>
              <a:t>Recursos y mano de obra disponible </a:t>
            </a:r>
          </a:p>
          <a:p>
            <a:endParaRPr lang="es" dirty="0"/>
          </a:p>
        </p:txBody>
      </p:sp>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a:xfrm>
            <a:off x="315142" y="320678"/>
            <a:ext cx="5806851" cy="1017672"/>
          </a:xfrm>
        </p:spPr>
        <p:txBody>
          <a:bodyPr>
            <a:normAutofit fontScale="90000"/>
          </a:bodyPr>
          <a:lstStyle/>
          <a:p>
            <a:pPr algn="l" rtl="0"/>
            <a:r>
              <a:rPr lang="es" b="1" i="0" u="none" baseline="0" dirty="0"/>
              <a:t>La decisión intentar el rescate</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6" y="6385716"/>
            <a:ext cx="6623967"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pPr algn="r" rtl="0"/>
            <a:r>
              <a:rPr lang="es" b="0" i="0" u="none" baseline="0"/>
              <a:t>7-4</a:t>
            </a:r>
          </a:p>
        </p:txBody>
      </p:sp>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pPr rtl="0"/>
            <a:r>
              <a:rPr lang="es" b="0" i="0" u="none" baseline="0"/>
              <a:t>PM 7-1</a:t>
            </a:r>
          </a:p>
        </p:txBody>
      </p:sp>
      <p:pic>
        <p:nvPicPr>
          <p:cNvPr id="6" name="Picture 5" descr="La decisión intentar el rescate. Imagen que muestra a 4 voluntarios asistiendo a una víctima.">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pPr algn="l" rtl="0"/>
            <a:r>
              <a:rPr lang="es" b="0" i="0" u="none" baseline="0"/>
              <a:t>Rescate del mayor número de personas en el menor tiempo posible </a:t>
            </a:r>
          </a:p>
          <a:p>
            <a:pPr algn="l" rtl="0"/>
            <a:r>
              <a:rPr lang="es" b="0" i="0" u="none" baseline="0"/>
              <a:t>Saque primero a los heridos que pueden caminar </a:t>
            </a:r>
          </a:p>
          <a:p>
            <a:pPr algn="l" rtl="0"/>
            <a:r>
              <a:rPr lang="es" b="0" i="0" u="none" baseline="0"/>
              <a:t>Rescate luego a sobrevivientes ligeramente atrapados </a:t>
            </a:r>
          </a:p>
          <a:p>
            <a:pPr algn="l" rtl="0"/>
            <a:r>
              <a:rPr lang="es" b="0" i="0" u="none" baseline="0"/>
              <a:t>Mantenga seguros a rescatadores y sobrevivientes </a:t>
            </a:r>
          </a:p>
        </p:txBody>
      </p:sp>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a:xfrm>
            <a:off x="315142" y="320678"/>
            <a:ext cx="5806851" cy="1017672"/>
          </a:xfrm>
        </p:spPr>
        <p:txBody>
          <a:bodyPr>
            <a:normAutofit fontScale="90000"/>
          </a:bodyPr>
          <a:lstStyle/>
          <a:p>
            <a:pPr algn="l" rtl="0"/>
            <a:r>
              <a:rPr lang="es" b="1" i="1" u="none" baseline="0"/>
              <a:t>Objetivos de la búsqueda y rescate</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6720682"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pPr algn="r" rtl="0"/>
            <a:r>
              <a:rPr lang="es" b="0" i="0" u="none" baseline="0"/>
              <a:t>7-5</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pPr rtl="0"/>
            <a:r>
              <a:rPr lang="es" b="0" i="0" u="none" baseline="0"/>
              <a:t>PM 7-1</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a:xfrm>
            <a:off x="165673" y="1604571"/>
            <a:ext cx="8512974" cy="4781145"/>
          </a:xfrm>
        </p:spPr>
        <p:txBody>
          <a:bodyPr>
            <a:normAutofit/>
          </a:bodyPr>
          <a:lstStyle/>
          <a:p>
            <a:pPr marL="0" indent="0" algn="l" rtl="0">
              <a:buNone/>
            </a:pPr>
            <a:r>
              <a:rPr lang="es" sz="2000" b="0" i="0" u="none" baseline="0" dirty="0"/>
              <a:t>Depende de:</a:t>
            </a:r>
          </a:p>
          <a:p>
            <a:pPr lvl="1" algn="l" rtl="0">
              <a:buFont typeface="Arial" panose="020B0604020202020204" pitchFamily="34" charset="0"/>
              <a:buChar char="•"/>
            </a:pPr>
            <a:r>
              <a:rPr lang="es" sz="1800" b="0" i="0" u="none" baseline="0" dirty="0"/>
              <a:t>La evaluación efectiva</a:t>
            </a:r>
          </a:p>
          <a:p>
            <a:pPr lvl="1" algn="l" rtl="0">
              <a:buFont typeface="Arial" panose="020B0604020202020204" pitchFamily="34" charset="0"/>
              <a:buChar char="•"/>
            </a:pPr>
            <a:r>
              <a:rPr lang="es" sz="1800" b="0" i="0" u="none" baseline="0" dirty="0"/>
              <a:t>La seguridad del rescatador</a:t>
            </a:r>
          </a:p>
          <a:p>
            <a:pPr lvl="1" algn="l" rtl="0">
              <a:buFont typeface="Arial" panose="020B0604020202020204" pitchFamily="34" charset="0"/>
              <a:buChar char="•"/>
            </a:pPr>
            <a:r>
              <a:rPr lang="es" sz="1800" b="0" i="0" u="none" baseline="0" dirty="0"/>
              <a:t>La seguridad del sobreviviente </a:t>
            </a:r>
          </a:p>
        </p:txBody>
      </p:sp>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a:xfrm>
            <a:off x="315142" y="276718"/>
            <a:ext cx="6717425" cy="1017672"/>
          </a:xfrm>
        </p:spPr>
        <p:txBody>
          <a:bodyPr>
            <a:normAutofit fontScale="90000"/>
          </a:bodyPr>
          <a:lstStyle/>
          <a:p>
            <a:pPr algn="l" rtl="0"/>
            <a:r>
              <a:rPr lang="es" b="1" i="1" u="none" baseline="0" dirty="0"/>
              <a:t>Búsqueda y rescate efectivos</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6" y="6385716"/>
            <a:ext cx="6799813"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pPr algn="r" rtl="0"/>
            <a:r>
              <a:rPr lang="es" b="0" i="0" u="none" baseline="0"/>
              <a:t>7-6</a:t>
            </a:r>
          </a:p>
        </p:txBody>
      </p:sp>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pPr rtl="0"/>
            <a:r>
              <a:rPr lang="es" b="0" i="0" u="none" baseline="0"/>
              <a:t>PM 7-1</a:t>
            </a:r>
          </a:p>
        </p:txBody>
      </p:sp>
      <p:pic>
        <p:nvPicPr>
          <p:cNvPr id="6" name="Picture 5" descr="Búsqueda y rescate efectivos. Imagen de un chaleco CERT verde con negro.">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256533" y="2024835"/>
            <a:ext cx="4501005" cy="3008325"/>
          </a:xfrm>
          <a:prstGeom prst="rect">
            <a:avLst/>
          </a:prstGeom>
        </p:spPr>
      </p:pic>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lgn="l" rtl="0">
              <a:spcBef>
                <a:spcPts val="500"/>
              </a:spcBef>
            </a:pPr>
            <a:r>
              <a:rPr lang="es" sz="2400" b="0" i="0" u="none" baseline="0" dirty="0"/>
              <a:t>Haga un recuento de los hechos </a:t>
            </a:r>
          </a:p>
          <a:p>
            <a:pPr algn="l" rtl="0">
              <a:spcBef>
                <a:spcPts val="500"/>
              </a:spcBef>
            </a:pPr>
            <a:r>
              <a:rPr lang="es" sz="2400" b="0" i="0" u="none" baseline="0" dirty="0"/>
              <a:t>Determine los daños </a:t>
            </a:r>
          </a:p>
          <a:p>
            <a:pPr algn="l" rtl="0">
              <a:spcBef>
                <a:spcPts val="500"/>
              </a:spcBef>
            </a:pPr>
            <a:r>
              <a:rPr lang="es" sz="2400" b="0" i="0" u="none" baseline="0" dirty="0"/>
              <a:t>Considere probabilidades </a:t>
            </a:r>
          </a:p>
          <a:p>
            <a:pPr algn="l" rtl="0">
              <a:spcBef>
                <a:spcPts val="500"/>
              </a:spcBef>
            </a:pPr>
            <a:r>
              <a:rPr lang="es" sz="2400" b="0" i="0" u="none" baseline="0" dirty="0"/>
              <a:t>Determine su situación </a:t>
            </a:r>
          </a:p>
          <a:p>
            <a:pPr algn="l" rtl="0">
              <a:spcBef>
                <a:spcPts val="500"/>
              </a:spcBef>
            </a:pPr>
            <a:r>
              <a:rPr lang="es" sz="2400" b="0" i="0" u="none" baseline="0" dirty="0"/>
              <a:t>Establezca prioridades </a:t>
            </a:r>
          </a:p>
          <a:p>
            <a:pPr algn="l" rtl="0">
              <a:spcBef>
                <a:spcPts val="500"/>
              </a:spcBef>
            </a:pPr>
            <a:r>
              <a:rPr lang="es" sz="2400" b="0" i="0" u="none" baseline="0" dirty="0"/>
              <a:t>Tome decisiones </a:t>
            </a:r>
          </a:p>
          <a:p>
            <a:pPr algn="l" rtl="0">
              <a:spcBef>
                <a:spcPts val="500"/>
              </a:spcBef>
            </a:pPr>
            <a:r>
              <a:rPr lang="es" sz="2400" b="0" i="0" u="none" baseline="0" dirty="0"/>
              <a:t>Desarrolle un plan de acción </a:t>
            </a:r>
          </a:p>
          <a:p>
            <a:pPr algn="l" rtl="0">
              <a:spcBef>
                <a:spcPts val="500"/>
              </a:spcBef>
            </a:pPr>
            <a:r>
              <a:rPr lang="es" sz="2400" b="0" i="0" u="none" baseline="0" dirty="0"/>
              <a:t>Tome medidas </a:t>
            </a:r>
          </a:p>
          <a:p>
            <a:pPr algn="l" rtl="0">
              <a:spcBef>
                <a:spcPts val="500"/>
              </a:spcBef>
            </a:pPr>
            <a:r>
              <a:rPr lang="es" sz="2400" b="0" i="0" u="none" baseline="0" dirty="0"/>
              <a:t>Evalúe el progreso </a:t>
            </a:r>
          </a:p>
        </p:txBody>
      </p:sp>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a:xfrm>
            <a:off x="315142" y="320678"/>
            <a:ext cx="5806851" cy="1017672"/>
          </a:xfrm>
        </p:spPr>
        <p:txBody>
          <a:bodyPr/>
          <a:lstStyle/>
          <a:p>
            <a:pPr algn="l" rtl="0"/>
            <a:r>
              <a:rPr lang="es" b="1" i="0" u="none" baseline="0"/>
              <a:t>Evaluación de CERT</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6773436" cy="303212"/>
          </a:xfrm>
        </p:spPr>
        <p:txBody>
          <a:bodyPr/>
          <a:lstStyle/>
          <a:p>
            <a:pPr algn="l" rtl="0"/>
            <a:r>
              <a:rPr lang="es" b="0" i="0" u="none" baseline="0" dirty="0"/>
              <a:t>Unidad 7 de Capacitación básica del CERT: Operaciones livianas de búsqueda y rescate</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pPr algn="r" rtl="0"/>
            <a:r>
              <a:rPr lang="es" b="0" i="0" u="none" baseline="0"/>
              <a:t>7-7</a:t>
            </a:r>
          </a:p>
        </p:txBody>
      </p:sp>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pPr rtl="0"/>
            <a:r>
              <a:rPr lang="es" b="0" i="0" u="none" baseline="0"/>
              <a:t>PM 7-3</a:t>
            </a:r>
          </a:p>
        </p:txBody>
      </p:sp>
      <p:pic>
        <p:nvPicPr>
          <p:cNvPr id="10" name="Picture 9" descr="Evaluación del CERT. Imagen de un proceso que muestra el proceso continuo de evaluación del CERT usando manecillas del reloj hacia adelante.">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195" y="2193278"/>
            <a:ext cx="3339230" cy="3418446"/>
          </a:xfrm>
          <a:prstGeom prst="rect">
            <a:avLst/>
          </a:prstGeom>
        </p:spPr>
      </p:pic>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pPr algn="l" rtl="0"/>
            <a:r>
              <a:rPr lang="es" b="1" i="0" u="none" baseline="0" dirty="0"/>
              <a:t>Haga un recuento de los hechos </a:t>
            </a:r>
          </a:p>
          <a:p>
            <a:pPr lvl="1" algn="l" rtl="0"/>
            <a:r>
              <a:rPr lang="es" sz="2000" b="0" i="0" u="none" baseline="0" dirty="0"/>
              <a:t>Fecha del acontecimiento y día </a:t>
            </a:r>
          </a:p>
          <a:p>
            <a:pPr marL="457189" lvl="1" indent="0" algn="l" rtl="0">
              <a:buNone/>
            </a:pPr>
            <a:r>
              <a:rPr lang="es" sz="2000" b="0" i="0" u="none" baseline="0" dirty="0"/>
              <a:t>de la semana</a:t>
            </a:r>
          </a:p>
          <a:p>
            <a:pPr lvl="1" algn="l" rtl="0"/>
            <a:r>
              <a:rPr lang="es" sz="2000" b="0" i="0" u="none" baseline="0" dirty="0"/>
              <a:t>Tipo de construcción y terreno</a:t>
            </a:r>
          </a:p>
          <a:p>
            <a:pPr lvl="1" algn="l" rtl="0"/>
            <a:r>
              <a:rPr lang="es" sz="2000" b="0" i="0" u="none" baseline="0" dirty="0"/>
              <a:t>Ocupación</a:t>
            </a:r>
          </a:p>
          <a:p>
            <a:pPr lvl="1" algn="l" rtl="0"/>
            <a:r>
              <a:rPr lang="es" sz="2000" b="0" i="0" u="none" baseline="0" dirty="0"/>
              <a:t>Clima</a:t>
            </a:r>
          </a:p>
          <a:p>
            <a:pPr lvl="1" algn="l" rtl="0"/>
            <a:r>
              <a:rPr lang="es" sz="2000" b="0" i="0" u="none" baseline="0" dirty="0"/>
              <a:t>Peligros</a:t>
            </a:r>
          </a:p>
          <a:p>
            <a:pPr lvl="1" algn="l" rtl="0"/>
            <a:r>
              <a:rPr lang="es" sz="2000" b="0" i="0" u="none" baseline="0" dirty="0"/>
              <a:t>Haba una búsqueda del perfil del sujeto </a:t>
            </a:r>
          </a:p>
        </p:txBody>
      </p:sp>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a:xfrm>
            <a:off x="315142" y="320678"/>
            <a:ext cx="5806851" cy="1017672"/>
          </a:xfrm>
        </p:spPr>
        <p:txBody>
          <a:bodyPr/>
          <a:lstStyle/>
          <a:p>
            <a:pPr algn="l" rtl="0"/>
            <a:r>
              <a:rPr lang="es" b="1" i="1" u="none" baseline="0"/>
              <a:t>Paso 1 de evaluación</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6" y="6385716"/>
            <a:ext cx="667672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pPr algn="r" rtl="0"/>
            <a:r>
              <a:rPr lang="es" b="0" i="0" u="none" baseline="0"/>
              <a:t>7-8</a:t>
            </a:r>
          </a:p>
        </p:txBody>
      </p:sp>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pPr rtl="0"/>
            <a:r>
              <a:rPr lang="es" b="0" i="0" u="none" baseline="0"/>
              <a:t>PM 7-5</a:t>
            </a:r>
          </a:p>
        </p:txBody>
      </p:sp>
      <p:pic>
        <p:nvPicPr>
          <p:cNvPr id="6" name="Picture 5" descr="Paso 1 Evaluación. Imagen que muestra un edificio con parte del techo colapsado.">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239209" y="2036411"/>
            <a:ext cx="3737367" cy="3651244"/>
          </a:xfrm>
          <a:prstGeom prst="rect">
            <a:avLst/>
          </a:prstGeom>
        </p:spPr>
      </p:pic>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lnSpcReduction="10000"/>
          </a:bodyPr>
          <a:lstStyle/>
          <a:p>
            <a:pPr algn="l" rtl="0">
              <a:spcBef>
                <a:spcPts val="400"/>
              </a:spcBef>
            </a:pPr>
            <a:r>
              <a:rPr lang="es" sz="2600" b="0" i="0" u="none" baseline="0" dirty="0"/>
              <a:t>Piense en las siguientes preguntas:</a:t>
            </a:r>
          </a:p>
          <a:p>
            <a:pPr lvl="1" algn="l" rtl="0">
              <a:spcBef>
                <a:spcPts val="400"/>
              </a:spcBef>
            </a:pPr>
            <a:r>
              <a:rPr lang="es" sz="2200" b="0" i="0" u="none" baseline="0" dirty="0"/>
              <a:t>¿Qué  le dice este escenario de los hechos acerca de la probable densidad del área afectada?</a:t>
            </a:r>
          </a:p>
          <a:p>
            <a:pPr lvl="1" algn="l" rtl="0">
              <a:spcBef>
                <a:spcPts val="400"/>
              </a:spcBef>
            </a:pPr>
            <a:r>
              <a:rPr lang="es" sz="2200" b="0" i="0" u="none" baseline="0" dirty="0"/>
              <a:t>¿Qué le dice este escenario acerca de los hechos que deben ser reunidos?</a:t>
            </a:r>
          </a:p>
          <a:p>
            <a:pPr lvl="1" algn="l" rtl="0">
              <a:spcBef>
                <a:spcPts val="400"/>
              </a:spcBef>
            </a:pPr>
            <a:r>
              <a:rPr lang="es" sz="2200" b="0" i="0" u="none" baseline="0" dirty="0"/>
              <a:t>¿Qué impacto podrían tener estos hechos  en las operaciones de búsqueda y rescate?</a:t>
            </a:r>
          </a:p>
          <a:p>
            <a:pPr lvl="1" algn="l" rtl="0">
              <a:spcBef>
                <a:spcPts val="400"/>
              </a:spcBef>
            </a:pPr>
            <a:r>
              <a:rPr lang="es" sz="2200" b="0" i="0" u="none" baseline="0" dirty="0"/>
              <a:t>¿Qué tipos de operaciones de búsqueda y rescate son probables?</a:t>
            </a:r>
          </a:p>
          <a:p>
            <a:pPr lvl="1" algn="l" rtl="0">
              <a:spcBef>
                <a:spcPts val="400"/>
              </a:spcBef>
            </a:pPr>
            <a:r>
              <a:rPr lang="es" sz="2200" b="0" i="0" u="none" baseline="0" dirty="0"/>
              <a:t>¿Cuáles, si las hay, son las restricciones que el personal de búsqueda y rescate puede enfrentar en este escenario?</a:t>
            </a:r>
          </a:p>
          <a:p>
            <a:pPr lvl="1" algn="l" rtl="0">
              <a:spcBef>
                <a:spcPts val="400"/>
              </a:spcBef>
            </a:pPr>
            <a:r>
              <a:rPr lang="es" sz="2200" b="0" i="0" u="none" baseline="0" dirty="0"/>
              <a:t>¿Se pueden superar estas limitaciones dentro de la misión establecida de CERT? Y si es así, ¿cómo?</a:t>
            </a:r>
          </a:p>
          <a:p>
            <a:pPr algn="l" rtl="0">
              <a:spcBef>
                <a:spcPts val="400"/>
              </a:spcBef>
            </a:pPr>
            <a:endParaRPr lang="es" dirty="0"/>
          </a:p>
        </p:txBody>
      </p:sp>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a:xfrm>
            <a:off x="315142" y="320678"/>
            <a:ext cx="5806851" cy="1017672"/>
          </a:xfrm>
        </p:spPr>
        <p:txBody>
          <a:bodyPr/>
          <a:lstStyle/>
          <a:p>
            <a:pPr algn="l" rtl="0"/>
            <a:r>
              <a:rPr lang="es" b="1" i="1" u="none" baseline="0"/>
              <a:t>Ejercicio 7.1</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6615175"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pPr algn="r" rtl="0"/>
            <a:r>
              <a:rPr lang="es" b="0" i="0" u="none" baseline="0"/>
              <a:t>7-9</a:t>
            </a:r>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pPr rtl="0"/>
            <a:r>
              <a:rPr lang="es" b="0" i="0" u="none" baseline="0"/>
              <a:t>PM 7-5</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pPr algn="l" rtl="0"/>
            <a:r>
              <a:rPr lang="es" b="0" i="0" u="none" baseline="0"/>
              <a:t>Determine la situación y comunique el daño</a:t>
            </a:r>
          </a:p>
          <a:p>
            <a:pPr lvl="1" algn="l" rtl="0"/>
            <a:r>
              <a:rPr lang="es" b="0" i="0" u="none" baseline="0"/>
              <a:t>La misión de CERT cambia si el daño es leve, moderado o grave </a:t>
            </a:r>
          </a:p>
        </p:txBody>
      </p:sp>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Paso 2 de la evaluación</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6500875"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pPr algn="r" rtl="0"/>
            <a:r>
              <a:rPr lang="es" b="0" i="0" u="none" baseline="0"/>
              <a:t>7-10</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pPr rtl="0"/>
            <a:r>
              <a:rPr lang="es" b="0" i="0" u="none" baseline="0"/>
              <a:t>PM 7-6</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pPr algn="l" rtl="0"/>
            <a:r>
              <a:rPr lang="es" b="0" i="0" u="none" baseline="0"/>
              <a:t>Superficial</a:t>
            </a:r>
          </a:p>
          <a:p>
            <a:pPr algn="l" rtl="0"/>
            <a:r>
              <a:rPr lang="es" b="0" i="0" u="none" baseline="0"/>
              <a:t>Ventanas quebradas</a:t>
            </a:r>
          </a:p>
          <a:p>
            <a:pPr algn="l" rtl="0"/>
            <a:r>
              <a:rPr lang="es" b="0" i="0" u="none" baseline="0"/>
              <a:t>Grietas o roturas superficiales en la superficie de la pared</a:t>
            </a:r>
          </a:p>
          <a:p>
            <a:pPr algn="l" rtl="0"/>
            <a:r>
              <a:rPr lang="es" b="0" i="0" u="none" baseline="0"/>
              <a:t>Daños menores en el contenido del interior</a:t>
            </a:r>
          </a:p>
          <a:p>
            <a:pPr algn="l" rtl="0"/>
            <a:r>
              <a:rPr lang="es" b="0" i="0" u="none" baseline="0"/>
              <a:t>Seguridad para entrar y permanecer</a:t>
            </a:r>
          </a:p>
        </p:txBody>
      </p:sp>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a:xfrm>
            <a:off x="315142" y="320678"/>
            <a:ext cx="5806851" cy="1017672"/>
          </a:xfrm>
        </p:spPr>
        <p:txBody>
          <a:bodyPr/>
          <a:lstStyle/>
          <a:p>
            <a:pPr algn="l" rtl="0"/>
            <a:r>
              <a:rPr lang="es" u="none" baseline="0" dirty="0"/>
              <a:t>Daños ligeros </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6509667" cy="303212"/>
          </a:xfrm>
        </p:spPr>
        <p:txBody>
          <a:bodyPr/>
          <a:lstStyle/>
          <a:p>
            <a:pPr algn="l" rtl="0"/>
            <a:r>
              <a:rPr lang="es" b="0" i="0" u="none" baseline="0" dirty="0"/>
              <a:t>Unidad 7 de Capacitación básica del CERT: Operaciones livianas de búsqueda y rescate</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pPr algn="r" rtl="0"/>
            <a:r>
              <a:rPr lang="es" b="0" i="0" u="none" baseline="0"/>
              <a:t>7-11</a:t>
            </a:r>
          </a:p>
        </p:txBody>
      </p:sp>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pPr rtl="0"/>
            <a:r>
              <a:rPr lang="es" b="0" i="0" u="none" baseline="0"/>
              <a:t>PM 7-6</a:t>
            </a:r>
          </a:p>
        </p:txBody>
      </p:sp>
      <p:pic>
        <p:nvPicPr>
          <p:cNvPr id="8" name="Picture 7" descr="Daño ligeros. Imagen de una persona sentada en el suelo en una biblioteca mirando el techo, ya que una lámpara se ha derrumbado. Hay libros y papeles alrededor de la persona en el suelo.">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pPr algn="l" rtl="0"/>
            <a:r>
              <a:rPr lang="es" sz="2600" b="0" i="0" u="none" baseline="0" dirty="0"/>
              <a:t>Signos visibles de daños</a:t>
            </a:r>
          </a:p>
          <a:p>
            <a:pPr algn="l" rtl="0"/>
            <a:r>
              <a:rPr lang="es" sz="2600" b="0" i="0" u="none" baseline="0" dirty="0"/>
              <a:t>Trabajo decorativo dañado o caído</a:t>
            </a:r>
          </a:p>
          <a:p>
            <a:pPr algn="l" rtl="0"/>
            <a:r>
              <a:rPr lang="es" sz="2600" b="0" i="0" u="none" baseline="0" dirty="0"/>
              <a:t>Muchos fisuras o roturas visibles en la pared</a:t>
            </a:r>
          </a:p>
          <a:p>
            <a:pPr algn="l" rtl="0"/>
            <a:r>
              <a:rPr lang="es" sz="2600" b="0" i="0" u="none" baseline="0" dirty="0"/>
              <a:t>Daños importantes en el contenido del interior</a:t>
            </a:r>
          </a:p>
          <a:p>
            <a:pPr algn="l" rtl="0"/>
            <a:r>
              <a:rPr lang="es" sz="2600" b="0" i="0" u="none" baseline="0" dirty="0"/>
              <a:t>Edificio todavía sobre sus cimientos</a:t>
            </a:r>
          </a:p>
          <a:p>
            <a:pPr algn="l" rtl="0"/>
            <a:r>
              <a:rPr lang="es" sz="2400" b="1" i="1" u="none" baseline="0" dirty="0"/>
              <a:t>Entre solo para salvar vidas</a:t>
            </a:r>
          </a:p>
        </p:txBody>
      </p:sp>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a:xfrm>
            <a:off x="315142" y="320678"/>
            <a:ext cx="5806851" cy="1017672"/>
          </a:xfrm>
        </p:spPr>
        <p:txBody>
          <a:bodyPr/>
          <a:lstStyle/>
          <a:p>
            <a:pPr algn="l" rtl="0"/>
            <a:r>
              <a:rPr lang="es" b="1" i="1" u="none" baseline="0"/>
              <a:t>Daño moderado</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6" y="6385716"/>
            <a:ext cx="6694305" cy="303212"/>
          </a:xfrm>
        </p:spPr>
        <p:txBody>
          <a:bodyPr/>
          <a:lstStyle/>
          <a:p>
            <a:pPr algn="l" rtl="0"/>
            <a:r>
              <a:rPr lang="es" b="0" i="0" u="none" baseline="0" dirty="0"/>
              <a:t>Unidad 7 de Capacitación básica del CERT: Operaciones livianas de búsqueda y rescate</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pPr algn="r" rtl="0"/>
            <a:r>
              <a:rPr lang="es" b="0" i="0" u="none" baseline="0"/>
              <a:t>7-12</a:t>
            </a:r>
          </a:p>
        </p:txBody>
      </p:sp>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pPr rtl="0"/>
            <a:r>
              <a:rPr lang="es" b="0" i="0" u="none" baseline="0"/>
              <a:t>PM 7-6</a:t>
            </a:r>
          </a:p>
        </p:txBody>
      </p:sp>
      <p:pic>
        <p:nvPicPr>
          <p:cNvPr id="8" name="Picture 7" descr="Daño moderado. Imagen de una casa con daños de estructura visible, pero todavía en pie.">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pPr algn="l" rtl="0"/>
            <a:r>
              <a:rPr lang="es" sz="2400" b="0" i="0" u="none" baseline="0" dirty="0"/>
              <a:t>Colapso parcial o total</a:t>
            </a:r>
          </a:p>
          <a:p>
            <a:pPr algn="l" rtl="0"/>
            <a:r>
              <a:rPr lang="es" sz="2400" b="0" i="0" u="none" baseline="0" dirty="0"/>
              <a:t>Inclinación</a:t>
            </a:r>
          </a:p>
          <a:p>
            <a:pPr algn="l" rtl="0"/>
            <a:r>
              <a:rPr lang="es" sz="2400" b="0" i="0" u="none" baseline="0" dirty="0"/>
              <a:t>Evidente inestabilidad estructural</a:t>
            </a:r>
          </a:p>
          <a:p>
            <a:pPr algn="l" rtl="0"/>
            <a:r>
              <a:rPr lang="es" sz="2400" b="0" i="0" u="none" baseline="0" dirty="0"/>
              <a:t>Edificio con descolocación sobre sus cimientos</a:t>
            </a:r>
          </a:p>
          <a:p>
            <a:pPr algn="l" rtl="0"/>
            <a:r>
              <a:rPr lang="es" sz="2400" b="0" i="0" u="none" baseline="0" dirty="0"/>
              <a:t>Humo, fuego, fugas de gas, o materiales peligrosos</a:t>
            </a:r>
          </a:p>
          <a:p>
            <a:pPr algn="l" rtl="0"/>
            <a:r>
              <a:rPr lang="es" sz="2400" b="0" i="0" u="none" baseline="0" dirty="0"/>
              <a:t>Crecida de las aguas</a:t>
            </a:r>
          </a:p>
        </p:txBody>
      </p:sp>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a:xfrm>
            <a:off x="315142" y="320678"/>
            <a:ext cx="5806851" cy="1017672"/>
          </a:xfrm>
        </p:spPr>
        <p:txBody>
          <a:bodyPr/>
          <a:lstStyle/>
          <a:p>
            <a:pPr algn="l" rtl="0"/>
            <a:r>
              <a:rPr lang="es" u="none" baseline="0" dirty="0"/>
              <a:t>Fuertes daños</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6" y="6385716"/>
            <a:ext cx="6870151" cy="303212"/>
          </a:xfrm>
        </p:spPr>
        <p:txBody>
          <a:bodyPr/>
          <a:lstStyle/>
          <a:p>
            <a:pPr algn="l" rtl="0"/>
            <a:r>
              <a:rPr lang="es" b="0" i="0" u="none" baseline="0"/>
              <a:t>Unidad 7 de Capacitación básica del CERT: Operaciones livianas de búsqueda y rescate</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pPr algn="r" rtl="0"/>
            <a:r>
              <a:rPr lang="es" b="0" i="0" u="none" baseline="0"/>
              <a:t>7-13</a:t>
            </a:r>
          </a:p>
        </p:txBody>
      </p:sp>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pPr rtl="0"/>
            <a:r>
              <a:rPr lang="es" b="0" i="0" u="none" baseline="0"/>
              <a:t>PM 7-7</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27753"/>
            <a:ext cx="8377864" cy="954107"/>
          </a:xfrm>
          <a:prstGeom prst="rect">
            <a:avLst/>
          </a:prstGeom>
        </p:spPr>
        <p:txBody>
          <a:bodyPr wrap="square">
            <a:spAutoFit/>
          </a:bodyPr>
          <a:lstStyle/>
          <a:p>
            <a:pPr marL="228600" indent="-228600" algn="l" rtl="0">
              <a:buFont typeface="Arial" panose="020B0604020202020204" pitchFamily="34" charset="0"/>
              <a:buChar char="•"/>
            </a:pPr>
            <a:r>
              <a:rPr lang="es" sz="2800" b="1" i="0" u="none" baseline="0" dirty="0">
                <a:latin typeface="Arial" panose="020B0604020202020204" pitchFamily="34" charset="0"/>
                <a:cs typeface="Arial" panose="020B0604020202020204" pitchFamily="34" charset="0"/>
              </a:rPr>
              <a:t>¡No entre en un edificio con daños serios en ninguna circunstancia!</a:t>
            </a:r>
          </a:p>
        </p:txBody>
      </p:sp>
      <p:pic>
        <p:nvPicPr>
          <p:cNvPr id="9" name="Picture 8" descr="Fuertes daños. Imagen de una cabina con colapso parcial y daños visibles en la estructura.">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normAutofit/>
          </a:bodyPr>
          <a:lstStyle/>
          <a:p>
            <a:pPr algn="l" rtl="0"/>
            <a:r>
              <a:rPr lang="es" sz="2600" b="0" i="0" u="none" baseline="0" dirty="0"/>
              <a:t>Adquiera las habilidades para evaluar la situación rápidamente y tomar medidas efectivas para protegerse </a:t>
            </a:r>
          </a:p>
          <a:p>
            <a:pPr algn="l" rtl="0"/>
            <a:r>
              <a:rPr lang="es" sz="2600" b="0" i="0" u="none" baseline="0" dirty="0"/>
              <a:t>Cuente con un plan familiar para desastres y practique el plan con simulacros </a:t>
            </a:r>
          </a:p>
          <a:p>
            <a:pPr algn="l" rtl="0"/>
            <a:r>
              <a:rPr lang="es" sz="2600" b="0" i="0" u="none" baseline="0" dirty="0"/>
              <a:t>Reúna provisiones en varios lugares </a:t>
            </a:r>
          </a:p>
          <a:p>
            <a:pPr algn="l" rtl="0"/>
            <a:r>
              <a:rPr lang="es" sz="2600" b="0" i="0" u="none" baseline="0" dirty="0"/>
              <a:t>Reduzca el impacto de los riesgos a través de prácticas de mitigación </a:t>
            </a:r>
          </a:p>
          <a:p>
            <a:pPr algn="l" rtl="0"/>
            <a:r>
              <a:rPr lang="es" sz="2600" b="0" i="0" u="none" baseline="0" dirty="0"/>
              <a:t>Participe en programas de entrenamiento y como voluntario </a:t>
            </a:r>
          </a:p>
        </p:txBody>
      </p:sp>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Preparación para un desastre</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a:xfrm>
            <a:off x="1429787" y="6385716"/>
            <a:ext cx="5331498"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pPr algn="r" rtl="0"/>
            <a:r>
              <a:rPr lang="es" b="0" i="0" u="none" baseline="0"/>
              <a:t>1-19</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pPr rtl="0"/>
            <a:r>
              <a:rPr lang="es" b="0" i="0" u="none" baseline="0"/>
              <a:t>PM 1-10</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pPr algn="l" rtl="0"/>
            <a:r>
              <a:rPr lang="es" b="1" i="0" u="none" baseline="0"/>
              <a:t>Considere las probabilidades siguientes:</a:t>
            </a:r>
          </a:p>
          <a:p>
            <a:pPr lvl="1" algn="l" rtl="0"/>
            <a:r>
              <a:rPr lang="es" b="0" i="0" u="none" baseline="0"/>
              <a:t>¿Qué estable es la situación?</a:t>
            </a:r>
          </a:p>
          <a:p>
            <a:pPr lvl="1" algn="l" rtl="0"/>
            <a:r>
              <a:rPr lang="es" b="0" i="0" u="none" baseline="0"/>
              <a:t>¿Cuáles son los factores secundarios que deberían considerarse?</a:t>
            </a:r>
          </a:p>
          <a:p>
            <a:pPr lvl="1" algn="l" rtl="0"/>
            <a:r>
              <a:rPr lang="es" b="0" i="0" u="none" baseline="0"/>
              <a:t>¿Qué más podría estar mal?</a:t>
            </a:r>
          </a:p>
          <a:p>
            <a:pPr lvl="1" algn="l" rtl="0"/>
            <a:r>
              <a:rPr lang="es" b="0" i="0" u="none" baseline="0"/>
              <a:t>¿Qué significa eso para la búsqueda y rescate?</a:t>
            </a:r>
          </a:p>
        </p:txBody>
      </p:sp>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a:xfrm>
            <a:off x="315142" y="320678"/>
            <a:ext cx="5806851" cy="1017672"/>
          </a:xfrm>
        </p:spPr>
        <p:txBody>
          <a:bodyPr/>
          <a:lstStyle/>
          <a:p>
            <a:pPr algn="l" rtl="0"/>
            <a:r>
              <a:rPr lang="es" b="1" i="1" u="none" baseline="0"/>
              <a:t>Paso 3 de evaluación</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6421744"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pPr algn="r" rtl="0"/>
            <a:r>
              <a:rPr lang="es" b="0" i="0" u="none" baseline="0"/>
              <a:t>7-14</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pPr rtl="0"/>
            <a:r>
              <a:rPr lang="es" b="0" i="0" u="none" baseline="0"/>
              <a:t>PM 7-8</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pPr algn="l" rtl="0"/>
            <a:r>
              <a:rPr lang="es" b="1" i="0" u="none" baseline="0"/>
              <a:t>Determine su situación</a:t>
            </a:r>
          </a:p>
          <a:p>
            <a:pPr lvl="1" algn="l" rtl="0"/>
            <a:r>
              <a:rPr lang="es" b="0" i="0" u="none" baseline="0"/>
              <a:t>¿Es lo suficientemente segura la situación para proseguir?</a:t>
            </a:r>
          </a:p>
          <a:p>
            <a:pPr lvl="1" algn="l" rtl="0"/>
            <a:r>
              <a:rPr lang="es" b="0" i="0" u="none" baseline="0"/>
              <a:t>¿Qué riesgos afrontarán los rescatadores?</a:t>
            </a:r>
          </a:p>
          <a:p>
            <a:pPr lvl="1" algn="l" rtl="0"/>
            <a:r>
              <a:rPr lang="es" b="0" i="0" u="none" baseline="0"/>
              <a:t>¿Qué recursos son necesarios?</a:t>
            </a:r>
          </a:p>
          <a:p>
            <a:pPr lvl="1" algn="l" rtl="0"/>
            <a:r>
              <a:rPr lang="es" b="0" i="0" u="none" baseline="0"/>
              <a:t>¿Qué recursos están disponibles?</a:t>
            </a:r>
          </a:p>
        </p:txBody>
      </p:sp>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a:xfrm>
            <a:off x="315142" y="320678"/>
            <a:ext cx="5806851" cy="1017672"/>
          </a:xfrm>
        </p:spPr>
        <p:txBody>
          <a:bodyPr/>
          <a:lstStyle/>
          <a:p>
            <a:pPr algn="l" rtl="0"/>
            <a:r>
              <a:rPr lang="es" b="1" i="1" u="none" baseline="0"/>
              <a:t>Paso 4 de evaluación</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6" y="6385716"/>
            <a:ext cx="652725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pPr algn="r" rtl="0"/>
            <a:r>
              <a:rPr lang="es" b="0" i="0" u="none" baseline="0"/>
              <a:t>7-15</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pPr rtl="0"/>
            <a:r>
              <a:rPr lang="es" b="0" i="0" u="none" baseline="0"/>
              <a:t>PM 7-9</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gn="l" rtl="0">
              <a:lnSpc>
                <a:spcPct val="100000"/>
              </a:lnSpc>
              <a:spcBef>
                <a:spcPts val="600"/>
              </a:spcBef>
            </a:pPr>
            <a:r>
              <a:rPr lang="es" sz="2400" b="0" i="0" u="none" baseline="0"/>
              <a:t>Personal:</a:t>
            </a:r>
          </a:p>
          <a:p>
            <a:pPr lvl="1" algn="l" rtl="0">
              <a:lnSpc>
                <a:spcPct val="100000"/>
              </a:lnSpc>
              <a:spcBef>
                <a:spcPts val="600"/>
              </a:spcBef>
            </a:pPr>
            <a:r>
              <a:rPr lang="es" sz="2000" b="0" i="0" u="none" baseline="0"/>
              <a:t>Bomberos</a:t>
            </a:r>
          </a:p>
          <a:p>
            <a:pPr lvl="1" algn="l" rtl="0">
              <a:lnSpc>
                <a:spcPct val="100000"/>
              </a:lnSpc>
              <a:spcBef>
                <a:spcPts val="600"/>
              </a:spcBef>
            </a:pPr>
            <a:r>
              <a:rPr lang="es" sz="2000" b="0" i="0" u="none" baseline="0"/>
              <a:t>Oficiales de policía</a:t>
            </a:r>
          </a:p>
          <a:p>
            <a:pPr lvl="1" algn="l" rtl="0">
              <a:lnSpc>
                <a:spcPct val="100000"/>
              </a:lnSpc>
              <a:spcBef>
                <a:spcPts val="600"/>
              </a:spcBef>
            </a:pPr>
            <a:r>
              <a:rPr lang="es" sz="2000" b="0" i="0" u="none" baseline="0"/>
              <a:t>Médicos, enfermeras</a:t>
            </a:r>
          </a:p>
          <a:p>
            <a:pPr lvl="1" algn="l" rtl="0">
              <a:lnSpc>
                <a:spcPct val="100000"/>
              </a:lnSpc>
              <a:spcBef>
                <a:spcPts val="600"/>
              </a:spcBef>
            </a:pPr>
            <a:r>
              <a:rPr lang="es" sz="2000" b="0" i="0" u="none" baseline="0"/>
              <a:t>Contratistas </a:t>
            </a:r>
          </a:p>
          <a:p>
            <a:pPr algn="l" rtl="0">
              <a:lnSpc>
                <a:spcPct val="100000"/>
              </a:lnSpc>
              <a:spcBef>
                <a:spcPts val="600"/>
              </a:spcBef>
            </a:pPr>
            <a:r>
              <a:rPr lang="es" sz="2400" b="0" i="0" u="none" baseline="0"/>
              <a:t>Herramientas:</a:t>
            </a:r>
          </a:p>
          <a:p>
            <a:pPr lvl="1" algn="l" rtl="0">
              <a:lnSpc>
                <a:spcPct val="100000"/>
              </a:lnSpc>
              <a:spcBef>
                <a:spcPts val="600"/>
              </a:spcBef>
            </a:pPr>
            <a:r>
              <a:rPr lang="es" sz="2000" b="0" i="0" u="none" baseline="0"/>
              <a:t>Palancas</a:t>
            </a:r>
          </a:p>
          <a:p>
            <a:pPr lvl="1" algn="l" rtl="0">
              <a:lnSpc>
                <a:spcPct val="100000"/>
              </a:lnSpc>
              <a:spcBef>
                <a:spcPts val="600"/>
              </a:spcBef>
            </a:pPr>
            <a:r>
              <a:rPr lang="es" sz="2000" b="0" i="0" u="none" baseline="0"/>
              <a:t>Gatas de auto</a:t>
            </a:r>
          </a:p>
          <a:p>
            <a:pPr lvl="1" algn="l" rtl="0">
              <a:lnSpc>
                <a:spcPct val="100000"/>
              </a:lnSpc>
              <a:spcBef>
                <a:spcPts val="600"/>
              </a:spcBef>
            </a:pPr>
            <a:r>
              <a:rPr lang="es" sz="2000" b="0" i="0" u="none" baseline="0"/>
              <a:t>Motosierras </a:t>
            </a:r>
          </a:p>
          <a:p>
            <a:pPr algn="l" rtl="0">
              <a:lnSpc>
                <a:spcPct val="100000"/>
              </a:lnSpc>
              <a:spcBef>
                <a:spcPts val="600"/>
              </a:spcBef>
            </a:pPr>
            <a:r>
              <a:rPr lang="es" sz="2400" b="0" i="0" u="none" baseline="0"/>
              <a:t>Equipo</a:t>
            </a:r>
          </a:p>
          <a:p>
            <a:pPr lvl="1" algn="l" rtl="0">
              <a:lnSpc>
                <a:spcPct val="100000"/>
              </a:lnSpc>
              <a:spcBef>
                <a:spcPts val="600"/>
              </a:spcBef>
            </a:pPr>
            <a:endParaRPr lang="es" sz="2000" dirty="0"/>
          </a:p>
        </p:txBody>
      </p:sp>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a:xfrm>
            <a:off x="315142" y="320678"/>
            <a:ext cx="5806851" cy="1017672"/>
          </a:xfrm>
        </p:spPr>
        <p:txBody>
          <a:bodyPr/>
          <a:lstStyle/>
          <a:p>
            <a:pPr algn="l" rtl="0"/>
            <a:r>
              <a:rPr lang="es" b="1" i="1" u="none" baseline="0" dirty="0"/>
              <a:t>Rescate Recursos</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6" y="6385716"/>
            <a:ext cx="6905321" cy="303212"/>
          </a:xfrm>
        </p:spPr>
        <p:txBody>
          <a:bodyPr/>
          <a:lstStyle/>
          <a:p>
            <a:pPr algn="l" rtl="0"/>
            <a:r>
              <a:rPr lang="es" b="0" i="0" u="none" baseline="0" dirty="0"/>
              <a:t>Unidad 7 de Capacitación básica del CERT: Operaciones livianas de búsqueda y rescate</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pPr algn="r" rtl="0"/>
            <a:r>
              <a:rPr lang="es" b="0" i="0" u="none" baseline="0"/>
              <a:t>7-16</a:t>
            </a:r>
          </a:p>
        </p:txBody>
      </p:sp>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pPr rtl="0"/>
            <a:r>
              <a:rPr lang="es" b="0" i="0" u="none" baseline="0"/>
              <a:t>PM 7-9</a:t>
            </a:r>
          </a:p>
        </p:txBody>
      </p:sp>
      <p:pic>
        <p:nvPicPr>
          <p:cNvPr id="11" name="Picture 10" descr="Rescate Recursos. Imagen de herramientas del contratista, martillos, taladro, casco, madera, bolígrafos, guantes.">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gn="l" rtl="0">
              <a:lnSpc>
                <a:spcPct val="100000"/>
              </a:lnSpc>
              <a:spcBef>
                <a:spcPts val="600"/>
              </a:spcBef>
            </a:pPr>
            <a:r>
              <a:rPr lang="es" b="1" i="0" u="none" baseline="0"/>
              <a:t>Establezca prioridades:</a:t>
            </a:r>
          </a:p>
          <a:p>
            <a:pPr lvl="1" algn="l" rtl="0">
              <a:lnSpc>
                <a:spcPct val="100000"/>
              </a:lnSpc>
              <a:spcBef>
                <a:spcPts val="600"/>
              </a:spcBef>
            </a:pPr>
            <a:r>
              <a:rPr lang="es" b="0" i="0" u="none" baseline="0"/>
              <a:t>¿Qué debe hacerse?</a:t>
            </a:r>
          </a:p>
          <a:p>
            <a:pPr lvl="1" algn="l" rtl="0">
              <a:lnSpc>
                <a:spcPct val="100000"/>
              </a:lnSpc>
              <a:spcBef>
                <a:spcPts val="600"/>
              </a:spcBef>
            </a:pPr>
            <a:r>
              <a:rPr lang="es" b="0" i="0" u="none" baseline="0"/>
              <a:t>¿En qué orden?</a:t>
            </a:r>
          </a:p>
          <a:p>
            <a:pPr lvl="1" algn="l" rtl="0">
              <a:lnSpc>
                <a:spcPct val="100000"/>
              </a:lnSpc>
              <a:spcBef>
                <a:spcPts val="600"/>
              </a:spcBef>
            </a:pPr>
            <a:r>
              <a:rPr lang="es" b="0" i="0" u="none" baseline="0"/>
              <a:t>¿Cómo se puede rescatar al mayor número posible en el menor tiempo posible?</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es" b="1" i="1" u="none" baseline="0"/>
              <a:t>Paso 5 de evaluación</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6" y="6385716"/>
            <a:ext cx="6500875" cy="303212"/>
          </a:xfrm>
        </p:spPr>
        <p:txBody>
          <a:bodyPr/>
          <a:lstStyle/>
          <a:p>
            <a:pPr algn="l" rtl="0"/>
            <a:r>
              <a:rPr lang="es" b="0" i="0" u="none" baseline="0" dirty="0"/>
              <a:t>Unidad 7 de Capacitación básica del CERT: Operaciones livianas de búsqueda y rescate</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es" b="0" i="0" u="none" baseline="0"/>
              <a:t>7-17</a:t>
            </a:r>
          </a:p>
        </p:txBody>
      </p:sp>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pPr rtl="0"/>
            <a:r>
              <a:rPr lang="es" b="0" i="0" u="none" baseline="0"/>
              <a:t>PM 7-10</a:t>
            </a:r>
          </a:p>
        </p:txBody>
      </p:sp>
      <p:pic>
        <p:nvPicPr>
          <p:cNvPr id="12" name="Picture 11" descr="Paso 5 Evaluación. Imagen de dos bomberos ayudando a las víctimas en una estructura colapsada, con fuego y metales a su alrededor.">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es" b="0" i="0" u="none" baseline="0"/>
              <a:t>Tome decisiones:</a:t>
            </a:r>
          </a:p>
          <a:p>
            <a:pPr marL="685800" lvl="1" indent="-228600" algn="l" rtl="0">
              <a:lnSpc>
                <a:spcPct val="100000"/>
              </a:lnSpc>
              <a:spcBef>
                <a:spcPts val="600"/>
              </a:spcBef>
            </a:pPr>
            <a:r>
              <a:rPr lang="es" b="0" i="0" u="none" baseline="0"/>
              <a:t>Tenga presente:</a:t>
            </a:r>
          </a:p>
          <a:p>
            <a:pPr marL="1143000" lvl="2" indent="-230188" algn="l" rtl="0">
              <a:lnSpc>
                <a:spcPct val="100000"/>
              </a:lnSpc>
              <a:spcBef>
                <a:spcPts val="600"/>
              </a:spcBef>
            </a:pPr>
            <a:r>
              <a:rPr lang="es" b="0" i="0" u="none" baseline="0"/>
              <a:t>La seguridad de miembros de CERT</a:t>
            </a:r>
          </a:p>
          <a:p>
            <a:pPr marL="1143000" lvl="2" indent="-230188" algn="l" rtl="0">
              <a:lnSpc>
                <a:spcPct val="100000"/>
              </a:lnSpc>
              <a:spcBef>
                <a:spcPts val="600"/>
              </a:spcBef>
            </a:pPr>
            <a:r>
              <a:rPr lang="es" b="0" i="0" u="none" baseline="0"/>
              <a:t>La seguridad de la vida para sobrevivientes y otros</a:t>
            </a:r>
          </a:p>
          <a:p>
            <a:pPr marL="1143000" lvl="2" indent="-230188" algn="l" rtl="0">
              <a:lnSpc>
                <a:spcPct val="100000"/>
              </a:lnSpc>
              <a:spcBef>
                <a:spcPts val="600"/>
              </a:spcBef>
            </a:pPr>
            <a:r>
              <a:rPr lang="es" b="0" i="0" u="none" baseline="0"/>
              <a:t>La protección del ambiente</a:t>
            </a:r>
          </a:p>
          <a:p>
            <a:pPr marL="1143000" lvl="2" indent="-230188" algn="l" rtl="0">
              <a:lnSpc>
                <a:spcPct val="100000"/>
              </a:lnSpc>
              <a:spcBef>
                <a:spcPts val="600"/>
              </a:spcBef>
            </a:pPr>
            <a:r>
              <a:rPr lang="es" b="0" i="0" u="none" baseline="0"/>
              <a:t>La protección de la propiedad </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es" b="1" i="1" u="none" baseline="0"/>
              <a:t>Paso 6 de evaluación</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7037205" cy="303212"/>
          </a:xfrm>
        </p:spPr>
        <p:txBody>
          <a:bodyPr/>
          <a:lstStyle/>
          <a:p>
            <a:pPr algn="l" rtl="0"/>
            <a:r>
              <a:rPr lang="es" b="0" i="0" u="none" baseline="0" dirty="0"/>
              <a:t>Unidad 7 de Capacitación básica del CERT: Operaciones livianas de búsqueda y rescate</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es" b="0" i="0" u="none" baseline="0"/>
              <a:t>7-17</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pPr rtl="0"/>
            <a:r>
              <a:rPr lang="es" b="0" i="0" u="none" baseline="0"/>
              <a:t>PM 7-10</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gn="l" rtl="0">
              <a:lnSpc>
                <a:spcPct val="100000"/>
              </a:lnSpc>
              <a:spcBef>
                <a:spcPts val="600"/>
              </a:spcBef>
            </a:pPr>
            <a:r>
              <a:rPr lang="es" b="1" i="0" u="none" baseline="0"/>
              <a:t>Desarrollo de un plan de acción: </a:t>
            </a:r>
          </a:p>
          <a:p>
            <a:pPr marL="685800" lvl="1" indent="-230188" algn="l" rtl="0">
              <a:lnSpc>
                <a:spcPct val="100000"/>
              </a:lnSpc>
              <a:spcBef>
                <a:spcPts val="600"/>
              </a:spcBef>
            </a:pPr>
            <a:r>
              <a:rPr lang="es" b="0" i="0" u="none" baseline="0"/>
              <a:t>Operación enfocada en prioridades y decisiones establecidas </a:t>
            </a:r>
          </a:p>
          <a:p>
            <a:pPr marL="685800" lvl="1" indent="-230188" algn="l" rtl="0">
              <a:lnSpc>
                <a:spcPct val="100000"/>
              </a:lnSpc>
              <a:spcBef>
                <a:spcPts val="600"/>
              </a:spcBef>
            </a:pPr>
            <a:r>
              <a:rPr lang="es" b="0" i="0" u="none" baseline="0"/>
              <a:t>Proporcione la documentación a dar a las agencias de los socorristas</a:t>
            </a:r>
          </a:p>
          <a:p>
            <a:pPr marL="685800" lvl="1" indent="-230188" algn="l" rtl="0">
              <a:lnSpc>
                <a:spcPct val="100000"/>
              </a:lnSpc>
              <a:spcBef>
                <a:spcPts val="600"/>
              </a:spcBef>
            </a:pPr>
            <a:r>
              <a:rPr lang="es" b="0" i="0" u="none" baseline="0"/>
              <a:t>Proporcione la documentación a forma parte de los archivos de CERT</a:t>
            </a:r>
          </a:p>
        </p:txBody>
      </p:sp>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a:xfrm>
            <a:off x="315142" y="320678"/>
            <a:ext cx="5806851" cy="1017672"/>
          </a:xfrm>
        </p:spPr>
        <p:txBody>
          <a:bodyPr/>
          <a:lstStyle/>
          <a:p>
            <a:pPr algn="l" rtl="0"/>
            <a:r>
              <a:rPr lang="es" b="1" i="1" u="none" baseline="0"/>
              <a:t>Paso 7 de evaluación</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6544836" cy="303212"/>
          </a:xfrm>
        </p:spPr>
        <p:txBody>
          <a:bodyPr/>
          <a:lstStyle/>
          <a:p>
            <a:pPr algn="l" rtl="0"/>
            <a:r>
              <a:rPr lang="es" b="0" i="0" u="none" baseline="0" dirty="0"/>
              <a:t>Unidad 7 de Capacitación básica del CERT: Operaciones livianas de búsqueda y rescate</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pPr algn="r" rtl="0"/>
            <a:r>
              <a:rPr lang="es" b="0" i="0" u="none" baseline="0"/>
              <a:t>7-17</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pPr rtl="0"/>
            <a:r>
              <a:rPr lang="es" b="0" i="0" u="none" baseline="0"/>
              <a:t>PM 7-11</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pPr algn="l" rtl="0"/>
            <a:r>
              <a:rPr lang="es" b="1" i="0" u="none" baseline="0"/>
              <a:t>Tome medidas: </a:t>
            </a:r>
          </a:p>
          <a:p>
            <a:pPr lvl="1" algn="l" rtl="0"/>
            <a:r>
              <a:rPr lang="es" b="0" i="0" u="none" baseline="0"/>
              <a:t>Base la acción en el plan desarrollado durante el paso 7 </a:t>
            </a:r>
          </a:p>
        </p:txBody>
      </p:sp>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a:xfrm>
            <a:off x="315142" y="320678"/>
            <a:ext cx="5806851" cy="1017672"/>
          </a:xfrm>
        </p:spPr>
        <p:txBody>
          <a:bodyPr/>
          <a:lstStyle/>
          <a:p>
            <a:pPr algn="l" rtl="0"/>
            <a:r>
              <a:rPr lang="es" b="1" i="1" u="none" baseline="0"/>
              <a:t>Paso 8 de evaluación</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6" y="6385716"/>
            <a:ext cx="6518459" cy="303212"/>
          </a:xfrm>
        </p:spPr>
        <p:txBody>
          <a:bodyPr/>
          <a:lstStyle/>
          <a:p>
            <a:pPr algn="l" rtl="0"/>
            <a:r>
              <a:rPr lang="es" b="0" i="0" u="none" baseline="0" dirty="0"/>
              <a:t>Unidad 7 de Capacitación básica del CERT: Operaciones livianas de búsqueda y rescate</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pPr algn="r" rtl="0"/>
            <a:r>
              <a:rPr lang="es" b="0" i="0" u="none" baseline="0"/>
              <a:t>7-20</a:t>
            </a:r>
          </a:p>
        </p:txBody>
      </p:sp>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pPr rtl="0"/>
            <a:r>
              <a:rPr lang="es" b="0" i="0" u="none" baseline="0"/>
              <a:t>PM 7-11</a:t>
            </a:r>
          </a:p>
        </p:txBody>
      </p:sp>
      <p:pic>
        <p:nvPicPr>
          <p:cNvPr id="8" name="Picture 7" descr="Paso 8 Evaluación. Imagen de una oficina de respuesta a emergencias explicando el plan de acción y otra persona sujetando el documento.">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pPr algn="l" rtl="0"/>
            <a:r>
              <a:rPr lang="es" b="1" i="0" u="none" baseline="0"/>
              <a:t>Evalúe el progreso:</a:t>
            </a:r>
          </a:p>
          <a:p>
            <a:pPr lvl="1" algn="l" rtl="0"/>
            <a:r>
              <a:rPr lang="es" b="0" i="0" u="none" baseline="0"/>
              <a:t>El paso más crítico</a:t>
            </a:r>
          </a:p>
          <a:p>
            <a:pPr lvl="1" algn="l" rtl="0"/>
            <a:r>
              <a:rPr lang="es" b="0" i="0" u="none" baseline="0"/>
              <a:t>Supervise la eficacia y la seguridad del plan </a:t>
            </a:r>
          </a:p>
        </p:txBody>
      </p:sp>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a:xfrm>
            <a:off x="315142" y="320678"/>
            <a:ext cx="5806851" cy="1017672"/>
          </a:xfrm>
        </p:spPr>
        <p:txBody>
          <a:bodyPr/>
          <a:lstStyle/>
          <a:p>
            <a:pPr algn="l" rtl="0"/>
            <a:r>
              <a:rPr lang="es" b="1" i="1" u="none" baseline="0"/>
              <a:t>Paso 9 de evaluación</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6421744" cy="303212"/>
          </a:xfrm>
        </p:spPr>
        <p:txBody>
          <a:bodyPr/>
          <a:lstStyle/>
          <a:p>
            <a:pPr algn="l" rtl="0"/>
            <a:r>
              <a:rPr lang="es" b="0" i="0" u="none" baseline="0" dirty="0"/>
              <a:t>Unidad 7 de Capacitación básica del CERT: Operaciones livianas de búsqueda y rescate</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pPr algn="r" rtl="0"/>
            <a:r>
              <a:rPr lang="es" b="0" i="0" u="none" baseline="0"/>
              <a:t>7-21</a:t>
            </a:r>
          </a:p>
        </p:txBody>
      </p:sp>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pPr rtl="0"/>
            <a:r>
              <a:rPr lang="es" b="0" i="0" u="none" baseline="0"/>
              <a:t>PM 7-11</a:t>
            </a:r>
          </a:p>
        </p:txBody>
      </p:sp>
      <p:pic>
        <p:nvPicPr>
          <p:cNvPr id="9" name="Picture 8" descr="Evaluación del CERT. Imagen de un proceso que muestra el proceso continuo de evaluación del CERT usando manecillas del reloj hacia adelante.">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889" y="2194374"/>
            <a:ext cx="3457215" cy="3539230"/>
          </a:xfrm>
          <a:prstGeom prst="rect">
            <a:avLst/>
          </a:prstGeom>
        </p:spPr>
      </p:pic>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pPr algn="l" rtl="0"/>
            <a:r>
              <a:rPr lang="es" b="0" i="0" u="none" baseline="0"/>
              <a:t>Considerando el desastre y el edificio específico, conteste a las preguntas siguientes</a:t>
            </a:r>
          </a:p>
          <a:p>
            <a:pPr lvl="1" algn="l" rtl="0"/>
            <a:r>
              <a:rPr lang="es" b="0" i="0" u="none" baseline="0"/>
              <a:t>¿Cuál debe ser el recuento de los hechos pertinentes?</a:t>
            </a:r>
          </a:p>
          <a:p>
            <a:pPr lvl="1" algn="l" rtl="0"/>
            <a:r>
              <a:rPr lang="es" b="0" i="0" u="none" baseline="0"/>
              <a:t>¿Qué tipo de predicción puede hacer en cuanto a los daños, basado en el incidente y la construcción?</a:t>
            </a:r>
          </a:p>
          <a:p>
            <a:pPr lvl="1" algn="l" rtl="0"/>
            <a:r>
              <a:rPr lang="es" b="0" i="0" u="none" baseline="0"/>
              <a:t>¿Qué problemas de búsqueda y de rescate probables puede identificar?</a:t>
            </a:r>
          </a:p>
          <a:p>
            <a:pPr lvl="1" algn="l" rtl="0"/>
            <a:r>
              <a:rPr lang="es" b="0" i="0" u="none" baseline="0"/>
              <a:t>¿Qué consideraciones de seguridad específicas puede identificar?</a:t>
            </a:r>
          </a:p>
          <a:p>
            <a:endParaRPr lang="es" dirty="0"/>
          </a:p>
        </p:txBody>
      </p:sp>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a:xfrm>
            <a:off x="315142" y="320678"/>
            <a:ext cx="5806851" cy="1017672"/>
          </a:xfrm>
        </p:spPr>
        <p:txBody>
          <a:bodyPr/>
          <a:lstStyle/>
          <a:p>
            <a:pPr algn="l" rtl="0"/>
            <a:r>
              <a:rPr lang="es" b="1" i="1" u="none" baseline="0"/>
              <a:t>Ejercicio 7.2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6359238"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pPr algn="r" rtl="0"/>
            <a:r>
              <a:rPr lang="es" b="0" i="0" u="none" baseline="0"/>
              <a:t>7-22</a:t>
            </a:r>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pPr rtl="0"/>
            <a:r>
              <a:rPr lang="es" b="0" i="0" u="none" baseline="0"/>
              <a:t>PM 7-12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rtl="0">
              <a:buNone/>
            </a:pPr>
            <a:endParaRPr lang="es" dirty="0"/>
          </a:p>
          <a:p>
            <a:pPr marL="0" indent="0" algn="ctr" rtl="0">
              <a:buNone/>
            </a:pPr>
            <a:endParaRPr lang="es" dirty="0"/>
          </a:p>
          <a:p>
            <a:pPr marL="0" indent="0" algn="ctr" rtl="0">
              <a:buNone/>
            </a:pPr>
            <a:endParaRPr lang="es" dirty="0"/>
          </a:p>
          <a:p>
            <a:pPr marL="0" indent="0" algn="ctr" rtl="0">
              <a:buNone/>
            </a:pPr>
            <a:endParaRPr lang="es" dirty="0"/>
          </a:p>
          <a:p>
            <a:pPr marL="0" indent="0" algn="ctr" rtl="0">
              <a:buNone/>
            </a:pPr>
            <a:endParaRPr lang="es" dirty="0"/>
          </a:p>
          <a:p>
            <a:pPr marL="0" indent="0" algn="ctr" rtl="0">
              <a:buNone/>
            </a:pPr>
            <a:endParaRPr lang="es" dirty="0"/>
          </a:p>
          <a:p>
            <a:pPr marL="0" indent="0" algn="ctr" rtl="0">
              <a:buNone/>
            </a:pPr>
            <a:r>
              <a:rPr lang="es" b="0" i="0" u="none" baseline="0" dirty="0"/>
              <a:t>¡Si ve pisos o paredes caídos, </a:t>
            </a:r>
            <a:r>
              <a:rPr lang="es" b="1" i="0" u="none" baseline="0" dirty="0"/>
              <a:t>SALGA!</a:t>
            </a:r>
          </a:p>
        </p:txBody>
      </p:sp>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a:xfrm>
            <a:off x="315142" y="320678"/>
            <a:ext cx="5806851" cy="1017672"/>
          </a:xfrm>
        </p:spPr>
        <p:txBody>
          <a:bodyPr/>
          <a:lstStyle/>
          <a:p>
            <a:pPr algn="l" rtl="0"/>
            <a:r>
              <a:rPr lang="es" b="1" i="1" u="none" baseline="0"/>
              <a:t>Vacíos estructurales </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6" y="6385716"/>
            <a:ext cx="679102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pPr algn="r" rtl="0"/>
            <a:r>
              <a:rPr lang="es" b="0" i="0" u="none" baseline="0"/>
              <a:t>7-23</a:t>
            </a:r>
          </a:p>
        </p:txBody>
      </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pPr rtl="0"/>
            <a:r>
              <a:rPr lang="es" b="0" i="0" u="none" baseline="0"/>
              <a:t>PM 7-13</a:t>
            </a:r>
          </a:p>
        </p:txBody>
      </p:sp>
      <p:pic>
        <p:nvPicPr>
          <p:cNvPr id="11" name="Picture 10" descr="Vacíos estructurales. Imagen que muestra un vacío en colapso tipo panqueque, un vacío en colapso en “V” y un vacío en colapso inclinado.">
            <a:extLst>
              <a:ext uri="{FF2B5EF4-FFF2-40B4-BE49-F238E27FC236}">
                <a16:creationId xmlns:a16="http://schemas.microsoft.com/office/drawing/2014/main" id="{25EA117B-C1D7-46DD-839F-E6C6E4936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416" y="1667256"/>
            <a:ext cx="4773168" cy="3523488"/>
          </a:xfrm>
          <a:prstGeom prst="rect">
            <a:avLst/>
          </a:prstGeom>
        </p:spPr>
      </p:pic>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pPr algn="l" rtl="0"/>
            <a:r>
              <a:rPr lang="es" sz="2400" b="0" i="0" u="none" baseline="0" dirty="0"/>
              <a:t>¿Dónde podrá reunirse con miembros de su familia?</a:t>
            </a:r>
          </a:p>
          <a:p>
            <a:pPr algn="l" rtl="0"/>
            <a:r>
              <a:rPr lang="es" sz="2400" b="0" i="0" u="none" baseline="0" dirty="0"/>
              <a:t>¿Quién es su contacto de coordinación fuera del estado?</a:t>
            </a:r>
          </a:p>
          <a:p>
            <a:pPr algn="l" rtl="0"/>
            <a:r>
              <a:rPr lang="es" sz="2400" b="0" i="0" u="none" baseline="0" dirty="0"/>
              <a:t>¿Tendrá una estancia prolongada? ¿Refugio preparado? ¿Evacue?</a:t>
            </a:r>
          </a:p>
          <a:p>
            <a:pPr algn="l" rtl="0"/>
            <a:r>
              <a:rPr lang="es" sz="2400" b="0" i="0" u="none" baseline="0" dirty="0"/>
              <a:t>¿Cómo va a escapar de su casa? ¿Del trabajo? ¿De la escuela? ¿Del lugar de culto? </a:t>
            </a:r>
          </a:p>
          <a:p>
            <a:pPr algn="l" rtl="0"/>
            <a:r>
              <a:rPr lang="es" sz="2400" b="0" i="0" u="none" baseline="0" dirty="0"/>
              <a:t>¿Qué ruta (y alternativas) utilizará para evacuar de su vecindario?</a:t>
            </a:r>
          </a:p>
          <a:p>
            <a:pPr algn="l" rtl="0"/>
            <a:r>
              <a:rPr lang="es" sz="2400" b="0" i="0" u="none" baseline="0" dirty="0"/>
              <a:t>¿Tiene transporte?</a:t>
            </a:r>
          </a:p>
          <a:p>
            <a:pPr algn="l" rtl="0"/>
            <a:r>
              <a:rPr lang="es" sz="2400" b="0" i="0" u="none" baseline="0" dirty="0"/>
              <a:t>¿Practicó su plan?</a:t>
            </a:r>
          </a:p>
          <a:p>
            <a:endParaRPr lang="es" sz="2600" dirty="0"/>
          </a:p>
        </p:txBody>
      </p:sp>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Plan familiar para desastres</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a:xfrm>
            <a:off x="1429787" y="6385716"/>
            <a:ext cx="5225990" cy="303212"/>
          </a:xfrm>
        </p:spPr>
        <p:txBody>
          <a:bodyPr/>
          <a:lstStyle/>
          <a:p>
            <a:pPr algn="l" rtl="0"/>
            <a:r>
              <a:rPr lang="es" b="0" i="0" u="none" baseline="0" dirty="0"/>
              <a:t>Unidad 1 de Capacitación básica del CERT: Preparación para desastres</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pPr algn="r" rtl="0"/>
            <a:r>
              <a:rPr lang="es" b="0" i="0" u="none" baseline="0"/>
              <a:t>1-20</a:t>
            </a:r>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pPr rtl="0"/>
            <a:r>
              <a:rPr lang="es" b="0" i="0" u="none" baseline="0"/>
              <a:t>PM 1-12</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pPr algn="l" rtl="0"/>
            <a:r>
              <a:rPr lang="es" b="0" i="0" u="none" baseline="0"/>
              <a:t>Los sobrevivientes pueden buscar protección en varios sitios</a:t>
            </a:r>
          </a:p>
          <a:p>
            <a:pPr lvl="1" algn="l" rtl="0"/>
            <a:r>
              <a:rPr lang="es" b="0" i="0" u="none" baseline="0"/>
              <a:t>Dentro de bañeras</a:t>
            </a:r>
          </a:p>
          <a:p>
            <a:pPr lvl="1" algn="l" rtl="0"/>
            <a:r>
              <a:rPr lang="es" b="0" i="0" u="none" baseline="0"/>
              <a:t>Debajo de escritorios</a:t>
            </a:r>
          </a:p>
          <a:p>
            <a:pPr lvl="1" algn="l" rtl="0"/>
            <a:r>
              <a:rPr lang="es" b="0" i="0" u="none" baseline="0"/>
              <a:t>Dentro de gabinetes</a:t>
            </a:r>
          </a:p>
          <a:p>
            <a:pPr lvl="1" algn="l" rtl="0"/>
            <a:r>
              <a:rPr lang="es" b="0" i="0" u="none" baseline="0"/>
              <a:t>Bajo o al costado de camas</a:t>
            </a:r>
          </a:p>
          <a:p>
            <a:pPr lvl="1" algn="l" rtl="0"/>
            <a:r>
              <a:rPr lang="es" b="0" i="0" u="none" baseline="0"/>
              <a:t>Dentro de armarios </a:t>
            </a:r>
          </a:p>
          <a:p>
            <a:endParaRPr lang="es" dirty="0"/>
          </a:p>
        </p:txBody>
      </p:sp>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a:xfrm>
            <a:off x="315142" y="320678"/>
            <a:ext cx="5806851" cy="1017672"/>
          </a:xfrm>
        </p:spPr>
        <p:txBody>
          <a:bodyPr/>
          <a:lstStyle/>
          <a:p>
            <a:pPr algn="l" rtl="0"/>
            <a:r>
              <a:rPr lang="es" b="1" i="1" u="none" baseline="0"/>
              <a:t>Vacíos individuales</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6606382"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pPr algn="r" rtl="0"/>
            <a:r>
              <a:rPr lang="es" b="0" i="0" u="none" baseline="0"/>
              <a:t>7-24</a:t>
            </a:r>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pPr rtl="0"/>
            <a:r>
              <a:rPr lang="es" b="0" i="0" u="none" baseline="0"/>
              <a:t>PM 7-13</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pPr algn="l" rtl="0"/>
            <a:r>
              <a:rPr lang="es" b="0" i="0" u="none" baseline="0"/>
              <a:t>Al ingresar al área de búsqueda:</a:t>
            </a:r>
          </a:p>
          <a:p>
            <a:pPr lvl="1" algn="l" rtl="0"/>
            <a:r>
              <a:rPr lang="es" b="0" i="0" u="none" baseline="0"/>
              <a:t>Haga una diagonal</a:t>
            </a:r>
          </a:p>
          <a:p>
            <a:pPr lvl="1" algn="l" rtl="0"/>
            <a:r>
              <a:rPr lang="es" b="0" i="0" u="none" baseline="0"/>
              <a:t>Introduzca información </a:t>
            </a:r>
          </a:p>
          <a:p>
            <a:pPr algn="l" rtl="0"/>
            <a:r>
              <a:rPr lang="es" b="0" i="0" u="none" baseline="0"/>
              <a:t>Tras dejar el área de búsqueda:</a:t>
            </a:r>
          </a:p>
          <a:p>
            <a:pPr lvl="1" algn="l" rtl="0"/>
            <a:r>
              <a:rPr lang="es" b="0" i="0" u="none" baseline="0"/>
              <a:t>Complete ‘X’.</a:t>
            </a:r>
          </a:p>
          <a:p>
            <a:pPr lvl="1" algn="l" rtl="0"/>
            <a:r>
              <a:rPr lang="es" b="0" i="0" u="none" baseline="0"/>
              <a:t>Introduzca información </a:t>
            </a:r>
          </a:p>
        </p:txBody>
      </p:sp>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Haga una búsqueda de marcas</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6" y="6385716"/>
            <a:ext cx="6448121" cy="303212"/>
          </a:xfrm>
        </p:spPr>
        <p:txBody>
          <a:bodyPr/>
          <a:lstStyle/>
          <a:p>
            <a:pPr algn="l" rtl="0"/>
            <a:r>
              <a:rPr lang="es" b="0" i="0" u="none" baseline="0"/>
              <a:t>Unidad 7 de Capacitación básica del CERT: Operaciones livianas de búsqueda y rescate</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pPr algn="r" rtl="0"/>
            <a:r>
              <a:rPr lang="es" b="0" i="0" u="none" baseline="0"/>
              <a:t>7-25</a:t>
            </a:r>
          </a:p>
        </p:txBody>
      </p:sp>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pPr rtl="0"/>
            <a:r>
              <a:rPr lang="es" b="0" i="0" u="none" baseline="0"/>
              <a:t>PM 7-14</a:t>
            </a:r>
          </a:p>
        </p:txBody>
      </p:sp>
      <p:pic>
        <p:nvPicPr>
          <p:cNvPr id="9" name="Picture 8" descr="Haga una búsqueda de marcas. La imagen muestra una puerta entreabierta y una X letra que muestra la siguiente información Fecha, Hora, Hora de salida, Ident. del CERT, Sobrevivientes y Área buscada.">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5127"/>
            <a:ext cx="4893899" cy="3918775"/>
          </a:xfrm>
          <a:prstGeom prst="rect">
            <a:avLst/>
          </a:prstGeom>
        </p:spPr>
      </p:pic>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pPr algn="l" rtl="0"/>
            <a:r>
              <a:rPr lang="es" b="0" i="0" u="none" baseline="0"/>
              <a:t>¿Qué información marca? </a:t>
            </a:r>
          </a:p>
        </p:txBody>
      </p:sp>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a:xfrm>
            <a:off x="315142" y="320678"/>
            <a:ext cx="5806851" cy="1017672"/>
          </a:xfrm>
        </p:spPr>
        <p:txBody>
          <a:bodyPr>
            <a:normAutofit fontScale="90000"/>
          </a:bodyPr>
          <a:lstStyle/>
          <a:p>
            <a:pPr algn="l" rtl="0"/>
            <a:r>
              <a:rPr lang="es" b="1" i="1" u="none" baseline="0"/>
              <a:t>Haga una búsqueda de marcas</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6" y="6385716"/>
            <a:ext cx="6456913"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pPr algn="r" rtl="0"/>
            <a:r>
              <a:rPr lang="es" b="0" i="0" u="none" baseline="0"/>
              <a:t>7-26</a:t>
            </a:r>
          </a:p>
        </p:txBody>
      </p:sp>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pPr rtl="0"/>
            <a:r>
              <a:rPr lang="es" b="0" i="0" u="none" baseline="0"/>
              <a:t>PM 7-14</a:t>
            </a:r>
          </a:p>
        </p:txBody>
      </p:sp>
      <p:pic>
        <p:nvPicPr>
          <p:cNvPr id="7" name="Picture 6" descr="Haga una búsqueda de marcas. Imagen de letra X que muestra la siguiente información Fecha, Hora, Hora de salida, Ident. del CERT, Sobrevivientes y Área buscada.">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80139"/>
            <a:ext cx="5119074" cy="3912435"/>
          </a:xfrm>
          <a:prstGeom prst="rect">
            <a:avLst/>
          </a:prstGeom>
        </p:spPr>
      </p:pic>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lgn="l" rtl="0">
              <a:buNone/>
            </a:pPr>
            <a:r>
              <a:rPr lang="es" b="0" i="0" u="none" baseline="0"/>
              <a:t>Muestra</a:t>
            </a:r>
          </a:p>
        </p:txBody>
      </p:sp>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a:xfrm>
            <a:off x="315142" y="320678"/>
            <a:ext cx="5806851" cy="1017672"/>
          </a:xfrm>
        </p:spPr>
        <p:txBody>
          <a:bodyPr/>
          <a:lstStyle/>
          <a:p>
            <a:pPr algn="l" rtl="0"/>
            <a:r>
              <a:rPr lang="es" b="1" i="1" u="none" baseline="0"/>
              <a:t>Busque marcas</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6" y="6385716"/>
            <a:ext cx="6729475"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pPr algn="r" rtl="0"/>
            <a:r>
              <a:rPr lang="es" b="0" i="0" u="none" baseline="0"/>
              <a:t>7-27</a:t>
            </a:r>
          </a:p>
        </p:txBody>
      </p:sp>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pPr rtl="0"/>
            <a:r>
              <a:rPr lang="es" b="0" i="0" u="none" baseline="0"/>
              <a:t>PM 7-14</a:t>
            </a:r>
          </a:p>
        </p:txBody>
      </p:sp>
      <p:pic>
        <p:nvPicPr>
          <p:cNvPr id="7" name="Picture 6" descr="Busque marcas. Imagen de letra X que muestra la siguiente información Fecha, Hora, Hora de salida, Ident. del CERT, Sobrevivientes y Área buscada.">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847" y="1736009"/>
            <a:ext cx="6127324" cy="4145851"/>
          </a:xfrm>
          <a:prstGeom prst="rect">
            <a:avLst/>
          </a:prstGeom>
        </p:spPr>
      </p:pic>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pPr algn="l" rtl="0"/>
            <a:r>
              <a:rPr lang="es" b="0" i="0" u="none" baseline="0"/>
              <a:t>Permanezca dentro de la distancia de un brazo de otro miembro de CERT </a:t>
            </a:r>
          </a:p>
          <a:p>
            <a:pPr algn="l" rtl="0"/>
            <a:r>
              <a:rPr lang="es" b="0" i="0" u="none" baseline="0"/>
              <a:t>Llame a los sobrevivientes, “Si alguien puede oír mi voz, venga aquí”</a:t>
            </a:r>
          </a:p>
          <a:p>
            <a:pPr algn="l" rtl="0"/>
            <a:r>
              <a:rPr lang="es" b="0" i="0" u="none" baseline="0"/>
              <a:t>Pregunte a cualquier sobreviviente quien puede dar más información sobre el edificio u otros que puedan estar atrapados </a:t>
            </a:r>
          </a:p>
          <a:p>
            <a:pPr algn="l" rtl="0"/>
            <a:r>
              <a:rPr lang="es" b="0" i="0" u="none" baseline="0"/>
              <a:t>Los sobrevivientes podrían estar en shock o confundidos </a:t>
            </a:r>
          </a:p>
        </p:txBody>
      </p:sp>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a:xfrm>
            <a:off x="315142" y="320678"/>
            <a:ext cx="5806851" cy="1017672"/>
          </a:xfrm>
        </p:spPr>
        <p:txBody>
          <a:bodyPr>
            <a:normAutofit fontScale="90000"/>
          </a:bodyPr>
          <a:lstStyle/>
          <a:p>
            <a:pPr algn="l" rtl="0"/>
            <a:r>
              <a:rPr lang="es" b="1" i="1" u="none" baseline="0"/>
              <a:t>Busque una metodología</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6430536" cy="303212"/>
          </a:xfrm>
        </p:spPr>
        <p:txBody>
          <a:bodyPr/>
          <a:lstStyle/>
          <a:p>
            <a:pPr algn="l" rtl="0"/>
            <a:r>
              <a:rPr lang="es" b="0" i="0" u="none" baseline="0"/>
              <a:t>Unidad 7 de Capacitación básica del CERT: Operaciones livianas de búsqueda y rescate</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pPr algn="r" rtl="0"/>
            <a:r>
              <a:rPr lang="es" b="0" i="0" u="none" baseline="0"/>
              <a:t>7-28</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pPr rtl="0"/>
            <a:r>
              <a:rPr lang="es" b="0" i="0" u="none" baseline="0"/>
              <a:t>PM 7-14</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gn="l" rtl="0">
              <a:lnSpc>
                <a:spcPct val="100000"/>
              </a:lnSpc>
              <a:spcBef>
                <a:spcPts val="600"/>
              </a:spcBef>
            </a:pPr>
            <a:r>
              <a:rPr lang="es" b="0" i="0" u="none" baseline="0"/>
              <a:t>De abajo arriba y de arriba abajo en edificio de varios pisos.</a:t>
            </a:r>
          </a:p>
          <a:p>
            <a:pPr algn="l" rtl="0">
              <a:lnSpc>
                <a:spcPct val="100000"/>
              </a:lnSpc>
              <a:spcBef>
                <a:spcPts val="600"/>
              </a:spcBef>
            </a:pPr>
            <a:r>
              <a:rPr lang="es" b="0" i="0" u="none" baseline="0"/>
              <a:t>Pared derecha/pared izquierda si es un solo piso</a:t>
            </a:r>
          </a:p>
          <a:p>
            <a:pPr algn="l" rtl="0">
              <a:lnSpc>
                <a:spcPct val="100000"/>
              </a:lnSpc>
              <a:spcBef>
                <a:spcPts val="600"/>
              </a:spcBef>
            </a:pPr>
            <a:r>
              <a:rPr lang="es" b="0" i="0" u="none" baseline="0"/>
              <a:t>Pare con frecuencia para escuchar </a:t>
            </a:r>
          </a:p>
        </p:txBody>
      </p:sp>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Busque una metodología</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6359238" cy="303212"/>
          </a:xfrm>
        </p:spPr>
        <p:txBody>
          <a:bodyPr/>
          <a:lstStyle/>
          <a:p>
            <a:pPr algn="l" rtl="0"/>
            <a:r>
              <a:rPr lang="es" b="0" i="0" u="none" baseline="0" dirty="0"/>
              <a:t>Unidad 7 de Capacitación básica del CERT: Light Operaciones de búsqueda y rescate</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pPr algn="r" rtl="0"/>
            <a:r>
              <a:rPr lang="es" b="0" i="0" u="none" baseline="0"/>
              <a:t>7-29</a:t>
            </a:r>
          </a:p>
        </p:txBody>
      </p:sp>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pPr rtl="0"/>
            <a:r>
              <a:rPr lang="es" b="0" i="0" u="none" baseline="0"/>
              <a:t>PM 7-15</a:t>
            </a:r>
          </a:p>
        </p:txBody>
      </p:sp>
      <p:pic>
        <p:nvPicPr>
          <p:cNvPr id="9" name="Picture 8" descr="Busque una metodología. La imagen muestra un plano cuadrado con señas que indican las direcciones que hay que tomar.">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pPr algn="l" rtl="0"/>
            <a:r>
              <a:rPr lang="es" b="0" i="0" u="none" baseline="0"/>
              <a:t>Pare con frecuencia para escuchar:</a:t>
            </a:r>
          </a:p>
          <a:p>
            <a:pPr lvl="1" algn="l" rtl="0"/>
            <a:r>
              <a:rPr lang="es" b="0" i="0" u="none" baseline="0"/>
              <a:t>Golpecitos</a:t>
            </a:r>
          </a:p>
          <a:p>
            <a:pPr lvl="1" algn="l" rtl="0"/>
            <a:r>
              <a:rPr lang="es" b="0" i="0" u="none" baseline="0"/>
              <a:t>Movimientos</a:t>
            </a:r>
          </a:p>
          <a:p>
            <a:pPr lvl="1" algn="l" rtl="0"/>
            <a:r>
              <a:rPr lang="es" b="0" i="0" u="none" baseline="0"/>
              <a:t>Voces </a:t>
            </a:r>
          </a:p>
        </p:txBody>
      </p:sp>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a:xfrm>
            <a:off x="315142" y="320678"/>
            <a:ext cx="5806851" cy="1017672"/>
          </a:xfrm>
        </p:spPr>
        <p:txBody>
          <a:bodyPr>
            <a:normAutofit fontScale="90000"/>
          </a:bodyPr>
          <a:lstStyle/>
          <a:p>
            <a:pPr algn="l" rtl="0"/>
            <a:r>
              <a:rPr lang="es" b="1" i="1" u="none" baseline="0"/>
              <a:t>Busque una metodología</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6245898" cy="303212"/>
          </a:xfrm>
        </p:spPr>
        <p:txBody>
          <a:bodyPr/>
          <a:lstStyle/>
          <a:p>
            <a:pPr algn="l" rtl="0"/>
            <a:r>
              <a:rPr lang="es" b="0" i="0" u="none" baseline="0" dirty="0"/>
              <a:t>Unidad 7 de Capacitación básica del CERT: Light Operaciones de búsqueda y rescate</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pPr algn="r" rtl="0"/>
            <a:r>
              <a:rPr lang="es" b="0" i="0" u="none" baseline="0"/>
              <a:t>7-30</a:t>
            </a:r>
          </a:p>
        </p:txBody>
      </p:sp>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pPr rtl="0"/>
            <a:r>
              <a:rPr lang="es" b="0" i="0" u="none" baseline="0"/>
              <a:t>PM 7-15</a:t>
            </a:r>
          </a:p>
        </p:txBody>
      </p:sp>
      <p:pic>
        <p:nvPicPr>
          <p:cNvPr id="6" name="Picture 5" descr="Busque una metodología. Imagen de una oreja humana con una mano cerca como señal de atención para escuchar movimientos, voces o sonidos de golpes.">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pPr algn="l" rtl="0"/>
            <a:r>
              <a:rPr lang="es" b="0" i="0" u="none" baseline="0"/>
              <a:t>La triangulación permite que los rescatadores vean una ubicación desde varios ángulos </a:t>
            </a:r>
          </a:p>
        </p:txBody>
      </p:sp>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a:xfrm>
            <a:off x="315142" y="320678"/>
            <a:ext cx="5806851" cy="1017672"/>
          </a:xfrm>
        </p:spPr>
        <p:txBody>
          <a:bodyPr>
            <a:normAutofit fontScale="90000"/>
          </a:bodyPr>
          <a:lstStyle/>
          <a:p>
            <a:pPr algn="l" rtl="0"/>
            <a:r>
              <a:rPr lang="es" b="1" i="1" u="none" baseline="0"/>
              <a:t>Busque una metodología</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6359238"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pPr algn="r" rtl="0"/>
            <a:r>
              <a:rPr lang="es" b="0" i="0" u="none" baseline="0"/>
              <a:t>7-31</a:t>
            </a:r>
          </a:p>
        </p:txBody>
      </p:sp>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pPr rtl="0"/>
            <a:r>
              <a:rPr lang="es" b="0" i="0" u="none" baseline="0"/>
              <a:t>PM 7-15</a:t>
            </a:r>
          </a:p>
        </p:txBody>
      </p:sp>
      <p:pic>
        <p:nvPicPr>
          <p:cNvPr id="6" name="Picture 5" descr="Busque una metodología. Imagen de triangulaciones de rescatadores.">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pPr algn="l" rtl="0"/>
            <a:r>
              <a:rPr lang="es" b="0" i="0" u="none" baseline="0"/>
              <a:t>Lleve un  registro de sobrevivientes rescatados y de aquellos que permanecen atrapados o que están muertos </a:t>
            </a:r>
          </a:p>
          <a:p>
            <a:pPr algn="l" rtl="0"/>
            <a:r>
              <a:rPr lang="es" b="0" i="0" u="none" baseline="0"/>
              <a:t>Reporte información al personal de servicios de emergencia </a:t>
            </a:r>
          </a:p>
        </p:txBody>
      </p:sp>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a:xfrm>
            <a:off x="315142" y="320678"/>
            <a:ext cx="5806851" cy="1017672"/>
          </a:xfrm>
        </p:spPr>
        <p:txBody>
          <a:bodyPr>
            <a:normAutofit fontScale="90000"/>
          </a:bodyPr>
          <a:lstStyle/>
          <a:p>
            <a:pPr algn="l" rtl="0"/>
            <a:r>
              <a:rPr lang="es" b="1" i="1" u="none" baseline="0"/>
              <a:t>Busque una metodología</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6" y="6385716"/>
            <a:ext cx="6729475"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pPr algn="r" rtl="0"/>
            <a:r>
              <a:rPr lang="es" b="0" i="0" u="none" baseline="0"/>
              <a:t>7-32</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pPr rtl="0"/>
            <a:r>
              <a:rPr lang="es" b="0" i="0" u="none" baseline="0"/>
              <a:t>PM 7-15</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normAutofit fontScale="92500" lnSpcReduction="10000"/>
          </a:bodyPr>
          <a:lstStyle/>
          <a:p>
            <a:pPr algn="l" rtl="0"/>
            <a:r>
              <a:rPr lang="es" b="0" i="0" u="none" baseline="0"/>
              <a:t>Establezca una búsqueda por la red:</a:t>
            </a:r>
          </a:p>
          <a:p>
            <a:pPr lvl="1" algn="l" rtl="0"/>
            <a:r>
              <a:rPr lang="es" b="0" i="0" u="none" baseline="0"/>
              <a:t>Establezca una distancia entre buscadores teniendo en consideración la visibilidad y los escombros </a:t>
            </a:r>
          </a:p>
          <a:p>
            <a:pPr lvl="1" algn="l" rtl="0"/>
            <a:r>
              <a:rPr lang="es" b="0" i="0" u="none" baseline="0"/>
              <a:t>Modelos de superposición para amplia cobertura </a:t>
            </a:r>
          </a:p>
          <a:p>
            <a:pPr lvl="1" algn="l" rtl="0"/>
            <a:r>
              <a:rPr lang="es" b="0" i="0" u="none" baseline="0"/>
              <a:t>Busque siguiendo la dirección de una línea recta en lo que sea posible </a:t>
            </a:r>
          </a:p>
          <a:p>
            <a:pPr lvl="1" algn="l" rtl="0"/>
            <a:r>
              <a:rPr lang="es" b="0" i="0" u="none" baseline="0"/>
              <a:t>Marque las áreas donde ya haya realizado la búsqueda </a:t>
            </a:r>
          </a:p>
          <a:p>
            <a:endParaRPr lang="es" dirty="0"/>
          </a:p>
        </p:txBody>
      </p:sp>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a:xfrm>
            <a:off x="315142" y="320678"/>
            <a:ext cx="5806851" cy="1017672"/>
          </a:xfrm>
        </p:spPr>
        <p:txBody>
          <a:bodyPr/>
          <a:lstStyle/>
          <a:p>
            <a:pPr algn="l" rtl="0"/>
            <a:r>
              <a:rPr lang="es" b="1" i="0" u="none" baseline="0" dirty="0"/>
              <a:t>Búsqueda exterior</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6" y="6385716"/>
            <a:ext cx="6433205"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pPr algn="r" rtl="0"/>
            <a:r>
              <a:rPr lang="es" b="0" i="0" u="none" baseline="0"/>
              <a:t>7-32</a:t>
            </a:r>
          </a:p>
        </p:txBody>
      </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pPr rtl="0"/>
            <a:r>
              <a:rPr lang="es" b="0" i="0" u="none" baseline="0"/>
              <a:t>PM 7-15</a:t>
            </a:r>
          </a:p>
        </p:txBody>
      </p:sp>
      <p:pic>
        <p:nvPicPr>
          <p:cNvPr id="28" name="Picture 27" descr="Búsqueda exterior. Imagen de una red de búsqueda representada por flechas."/>
          <p:cNvPicPr>
            <a:picLocks noChangeAspect="1"/>
          </p:cNvPicPr>
          <p:nvPr/>
        </p:nvPicPr>
        <p:blipFill>
          <a:blip r:embed="rId2"/>
          <a:stretch>
            <a:fillRect/>
          </a:stretch>
        </p:blipFill>
        <p:spPr>
          <a:xfrm>
            <a:off x="5371263" y="1618447"/>
            <a:ext cx="3322608" cy="4115157"/>
          </a:xfrm>
          <a:prstGeom prst="rect">
            <a:avLst/>
          </a:prstGeom>
        </p:spPr>
      </p:pic>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pPr algn="l" rtl="0"/>
            <a:r>
              <a:rPr lang="es" sz="2400" b="0" i="0" u="none" baseline="0" dirty="0"/>
              <a:t>Después de un desastre, usted no tendrá tiempo para comprar o buscar provisiones </a:t>
            </a:r>
          </a:p>
          <a:p>
            <a:pPr algn="l" rtl="0"/>
            <a:r>
              <a:rPr lang="es" sz="2400" b="0" i="0" u="none" baseline="0" dirty="0"/>
              <a:t>Si se reúnen las provisiones de antemano, usted y su familia estarán mejor equipados para una evacuación o confinamiento en la casa </a:t>
            </a:r>
          </a:p>
          <a:p>
            <a:pPr algn="l" rtl="0"/>
            <a:r>
              <a:rPr lang="es" sz="2400" b="0" i="0" u="none" baseline="0" dirty="0"/>
              <a:t>Muchos de los componentes necesarios para sus kits ya los tiene a su alcance en el hogar </a:t>
            </a:r>
          </a:p>
          <a:p>
            <a:pPr lvl="1" algn="l" rtl="0"/>
            <a:r>
              <a:rPr lang="es" sz="2200" b="0" i="0" u="none" baseline="0" dirty="0"/>
              <a:t>Estos componentes pueden ser reunidos en lugares apropiados de rápido acceso en una emergencia, pero pueden ser utilizados en circunstancias normales cuando sea necesario </a:t>
            </a:r>
          </a:p>
          <a:p>
            <a:endParaRPr lang="es" dirty="0"/>
          </a:p>
        </p:txBody>
      </p:sp>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Kit de provisiones para desastres</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a:xfrm>
            <a:off x="1429787" y="6385716"/>
            <a:ext cx="5602780"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pPr algn="r" rtl="0"/>
            <a:r>
              <a:rPr lang="es" b="0" i="0" u="none" baseline="0"/>
              <a:t>1-21</a:t>
            </a:r>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pPr rtl="0"/>
            <a:r>
              <a:rPr lang="es" b="0" i="0" u="none" baseline="0"/>
              <a:t>PM 1-13</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pPr algn="l" rtl="0"/>
            <a:r>
              <a:rPr lang="es" b="0" i="0" u="none" baseline="0"/>
              <a:t>Despeje el área de objetos y escombros para rescatar a los sobrevivientes y crear las condiciones de seguridad necesarias para el rescate </a:t>
            </a:r>
          </a:p>
          <a:p>
            <a:pPr algn="l" rtl="0"/>
            <a:r>
              <a:rPr lang="es" b="0" i="0" u="none" baseline="0"/>
              <a:t>Determine la condición de los sobrevivientes </a:t>
            </a:r>
          </a:p>
          <a:p>
            <a:pPr algn="l" rtl="0"/>
            <a:r>
              <a:rPr lang="es" b="0" i="0" u="none" baseline="0"/>
              <a:t>Saque a los sobrevivientes </a:t>
            </a:r>
          </a:p>
        </p:txBody>
      </p:sp>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a:xfrm>
            <a:off x="315142" y="320678"/>
            <a:ext cx="5806851" cy="1017672"/>
          </a:xfrm>
        </p:spPr>
        <p:txBody>
          <a:bodyPr>
            <a:normAutofit fontScale="90000"/>
          </a:bodyPr>
          <a:lstStyle/>
          <a:p>
            <a:pPr algn="l" rtl="0"/>
            <a:r>
              <a:rPr lang="es" b="1" i="1" u="none" baseline="0"/>
              <a:t>Operaciones de rescate</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7002036"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pPr algn="r" rtl="0"/>
            <a:r>
              <a:rPr lang="es" b="0" i="0" u="none" baseline="0"/>
              <a:t>7-34</a:t>
            </a:r>
          </a:p>
        </p:txBody>
      </p:sp>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pPr rtl="0"/>
            <a:r>
              <a:rPr lang="es" b="0" i="0" u="none" baseline="0"/>
              <a:t>PM 7-17</a:t>
            </a:r>
          </a:p>
        </p:txBody>
      </p:sp>
      <p:pic>
        <p:nvPicPr>
          <p:cNvPr id="6" name="Picture 5" descr="Operaciones de rescate. Imagen de un grupo de 4 voluntarios, en un área de agua, uno de ellos sujetando a un niño rescatado.">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2096170"/>
            <a:ext cx="3663101" cy="2964598"/>
          </a:xfrm>
          <a:prstGeom prst="rect">
            <a:avLst/>
          </a:prstGeom>
        </p:spPr>
      </p:pic>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pPr algn="l" rtl="0"/>
            <a:r>
              <a:rPr lang="es" b="0" i="0" u="none" baseline="0"/>
              <a:t>Mantenga la seguridad del rescatador </a:t>
            </a:r>
          </a:p>
          <a:p>
            <a:pPr algn="l" rtl="0"/>
            <a:r>
              <a:rPr lang="es" b="0" i="0" u="none" baseline="0"/>
              <a:t>Determine la existencia de sobrevivientes en los edificios con ligeros o moderados daños </a:t>
            </a:r>
          </a:p>
          <a:p>
            <a:pPr algn="l" rtl="0"/>
            <a:r>
              <a:rPr lang="es" b="0" i="0" u="none" baseline="0"/>
              <a:t>Evacúe a los sobrevivientes a la brevedad posible </a:t>
            </a:r>
          </a:p>
        </p:txBody>
      </p:sp>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a:xfrm>
            <a:off x="315142" y="320678"/>
            <a:ext cx="5806851" cy="1017672"/>
          </a:xfrm>
        </p:spPr>
        <p:txBody>
          <a:bodyPr>
            <a:normAutofit fontScale="90000"/>
          </a:bodyPr>
          <a:lstStyle/>
          <a:p>
            <a:pPr algn="l" rtl="0"/>
            <a:r>
              <a:rPr lang="es" b="1" i="0" u="none" baseline="0"/>
              <a:t>Cree las condiciones de seguridad necesarias</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6606382" cy="303212"/>
          </a:xfrm>
        </p:spPr>
        <p:txBody>
          <a:bodyPr/>
          <a:lstStyle/>
          <a:p>
            <a:pPr algn="l" rtl="0"/>
            <a:r>
              <a:rPr lang="es" b="0" i="0" u="none" baseline="0"/>
              <a:t>Unidad 7 de Capacitación básica del CERT: Operaciones livianas de búsqueda y rescate</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pPr algn="r" rtl="0"/>
            <a:r>
              <a:rPr lang="es" b="0" i="0" u="none" baseline="0"/>
              <a:t>7-35</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pPr rtl="0"/>
            <a:r>
              <a:rPr lang="es" b="0" i="0" u="none" baseline="0"/>
              <a:t>PM 7-17</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pPr algn="l" rtl="0"/>
            <a:r>
              <a:rPr lang="es" b="0" i="0" u="none" baseline="0"/>
              <a:t>Sea consciente de sus limitaciones </a:t>
            </a:r>
          </a:p>
          <a:p>
            <a:pPr algn="l" rtl="0"/>
            <a:r>
              <a:rPr lang="es" b="0" i="0" u="none" baseline="0"/>
              <a:t>Siga los procedimientos de seguridad </a:t>
            </a:r>
          </a:p>
          <a:p>
            <a:pPr algn="l" rtl="0"/>
            <a:r>
              <a:rPr lang="es" b="0" i="0" u="none" baseline="0"/>
              <a:t>Despeje el área de escombros mediante apalancamiento y apuntalamiento </a:t>
            </a:r>
          </a:p>
        </p:txBody>
      </p:sp>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Precauciones para minimizar los riesgos</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6" y="6385716"/>
            <a:ext cx="675585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pPr algn="r" rtl="0"/>
            <a:r>
              <a:rPr lang="es" b="0" i="0" u="none" baseline="0"/>
              <a:t>7-36</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pPr rtl="0"/>
            <a:r>
              <a:rPr lang="es" b="0" i="0" u="none" baseline="0"/>
              <a:t>PM 7-17</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pPr algn="l" rtl="0"/>
            <a:r>
              <a:rPr lang="es" b="0" i="0" u="none" baseline="0"/>
              <a:t>Espalda recta</a:t>
            </a:r>
          </a:p>
          <a:p>
            <a:pPr algn="l" rtl="0"/>
            <a:r>
              <a:rPr lang="es" b="0" i="0" u="none" baseline="0"/>
              <a:t>Rodillas flexionadas</a:t>
            </a:r>
          </a:p>
          <a:p>
            <a:pPr algn="l" rtl="0"/>
            <a:r>
              <a:rPr lang="es" b="0" i="0" u="none" baseline="0"/>
              <a:t>Mantenga lo que cargue pegado al cuerpo</a:t>
            </a:r>
          </a:p>
          <a:p>
            <a:pPr algn="l" rtl="0"/>
            <a:r>
              <a:rPr lang="es" b="0" i="0" u="none" baseline="0"/>
              <a:t>Levante peso usando las piernas  </a:t>
            </a:r>
          </a:p>
        </p:txBody>
      </p:sp>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Procedimientos apropiados para cargar</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6254690"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pPr algn="r" rtl="0"/>
            <a:r>
              <a:rPr lang="es" b="0" i="0" u="none" baseline="0"/>
              <a:t>7-37</a:t>
            </a:r>
          </a:p>
        </p:txBody>
      </p:sp>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pPr rtl="0"/>
            <a:r>
              <a:rPr lang="es" b="0" i="0" u="none" baseline="0"/>
              <a:t>PM 7-18</a:t>
            </a:r>
          </a:p>
        </p:txBody>
      </p:sp>
      <p:pic>
        <p:nvPicPr>
          <p:cNvPr id="9" name="Picture 8" descr="Procedimientos apropiados para cargar. Imágenes de un hombre con una carga pesada en señal de levantarse.">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normAutofit/>
          </a:bodyPr>
          <a:lstStyle/>
          <a:p>
            <a:pPr algn="l" rtl="0"/>
            <a:r>
              <a:rPr lang="es" sz="2400" b="0" i="0" u="none" baseline="0" dirty="0"/>
              <a:t>Para levantar bastante peso</a:t>
            </a:r>
          </a:p>
          <a:p>
            <a:pPr algn="l" rtl="0"/>
            <a:r>
              <a:rPr lang="es" sz="2400" b="0" i="0" u="none" baseline="0" dirty="0"/>
              <a:t>Realizado en tándem</a:t>
            </a:r>
          </a:p>
          <a:p>
            <a:pPr algn="l" rtl="0"/>
            <a:r>
              <a:rPr lang="es" sz="2400" b="0" i="0" u="none" baseline="0" dirty="0"/>
              <a:t>Ayuda a librar sobrevivientes</a:t>
            </a:r>
          </a:p>
        </p:txBody>
      </p:sp>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normAutofit/>
          </a:bodyPr>
          <a:lstStyle/>
          <a:p>
            <a:pPr algn="l" rtl="0"/>
            <a:r>
              <a:rPr lang="es" sz="2400" b="0" i="0" u="none" baseline="0" dirty="0"/>
              <a:t>Se pueden usar otros materiales y objetos</a:t>
            </a:r>
          </a:p>
        </p:txBody>
      </p:sp>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a:xfrm>
            <a:off x="315142" y="206379"/>
            <a:ext cx="7782573" cy="1017672"/>
          </a:xfrm>
        </p:spPr>
        <p:txBody>
          <a:bodyPr>
            <a:normAutofit fontScale="90000"/>
          </a:bodyPr>
          <a:lstStyle/>
          <a:p>
            <a:pPr algn="l" rtl="0"/>
            <a:r>
              <a:rPr lang="es" b="1" i="1" u="none" baseline="0" dirty="0"/>
              <a:t>Apalancamiento y apuntalamiento</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6" y="6385716"/>
            <a:ext cx="650471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pPr algn="r" rtl="0"/>
            <a:r>
              <a:rPr lang="es" b="0" i="0" u="none" baseline="0"/>
              <a:t>7-38</a:t>
            </a:r>
          </a:p>
        </p:txBody>
      </p:sp>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pPr rtl="0"/>
            <a:r>
              <a:rPr lang="es" b="0" i="0" u="none" baseline="0"/>
              <a:t>PM 7-18</a:t>
            </a:r>
          </a:p>
        </p:txBody>
      </p:sp>
      <p:pic>
        <p:nvPicPr>
          <p:cNvPr id="10" name="Picture 9" descr="Apalancamiento y apuntalamiento. Imagen 1. Un hombre observando una carga pesada.">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pic>
        <p:nvPicPr>
          <p:cNvPr id="11" name="Picture 10" descr="Apalancamiento y apuntalamiento. Imagen 2. Material diverso como madera y concreto.">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lgn="l" rtl="0">
              <a:buFont typeface="+mj-lt"/>
              <a:buAutoNum type="arabicPeriod"/>
            </a:pPr>
            <a:r>
              <a:rPr lang="es" b="0" i="0" u="none" baseline="0"/>
              <a:t>Retiro solo o con ayuda; y</a:t>
            </a:r>
          </a:p>
          <a:p>
            <a:pPr marL="514350" indent="-514350" algn="l" rtl="0">
              <a:buFont typeface="+mj-lt"/>
              <a:buAutoNum type="arabicPeriod"/>
            </a:pPr>
            <a:r>
              <a:rPr lang="es" b="0" i="0" u="none" baseline="0"/>
              <a:t>Equipo elevador o de arrastre </a:t>
            </a:r>
          </a:p>
        </p:txBody>
      </p:sp>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a:xfrm>
            <a:off x="315142" y="320678"/>
            <a:ext cx="5806851" cy="1017672"/>
          </a:xfrm>
        </p:spPr>
        <p:txBody>
          <a:bodyPr/>
          <a:lstStyle/>
          <a:p>
            <a:pPr algn="l" rtl="0"/>
            <a:r>
              <a:rPr lang="es" b="1" i="1" u="none" baseline="0"/>
              <a:t>Dos formas de retiro</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6359238" cy="303212"/>
          </a:xfrm>
        </p:spPr>
        <p:txBody>
          <a:bodyPr/>
          <a:lstStyle/>
          <a:p>
            <a:pPr algn="l" rtl="0"/>
            <a:r>
              <a:rPr lang="es" b="0" i="0" u="none" baseline="0"/>
              <a:t>Unidad 7 de Capacitación básica del CERT: Operaciones livianas de búsqueda y rescate</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pPr algn="r" rtl="0"/>
            <a:r>
              <a:rPr lang="es" b="0" i="0" u="none" baseline="0"/>
              <a:t>7-39</a:t>
            </a:r>
          </a:p>
        </p:txBody>
      </p:sp>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pPr rtl="0"/>
            <a:r>
              <a:rPr lang="es" b="0" i="0" u="none" baseline="0"/>
              <a:t>PM 7-21</a:t>
            </a:r>
          </a:p>
        </p:txBody>
      </p:sp>
      <p:pic>
        <p:nvPicPr>
          <p:cNvPr id="6" name="Picture 5" descr="Dos tipos de retiro. Imagen que muestra a un grupo de dos voluntarios extrayendo a una víctima.">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pPr algn="l" rtl="0"/>
            <a:r>
              <a:rPr lang="es" b="0" i="0" u="none" baseline="0"/>
              <a:t>El método de libramiento depende de varios criterios</a:t>
            </a:r>
          </a:p>
          <a:p>
            <a:pPr lvl="1" algn="l" rtl="0"/>
            <a:r>
              <a:rPr lang="es" b="0" i="0" u="none" baseline="0"/>
              <a:t>Estabilidad general de las condiciones de seguridad inmediatas</a:t>
            </a:r>
          </a:p>
          <a:p>
            <a:pPr lvl="1" algn="l" rtl="0"/>
            <a:r>
              <a:rPr lang="es" b="0" i="0" u="none" baseline="0"/>
              <a:t>Número de rescatadores disponibles</a:t>
            </a:r>
          </a:p>
          <a:p>
            <a:pPr lvl="1" algn="l" rtl="0"/>
            <a:r>
              <a:rPr lang="es" b="0" i="0" u="none" baseline="0"/>
              <a:t>Fuerza y capacidad de los rescatadores</a:t>
            </a:r>
          </a:p>
          <a:p>
            <a:pPr lvl="1" algn="l" rtl="0"/>
            <a:r>
              <a:rPr lang="es" b="0" i="0" u="none" baseline="0"/>
              <a:t>Condición de sobreviviente </a:t>
            </a:r>
          </a:p>
        </p:txBody>
      </p:sp>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¿Qué métodos de libramiento emplear?</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6" y="6385716"/>
            <a:ext cx="6571213"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pPr algn="r" rtl="0"/>
            <a:r>
              <a:rPr lang="es" b="0" i="0" u="none" baseline="0"/>
              <a:t>7-40</a:t>
            </a:r>
          </a:p>
        </p:txBody>
      </p:sp>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pPr rtl="0"/>
            <a:r>
              <a:rPr lang="es" b="0" i="0" u="none" baseline="0"/>
              <a:t>PM 7-21</a:t>
            </a:r>
          </a:p>
        </p:txBody>
      </p:sp>
      <p:pic>
        <p:nvPicPr>
          <p:cNvPr id="6" name="Picture 5" descr="¿Qué métodos de libramiento emplear? Imagen que muestra a un grupo de seis voluntarios extrayendo a una víctima.">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normAutofit lnSpcReduction="10000"/>
          </a:bodyPr>
          <a:lstStyle/>
          <a:p>
            <a:pPr algn="l" rtl="0">
              <a:lnSpc>
                <a:spcPct val="100000"/>
              </a:lnSpc>
              <a:spcBef>
                <a:spcPts val="600"/>
              </a:spcBef>
            </a:pPr>
            <a:r>
              <a:rPr lang="es" b="0" i="0" u="none" baseline="0"/>
              <a:t>Levante al sobreviviente tomándolo de la espalda y por debajo las rodillas </a:t>
            </a:r>
          </a:p>
          <a:p>
            <a:pPr algn="l" rtl="0">
              <a:lnSpc>
                <a:spcPct val="100000"/>
              </a:lnSpc>
              <a:spcBef>
                <a:spcPts val="600"/>
              </a:spcBef>
            </a:pPr>
            <a:r>
              <a:rPr lang="es" b="0" i="0" u="none" baseline="0"/>
              <a:t>Levante al sobreviviente manteniendo su propia espalda recta y usando las fuerzas de las piernas  </a:t>
            </a:r>
          </a:p>
        </p:txBody>
      </p:sp>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a:xfrm>
            <a:off x="315142" y="320678"/>
            <a:ext cx="5806851" cy="1017672"/>
          </a:xfrm>
        </p:spPr>
        <p:txBody>
          <a:bodyPr/>
          <a:lstStyle/>
          <a:p>
            <a:pPr algn="l" rtl="0"/>
            <a:r>
              <a:rPr lang="es" b="1" i="0" u="none" baseline="0"/>
              <a:t>Cargar en los brazos</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6544836" cy="303212"/>
          </a:xfrm>
        </p:spPr>
        <p:txBody>
          <a:bodyPr/>
          <a:lstStyle/>
          <a:p>
            <a:pPr algn="l" rtl="0"/>
            <a:r>
              <a:rPr lang="es" b="0" i="0" u="none" baseline="0" dirty="0"/>
              <a:t>Unidad 7 de Capacitación básica del CERT: Operaciones livianas de búsqueda y rescate</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pPr algn="r" rtl="0"/>
            <a:r>
              <a:rPr lang="es" b="0" i="0" u="none" baseline="0"/>
              <a:t>7-41</a:t>
            </a:r>
          </a:p>
        </p:txBody>
      </p:sp>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pPr rtl="0"/>
            <a:r>
              <a:rPr lang="es" b="0" i="0" u="none" baseline="0"/>
              <a:t>PM 7-21</a:t>
            </a:r>
          </a:p>
        </p:txBody>
      </p:sp>
      <p:pic>
        <p:nvPicPr>
          <p:cNvPr id="10" name="Picture 9" descr="Cargar a una persona en los brazos. Imagen de un hombre cargando a una mujer herida.">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a:xfrm>
            <a:off x="315142" y="320678"/>
            <a:ext cx="5806851" cy="1017672"/>
          </a:xfrm>
        </p:spPr>
        <p:txBody>
          <a:bodyPr/>
          <a:lstStyle/>
          <a:p>
            <a:pPr algn="l" rtl="0"/>
            <a:r>
              <a:rPr lang="es" b="1" i="1" u="none" baseline="0"/>
              <a:t>Cargar en la espalda </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6559668" cy="303212"/>
          </a:xfrm>
        </p:spPr>
        <p:txBody>
          <a:bodyPr/>
          <a:lstStyle/>
          <a:p>
            <a:pPr algn="l" rtl="0"/>
            <a:r>
              <a:rPr lang="es" b="0" i="0" u="none" baseline="0"/>
              <a:t>Unidad 7 de Capacitación básica del CERT: Operaciones livianas de búsqueda y rescate</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pPr algn="r" rtl="0"/>
            <a:r>
              <a:rPr lang="es" b="0" i="0" u="none" baseline="0"/>
              <a:t>7-42</a:t>
            </a:r>
          </a:p>
        </p:txBody>
      </p:sp>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pPr rtl="0"/>
            <a:r>
              <a:rPr lang="es" b="0" i="0" u="none" baseline="0"/>
              <a:t>PM 7-22</a:t>
            </a:r>
          </a:p>
        </p:txBody>
      </p:sp>
      <p:pic>
        <p:nvPicPr>
          <p:cNvPr id="6" name="Picture 5" descr="Cargar en la espalda. La imagen 1 muestra a un hombre levantando y cargando a una persona herida en su espalda.">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Cargar en la espalda. La imagen 2 muestra a un hombre llevando sobre su espalda a un hombre herido.">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a:xfrm>
            <a:off x="315142" y="320678"/>
            <a:ext cx="5806851" cy="1017672"/>
          </a:xfrm>
        </p:spPr>
        <p:txBody>
          <a:bodyPr>
            <a:normAutofit fontScale="90000"/>
          </a:bodyPr>
          <a:lstStyle/>
          <a:p>
            <a:pPr algn="l" rtl="0"/>
            <a:r>
              <a:rPr lang="es" b="1" i="1" u="none" baseline="0"/>
              <a:t>Cargar entre dos personas</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6" y="6385716"/>
            <a:ext cx="6509667"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pPr algn="r" rtl="0"/>
            <a:r>
              <a:rPr lang="es" b="0" i="0" u="none" baseline="0"/>
              <a:t>7-43</a:t>
            </a:r>
          </a:p>
        </p:txBody>
      </p:sp>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pPr rtl="0"/>
            <a:r>
              <a:rPr lang="es" b="0" i="0" u="none" baseline="0"/>
              <a:t>PM 7-22</a:t>
            </a:r>
          </a:p>
        </p:txBody>
      </p:sp>
      <p:pic>
        <p:nvPicPr>
          <p:cNvPr id="6" name="Picture 5" descr="Cargar entre dos personas. La imagen 1 muestra a dos personas levantando a una persona. Una sujetando los brazos y la otra sujetando las piernas del herido.">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Cargar entre dos personas. La imagen 1 muestra a dos personas levantando a una persona. Una sujetando los brazos y la otra sujetando las piernas del herido.">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pPr algn="l" rtl="0"/>
            <a:r>
              <a:rPr lang="es" b="0" i="0" u="none" baseline="0" dirty="0"/>
              <a:t>Considere las necesidades de los niños y las personas con necesidades funcionales y de acceso </a:t>
            </a:r>
          </a:p>
          <a:p>
            <a:pPr algn="l" rtl="0"/>
            <a:r>
              <a:rPr lang="es" b="0" i="0" u="none" baseline="0" dirty="0"/>
              <a:t>Informe a todos miembros de su familia o compañeros de oficina sobre el plan </a:t>
            </a:r>
          </a:p>
          <a:p>
            <a:pPr algn="l" rtl="0"/>
            <a:r>
              <a:rPr lang="es" b="0" i="0" u="none" baseline="0" dirty="0"/>
              <a:t>Practique simulacros de escape </a:t>
            </a:r>
          </a:p>
        </p:txBody>
      </p:sp>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a:xfrm>
            <a:off x="315142" y="320678"/>
            <a:ext cx="5806851" cy="1017672"/>
          </a:xfrm>
        </p:spPr>
        <p:txBody>
          <a:bodyPr/>
          <a:lstStyle/>
          <a:p>
            <a:pPr algn="l" rtl="0"/>
            <a:r>
              <a:rPr lang="es" b="1" i="1" u="none" baseline="0"/>
              <a:t>Plan de escape</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a:xfrm>
            <a:off x="1429787" y="6385716"/>
            <a:ext cx="5472175"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pPr algn="r" rtl="0"/>
            <a:r>
              <a:rPr lang="es" b="0" i="0" u="none" baseline="0"/>
              <a:t>1-22</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pPr rtl="0"/>
            <a:r>
              <a:rPr lang="es" b="0" i="0" u="none" baseline="0"/>
              <a:t>PM 1-17</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a:xfrm>
            <a:off x="315142" y="320678"/>
            <a:ext cx="5806851" cy="1017672"/>
          </a:xfrm>
        </p:spPr>
        <p:txBody>
          <a:bodyPr/>
          <a:lstStyle/>
          <a:p>
            <a:pPr algn="l" rtl="0"/>
            <a:r>
              <a:rPr lang="es" b="1" i="1" u="none" baseline="0"/>
              <a:t>Cargar en una silla</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6896528"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pPr algn="r" rtl="0"/>
            <a:r>
              <a:rPr lang="es" b="0" i="0" u="none" baseline="0"/>
              <a:t>7-44</a:t>
            </a:r>
          </a:p>
        </p:txBody>
      </p:sp>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pPr rtl="0"/>
            <a:r>
              <a:rPr lang="es" b="0" i="0" u="none" baseline="0"/>
              <a:t>PM 7-23</a:t>
            </a:r>
          </a:p>
        </p:txBody>
      </p:sp>
      <p:pic>
        <p:nvPicPr>
          <p:cNvPr id="6" name="Picture 5" descr="Cargar en una silla. La imagen 1 muestra a dos personas levantando a una persona herida en una silla. Uno sosteniendo el respaldo de la silla y el segundo levantando la parte inferior de la silla.">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Cargar en una silla. La imagen 2 muestra a dos personas trasladando a una persona herida en una silla. Uno sosteniendo el respaldo de la silla y el segundo levantando la parte inferior de la silla.">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a:xfrm>
            <a:off x="315142" y="320678"/>
            <a:ext cx="5806851" cy="1017672"/>
          </a:xfrm>
        </p:spPr>
        <p:txBody>
          <a:bodyPr/>
          <a:lstStyle/>
          <a:p>
            <a:pPr algn="l" rtl="0"/>
            <a:r>
              <a:rPr lang="es" b="1" i="1" u="none" baseline="0"/>
              <a:t>Cargar con una manta</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6359238"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pPr algn="r" rtl="0"/>
            <a:r>
              <a:rPr lang="es" b="0" i="0" u="none" baseline="0"/>
              <a:t>7-45</a:t>
            </a:r>
          </a:p>
        </p:txBody>
      </p:sp>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pPr rtl="0"/>
            <a:r>
              <a:rPr lang="es" b="0" i="0" u="none" baseline="0"/>
              <a:t>PM 7-24</a:t>
            </a:r>
          </a:p>
        </p:txBody>
      </p:sp>
      <p:pic>
        <p:nvPicPr>
          <p:cNvPr id="6" name="Picture 5" descr="Cargar con una manta. Imagen de un grupo de 6 voluntarios cargando a una persona con una manta.">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a:xfrm>
            <a:off x="315142" y="320678"/>
            <a:ext cx="5806851" cy="1017672"/>
          </a:xfrm>
        </p:spPr>
        <p:txBody>
          <a:bodyPr>
            <a:normAutofit fontScale="90000"/>
          </a:bodyPr>
          <a:lstStyle/>
          <a:p>
            <a:pPr algn="l" rtl="0"/>
            <a:r>
              <a:rPr lang="es" b="1" i="1" u="none" baseline="0"/>
              <a:t>Hacer rodar como un tronco</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6" y="6385716"/>
            <a:ext cx="6826191"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pPr algn="r" rtl="0"/>
            <a:r>
              <a:rPr lang="es" b="0" i="0" u="none" baseline="0"/>
              <a:t>7-46</a:t>
            </a:r>
          </a:p>
        </p:txBody>
      </p:sp>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pPr rtl="0"/>
            <a:r>
              <a:rPr lang="es" b="0" i="0" u="none" baseline="0"/>
              <a:t>PM 7-25</a:t>
            </a:r>
          </a:p>
        </p:txBody>
      </p:sp>
      <p:pic>
        <p:nvPicPr>
          <p:cNvPr id="6" name="Picture 5" descr="Hacer rodar como un tronco. Imagen de 4 voluntarios haciendo rodar a una persona sobre el suelo.">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Arrastre con una manta</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pPr algn="l" rtl="0"/>
            <a:r>
              <a:rPr lang="es" b="0" i="0" u="none" baseline="0"/>
              <a:t>Unidad 7 de Capacitación básica del CERT: Operaciones livianas de búsqueda y rescate</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pPr algn="r" rtl="0"/>
            <a:r>
              <a:rPr lang="es" b="0" i="0" u="none" baseline="0"/>
              <a:t>7-47</a:t>
            </a:r>
          </a:p>
        </p:txBody>
      </p:sp>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pPr rtl="0"/>
            <a:r>
              <a:rPr lang="es" b="0" i="0" u="none" baseline="0"/>
              <a:t>PM 7-25</a:t>
            </a:r>
          </a:p>
        </p:txBody>
      </p:sp>
      <p:pic>
        <p:nvPicPr>
          <p:cNvPr id="6" name="Picture 5" descr="Arrastre con una manta. Imagen que muestra a una mujer arrastrando a un hombre con una manta.">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lnSpcReduction="10000"/>
          </a:bodyPr>
          <a:lstStyle/>
          <a:p>
            <a:pPr algn="l" rtl="0"/>
            <a:r>
              <a:rPr lang="es" sz="2400" b="0" i="0" u="none" baseline="0"/>
              <a:t>División en equipos de siete </a:t>
            </a:r>
          </a:p>
          <a:p>
            <a:pPr algn="l" rtl="0"/>
            <a:r>
              <a:rPr lang="es" sz="2400" b="0" i="0" u="none" baseline="0"/>
              <a:t>Los miembros de su equipo se ofrecerán para ser “víctimas” que otros miembros del equipo moverán mediante la utilización de equipos de arrastre y otras formas de traslado como se demostró en la clase </a:t>
            </a:r>
          </a:p>
          <a:p>
            <a:pPr algn="l" rtl="0"/>
            <a:r>
              <a:rPr lang="es" sz="2400" b="0" i="0" u="none" baseline="0"/>
              <a:t>Use sillas y otros objetos según sea necesario para arrastrar y cargar </a:t>
            </a:r>
          </a:p>
          <a:p>
            <a:pPr algn="l" rtl="0"/>
            <a:r>
              <a:rPr lang="es" sz="2400" b="0" i="0" u="none" baseline="0"/>
              <a:t>Intercambie los roles de “rescatador” y “víctima” de modo que cada miembro del equipo tenga la posibilidad de practicar las formas de arrastrar y cargar </a:t>
            </a:r>
          </a:p>
          <a:p>
            <a:pPr algn="l" rtl="0"/>
            <a:r>
              <a:rPr lang="es" sz="2400" b="0" i="0" u="none" baseline="0"/>
              <a:t>¡Sepa sus límites! No intente levantar ni cargar lo que no será seguro para usted y la víctima </a:t>
            </a:r>
          </a:p>
        </p:txBody>
      </p:sp>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a:xfrm>
            <a:off x="315142" y="320678"/>
            <a:ext cx="5806851" cy="1017672"/>
          </a:xfrm>
        </p:spPr>
        <p:txBody>
          <a:bodyPr/>
          <a:lstStyle/>
          <a:p>
            <a:pPr algn="l" rtl="0"/>
            <a:r>
              <a:rPr lang="es" b="1" i="1" u="none" baseline="0"/>
              <a:t>Ejercicio 7.3</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6536044"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pPr algn="r" rtl="0"/>
            <a:r>
              <a:rPr lang="es" b="0" i="0" u="none" baseline="0"/>
              <a:t>7-48</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pPr rtl="0"/>
            <a:r>
              <a:rPr lang="es" b="0" i="0" u="none" baseline="0"/>
              <a:t>PM 7-26</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lnSpcReduction="10000"/>
          </a:bodyPr>
          <a:lstStyle/>
          <a:p>
            <a:pPr algn="l" rtl="0"/>
            <a:r>
              <a:rPr lang="es" sz="2400" b="0" i="0" u="none" baseline="0"/>
              <a:t>Dividirse en equipos de siete </a:t>
            </a:r>
          </a:p>
          <a:p>
            <a:pPr algn="l" rtl="0"/>
            <a:r>
              <a:rPr lang="es" sz="2400" b="0" i="0" u="none" baseline="0"/>
              <a:t>Su equipo será dirigido a un “sitio de daños”. Considere su plan de acción </a:t>
            </a:r>
          </a:p>
          <a:p>
            <a:pPr algn="l" rtl="0"/>
            <a:r>
              <a:rPr lang="es" sz="2400" b="0" i="0" u="none" baseline="0"/>
              <a:t>Ingrese al “sitio de daños” y haga la búsqueda en habitaciones Ubique a las víctimas y haga planes para librarlos de los escombros </a:t>
            </a:r>
          </a:p>
          <a:p>
            <a:pPr algn="l" rtl="0"/>
            <a:r>
              <a:rPr lang="es" sz="2400" b="0" i="0" u="none" baseline="0"/>
              <a:t>Apalancamiento y apuntalamiento según sea necesario para librar al sobreviviente </a:t>
            </a:r>
          </a:p>
          <a:p>
            <a:pPr algn="l" rtl="0"/>
            <a:r>
              <a:rPr lang="es" sz="2400" b="0" i="0" u="none" baseline="0"/>
              <a:t>Utilizar los equipos elevadores y de arrastre para trasladar a las víctimas de la habitación (y, si es posible, del edificio) </a:t>
            </a:r>
          </a:p>
          <a:p>
            <a:pPr algn="l" rtl="0"/>
            <a:r>
              <a:rPr lang="es" sz="2400" b="0" i="0" u="none" baseline="0"/>
              <a:t>Si hay un segundo “sitio de daños”, conduzca otra operación de rescate </a:t>
            </a:r>
          </a:p>
        </p:txBody>
      </p:sp>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a:xfrm>
            <a:off x="315142" y="320678"/>
            <a:ext cx="5806851" cy="1017672"/>
          </a:xfrm>
        </p:spPr>
        <p:txBody>
          <a:bodyPr/>
          <a:lstStyle/>
          <a:p>
            <a:pPr algn="l" rtl="0"/>
            <a:r>
              <a:rPr lang="es" b="1" i="0" u="none" baseline="0"/>
              <a:t>Ejercicio 7.4</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6544836"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pPr algn="r" rtl="0"/>
            <a:r>
              <a:rPr lang="es" b="0" i="0" u="none" baseline="0"/>
              <a:t>7-49</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pPr rtl="0"/>
            <a:r>
              <a:rPr lang="es" b="0" i="0" u="none" baseline="0"/>
              <a:t>PM 7-26</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pPr algn="l" rtl="0"/>
            <a:r>
              <a:rPr lang="es" b="0" i="0" u="none" baseline="0"/>
              <a:t>Usted debe saber</a:t>
            </a:r>
          </a:p>
          <a:p>
            <a:pPr lvl="1" algn="l" rtl="0"/>
            <a:r>
              <a:rPr lang="es" b="0" i="0" u="none" baseline="0"/>
              <a:t>Cómo decidir si intentar rescatar</a:t>
            </a:r>
          </a:p>
          <a:p>
            <a:pPr lvl="1" algn="l" rtl="0"/>
            <a:r>
              <a:rPr lang="es" b="0" i="0" u="none" baseline="0"/>
              <a:t>Los objetivos de la búsqueda y rescate en interiores y exteriores</a:t>
            </a:r>
          </a:p>
          <a:p>
            <a:pPr lvl="1" algn="l" rtl="0"/>
            <a:r>
              <a:rPr lang="es" b="0" i="0" u="none" baseline="0"/>
              <a:t>Cómo realizar la búsqueda y la evaluación del rescate </a:t>
            </a:r>
          </a:p>
          <a:p>
            <a:pPr lvl="1" algn="l" rtl="0"/>
            <a:r>
              <a:rPr lang="es" b="0" i="0" u="none" baseline="0"/>
              <a:t>Las marcas de los edificios</a:t>
            </a:r>
          </a:p>
          <a:p>
            <a:pPr lvl="1" algn="l" rtl="0"/>
            <a:r>
              <a:rPr lang="es" b="0" i="0" u="none" baseline="0"/>
              <a:t>Las funciones de rescate</a:t>
            </a:r>
          </a:p>
          <a:p>
            <a:pPr lvl="1" algn="l" rtl="0"/>
            <a:r>
              <a:rPr lang="es" b="0" i="0" u="none" baseline="0"/>
              <a:t>Cómo hacer la eliminación/recogido de escombros</a:t>
            </a:r>
          </a:p>
          <a:p>
            <a:pPr lvl="1" algn="l" rtl="0"/>
            <a:r>
              <a:rPr lang="es" b="0" i="0" u="none" baseline="0"/>
              <a:t>Cómo librar a los sobrevivientes </a:t>
            </a:r>
          </a:p>
        </p:txBody>
      </p:sp>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6" y="6385716"/>
            <a:ext cx="6615175"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pPr algn="r" rtl="0"/>
            <a:r>
              <a:rPr lang="es" b="0" i="0" u="none" baseline="0"/>
              <a:t>7-50</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pPr rtl="0"/>
            <a:r>
              <a:rPr lang="es" b="0" i="0" u="none" baseline="0"/>
              <a:t>PM 7-27</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pPr algn="l" rtl="0"/>
            <a:r>
              <a:rPr lang="es" b="0" i="0" u="none" baseline="0"/>
              <a:t>Unidad de lectura a ser cubierta en la siguiente sesión </a:t>
            </a:r>
          </a:p>
          <a:p>
            <a:pPr algn="l" rtl="0"/>
            <a:r>
              <a:rPr lang="es" b="0" i="0" u="none" baseline="0"/>
              <a:t>Traiga las provisiones necesarias a la siguiente sesión </a:t>
            </a:r>
          </a:p>
          <a:p>
            <a:pPr algn="l" rtl="0"/>
            <a:r>
              <a:rPr lang="es" b="0" i="0" u="none" baseline="0"/>
              <a:t>Use ropa apropiada para la siguiente sesión </a:t>
            </a:r>
          </a:p>
        </p:txBody>
      </p:sp>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a:xfrm>
            <a:off x="315142" y="320678"/>
            <a:ext cx="5806851" cy="1017672"/>
          </a:xfrm>
        </p:spPr>
        <p:txBody>
          <a:bodyPr>
            <a:normAutofit/>
          </a:bodyPr>
          <a:lstStyle/>
          <a:p>
            <a:pPr algn="l" rtl="0"/>
            <a:r>
              <a:rPr lang="es" b="1" i="1" u="none" baseline="0"/>
              <a:t>Asignación de tareas</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6359238" cy="303212"/>
          </a:xfrm>
        </p:spPr>
        <p:txBody>
          <a:bodyPr/>
          <a:lstStyle/>
          <a:p>
            <a:pPr algn="l" rtl="0"/>
            <a:r>
              <a:rPr lang="es" b="0" i="0" u="none" baseline="0" dirty="0"/>
              <a:t>Unidad 7 de Capacitación básica del CERT: Operaciones livianas de búsqueda y rescate</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pPr algn="r" rtl="0"/>
            <a:r>
              <a:rPr lang="es" b="0" i="0" u="none" baseline="0"/>
              <a:t>7-51</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pPr rtl="0"/>
            <a:r>
              <a:rPr lang="es" b="0" i="0" u="none" baseline="0"/>
              <a:t>PM 7-27</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normAutofit/>
          </a:bodyPr>
          <a:lstStyle/>
          <a:p>
            <a:pPr rtl="0">
              <a:lnSpc>
                <a:spcPct val="100000"/>
              </a:lnSpc>
            </a:pPr>
            <a:r>
              <a:rPr lang="es" sz="2800" u="none" baseline="0" dirty="0">
                <a:solidFill>
                  <a:schemeClr val="bg2">
                    <a:lumMod val="25000"/>
                  </a:schemeClr>
                </a:solidFill>
              </a:rPr>
              <a:t>Unidad 8 de Capacitación básica del CERT:</a:t>
            </a:r>
          </a:p>
        </p:txBody>
      </p:sp>
      <p:sp>
        <p:nvSpPr>
          <p:cNvPr id="4" name="Title 3"/>
          <p:cNvSpPr>
            <a:spLocks noGrp="1"/>
          </p:cNvSpPr>
          <p:nvPr>
            <p:ph type="title" idx="4294967295"/>
          </p:nvPr>
        </p:nvSpPr>
        <p:spPr>
          <a:xfrm>
            <a:off x="0" y="1586448"/>
            <a:ext cx="9144000" cy="890052"/>
          </a:xfrm>
        </p:spPr>
        <p:txBody>
          <a:bodyPr>
            <a:norm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Terrorismo y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sz="4600" dirty="0"/>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pPr algn="l" rtl="0"/>
            <a:r>
              <a:rPr lang="es" b="0" i="0" u="none" baseline="0"/>
              <a:t>Definir el terrorismo </a:t>
            </a:r>
          </a:p>
          <a:p>
            <a:pPr algn="l" rtl="0"/>
            <a:r>
              <a:rPr lang="es" b="0" i="0" u="none" baseline="0"/>
              <a:t>Enumerar los ocho signos de terrorismo y describir cómo reportar una actividad sospechosa </a:t>
            </a:r>
          </a:p>
          <a:p>
            <a:pPr algn="l" rtl="0"/>
            <a:r>
              <a:rPr lang="es" b="0" i="0" u="none" baseline="0"/>
              <a:t>Explicar el rol de un voluntario CERT durante un incidente terrorista </a:t>
            </a:r>
          </a:p>
          <a:p>
            <a:pPr algn="l" rtl="0"/>
            <a:r>
              <a:rPr lang="es" b="0" i="0" u="none" baseline="0"/>
              <a:t>Describir las actividades para prepararse para un incidente terrorista en el hogar, en el trabajo y en la comunidad </a:t>
            </a:r>
          </a:p>
        </p:txBody>
      </p:sp>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a:xfrm>
            <a:off x="315142" y="320678"/>
            <a:ext cx="5806851" cy="1017672"/>
          </a:xfrm>
        </p:spPr>
        <p:txBody>
          <a:bodyPr/>
          <a:lstStyle/>
          <a:p>
            <a:pPr algn="l" rtl="0"/>
            <a:r>
              <a:rPr lang="es" b="1" i="1" u="none" baseline="0"/>
              <a:t>Objetivos de la Unidad</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a:xfrm>
            <a:off x="1429787" y="6385716"/>
            <a:ext cx="6720682"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pPr algn="r" rtl="0"/>
            <a:r>
              <a:rPr lang="es" b="0" i="0" u="none" baseline="0"/>
              <a:t>8-1</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pPr rtl="0"/>
            <a:r>
              <a:rPr lang="es" b="0" i="0" u="none" baseline="0"/>
              <a:t>PM 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pPr algn="l" rtl="0"/>
            <a:r>
              <a:rPr lang="es" b="0" i="0" u="none" baseline="0"/>
              <a:t>Tome el escenario dado y decida qué cosas llevar consigo y/o qué hacer en el tiempo disponible </a:t>
            </a:r>
          </a:p>
        </p:txBody>
      </p:sp>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a:xfrm>
            <a:off x="315142" y="320678"/>
            <a:ext cx="5806851" cy="1017672"/>
          </a:xfrm>
        </p:spPr>
        <p:txBody>
          <a:bodyPr/>
          <a:lstStyle/>
          <a:p>
            <a:pPr algn="l" rtl="0"/>
            <a:r>
              <a:rPr lang="es" b="1" i="1" u="none" baseline="0"/>
              <a:t>Ejercicio 1.2</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a:xfrm>
            <a:off x="1429787" y="6385716"/>
            <a:ext cx="5602780"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pPr algn="r" rtl="0"/>
            <a:r>
              <a:rPr lang="es" b="0" i="0" u="none" baseline="0"/>
              <a:t>1-23</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pPr rtl="0"/>
            <a:r>
              <a:rPr lang="es" b="0" i="0" u="none" baseline="0"/>
              <a:t>PM 1-18</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pPr algn="l" rtl="0"/>
            <a:r>
              <a:rPr lang="es" sz="2400" b="0" i="0" u="none" baseline="0" dirty="0"/>
              <a:t>Definir el terrorismo</a:t>
            </a:r>
          </a:p>
          <a:p>
            <a:pPr algn="l" rtl="0"/>
            <a:r>
              <a:rPr lang="es" sz="2400" b="0" i="0" u="none" baseline="0" dirty="0"/>
              <a:t>Los objetivos y tácticas terroristas </a:t>
            </a:r>
          </a:p>
          <a:p>
            <a:pPr algn="l" rtl="0"/>
            <a:r>
              <a:rPr lang="es" sz="2400" b="0" i="0" u="none" baseline="0" dirty="0"/>
              <a:t>Preparación de su comunidad</a:t>
            </a:r>
          </a:p>
          <a:p>
            <a:pPr algn="l" rtl="0"/>
            <a:r>
              <a:rPr lang="es" sz="2400" b="0" i="0" u="none" baseline="0" dirty="0"/>
              <a:t>Hasta que llegue la ayuda</a:t>
            </a:r>
          </a:p>
          <a:p>
            <a:pPr algn="l" rtl="0"/>
            <a:r>
              <a:rPr lang="es" sz="2400" b="0" i="0" u="none" baseline="0" dirty="0"/>
              <a:t>Materiales peligrosos y químicos, biológico, radiológico, nucleares y explosivos (CBRNE, por sus siglas en inglés). </a:t>
            </a:r>
          </a:p>
        </p:txBody>
      </p:sp>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a:xfrm>
            <a:off x="315142" y="320678"/>
            <a:ext cx="5806851" cy="1017672"/>
          </a:xfrm>
        </p:spPr>
        <p:txBody>
          <a:bodyPr/>
          <a:lstStyle/>
          <a:p>
            <a:pPr algn="l" rtl="0"/>
            <a:r>
              <a:rPr lang="es" b="1" i="1" u="none" baseline="0" dirty="0"/>
              <a:t>Tópicos de la Unidad</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a:xfrm>
            <a:off x="1429787" y="6385716"/>
            <a:ext cx="6070051" cy="303212"/>
          </a:xfrm>
        </p:spPr>
        <p:txBody>
          <a:bodyPr/>
          <a:lstStyle/>
          <a:p>
            <a:pPr algn="l" rtl="0"/>
            <a:r>
              <a:rPr lang="es" b="0" i="0" u="none" baseline="0" dirty="0"/>
              <a:t>Unidad 8 de Capacitación básica del CERT: Terrorismo y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pPr algn="r" rtl="0"/>
            <a:r>
              <a:rPr lang="es" b="0" i="0" u="none" baseline="0"/>
              <a:t>8-2</a:t>
            </a:r>
          </a:p>
        </p:txBody>
      </p:sp>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pPr rtl="0"/>
            <a:r>
              <a:rPr lang="es" b="0" i="0" u="none" baseline="0"/>
              <a:t>PM 8-1</a:t>
            </a:r>
          </a:p>
        </p:txBody>
      </p:sp>
      <p:pic>
        <p:nvPicPr>
          <p:cNvPr id="8" name="Picture 7" descr="Tópicos de la Unidad. Imagen de un edificio con estructura dañada.">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pPr algn="l" rtl="0"/>
            <a:r>
              <a:rPr lang="es" b="0" i="0" u="none" baseline="0"/>
              <a:t>El uso ilícito de la fuerza o la violencia contra personas o bienes para intimidar u obligar a un gobierno, a la población civil o a cualquier otro segmento de los mismos, para promover objetivos políticos o sociales</a:t>
            </a:r>
          </a:p>
        </p:txBody>
      </p:sp>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a:xfrm>
            <a:off x="315142" y="320678"/>
            <a:ext cx="5806851" cy="1017672"/>
          </a:xfrm>
        </p:spPr>
        <p:txBody>
          <a:bodyPr/>
          <a:lstStyle/>
          <a:p>
            <a:pPr algn="l" rtl="0"/>
            <a:r>
              <a:rPr lang="es" b="1" i="1" u="none" baseline="0"/>
              <a:t>¿Qué es el terrorismo?</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a:xfrm>
            <a:off x="1429787" y="6385716"/>
            <a:ext cx="5602780"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pPr algn="r" rtl="0"/>
            <a:r>
              <a:rPr lang="es" b="0" i="0" u="none" baseline="0"/>
              <a:t>8-3</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pPr rtl="0"/>
            <a:r>
              <a:rPr lang="es" b="0" i="0" u="none" baseline="0"/>
              <a:t>PM 8-2</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pPr algn="l" rtl="0"/>
            <a:r>
              <a:rPr lang="es" b="0" i="0" u="none" baseline="0"/>
              <a:t>Influir en la política del gobierno y para lograr objetivos específicos </a:t>
            </a:r>
          </a:p>
          <a:p>
            <a:pPr algn="l" rtl="0"/>
            <a:r>
              <a:rPr lang="es" b="0" i="0" u="none" baseline="0"/>
              <a:t>Socavar el sentimiento de seguridad del público y su confianza en el gobierno </a:t>
            </a:r>
          </a:p>
          <a:p>
            <a:pPr algn="l" rtl="0"/>
            <a:r>
              <a:rPr lang="es" b="0" i="0" u="none" baseline="0"/>
              <a:t>Dejar visto al gobierno como ineficaz, débil y/o de otra manera incapaz </a:t>
            </a:r>
          </a:p>
        </p:txBody>
      </p:sp>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Objetivos de los terroristas</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a:xfrm>
            <a:off x="1429787" y="6385716"/>
            <a:ext cx="5999713"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pPr algn="r" rtl="0"/>
            <a:r>
              <a:rPr lang="es" b="0" i="0" u="none" baseline="0"/>
              <a:t>8-4</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pPr rtl="0"/>
            <a:r>
              <a:rPr lang="es" b="0" i="0" u="none" baseline="0"/>
              <a:t>PM 8-2</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pPr algn="l" rtl="0"/>
            <a:r>
              <a:rPr lang="es" b="0" i="0" u="none" baseline="0"/>
              <a:t>Francotirador activo</a:t>
            </a:r>
          </a:p>
          <a:p>
            <a:pPr algn="l" rtl="0"/>
            <a:r>
              <a:rPr lang="es" b="0" i="0" u="none" baseline="0"/>
              <a:t>Dispositivos explosivos improvisados (los IED)</a:t>
            </a:r>
          </a:p>
          <a:p>
            <a:pPr algn="l" rtl="0"/>
            <a:r>
              <a:rPr lang="es" b="0" i="0" u="none" baseline="0"/>
              <a:t>Ataques terroristas coordinados complejos</a:t>
            </a:r>
          </a:p>
          <a:p>
            <a:pPr algn="l" rtl="0"/>
            <a:r>
              <a:rPr lang="es" b="0" i="0" u="none" baseline="0"/>
              <a:t>Ataques cibernéticos</a:t>
            </a:r>
          </a:p>
        </p:txBody>
      </p:sp>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a:xfrm>
            <a:off x="315142" y="320678"/>
            <a:ext cx="5806851" cy="1017672"/>
          </a:xfrm>
        </p:spPr>
        <p:txBody>
          <a:bodyPr/>
          <a:lstStyle/>
          <a:p>
            <a:pPr algn="l" rtl="0"/>
            <a:r>
              <a:rPr lang="es" b="1" i="1" u="none" baseline="0"/>
              <a:t>Nuevas tácticas</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a:xfrm>
            <a:off x="1429787" y="6385716"/>
            <a:ext cx="5806282"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pPr algn="r" rtl="0"/>
            <a:r>
              <a:rPr lang="es" b="0" i="0" u="none" baseline="0"/>
              <a:t>8-5</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pPr rtl="0"/>
            <a:r>
              <a:rPr lang="es" b="0" i="0" u="none" baseline="0"/>
              <a:t>PM 8-2</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pPr algn="l" rtl="0"/>
            <a:r>
              <a:rPr lang="es" b="0" i="0" u="none" baseline="0"/>
              <a:t>¡Si ve algo, diga algo!</a:t>
            </a:r>
          </a:p>
          <a:p>
            <a:pPr algn="l" rtl="0"/>
            <a:r>
              <a:rPr lang="es" b="0" i="0" u="none" baseline="0"/>
              <a:t>Entienda los signos de actividad terrorista </a:t>
            </a:r>
          </a:p>
          <a:p>
            <a:pPr algn="l" rtl="0"/>
            <a:r>
              <a:rPr lang="es" b="0" i="0" u="none" baseline="0"/>
              <a:t>Póngase en contacto con las autoridades del orden público locales </a:t>
            </a:r>
          </a:p>
          <a:p>
            <a:pPr algn="l" rtl="0"/>
            <a:r>
              <a:rPr lang="es" b="0" i="0" u="none" baseline="0"/>
              <a:t>Utilice la Línea del FBI de Aviso de Actividades Sospechosas </a:t>
            </a:r>
          </a:p>
        </p:txBody>
      </p:sp>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a:xfrm>
            <a:off x="315142" y="320678"/>
            <a:ext cx="5806851" cy="1017672"/>
          </a:xfrm>
        </p:spPr>
        <p:txBody>
          <a:bodyPr>
            <a:normAutofit fontScale="90000"/>
          </a:bodyPr>
          <a:lstStyle/>
          <a:p>
            <a:pPr algn="l" rtl="0"/>
            <a:r>
              <a:rPr lang="es" b="1" i="1" u="none" baseline="0"/>
              <a:t>Indicadores potenciales</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a:xfrm>
            <a:off x="1429787" y="6385716"/>
            <a:ext cx="5841451"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pPr algn="r" rtl="0"/>
            <a:r>
              <a:rPr lang="es" b="0" i="0" u="none" baseline="0"/>
              <a:t>8-6</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pPr rtl="0"/>
            <a:r>
              <a:rPr lang="es" b="0" i="0" u="none" baseline="0"/>
              <a:t>PM 8-5</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pPr algn="l" rtl="0"/>
            <a:r>
              <a:rPr lang="es" b="0" i="0" u="none" baseline="0"/>
              <a:t>Vigilancia</a:t>
            </a:r>
          </a:p>
          <a:p>
            <a:pPr algn="l" rtl="0"/>
            <a:r>
              <a:rPr lang="es" b="0" i="0" u="none" baseline="0"/>
              <a:t>Recopilación de información</a:t>
            </a:r>
          </a:p>
          <a:p>
            <a:pPr algn="l" rtl="0"/>
            <a:r>
              <a:rPr lang="es" b="0" i="0" u="none" baseline="0"/>
              <a:t>Pruebas de seguridad</a:t>
            </a:r>
          </a:p>
          <a:p>
            <a:pPr algn="l" rtl="0"/>
            <a:r>
              <a:rPr lang="es" b="0" i="0" u="none" baseline="0"/>
              <a:t>Financiamiento</a:t>
            </a:r>
          </a:p>
          <a:p>
            <a:pPr algn="l" rtl="0"/>
            <a:r>
              <a:rPr lang="es" b="0" i="0" u="none" baseline="0"/>
              <a:t>Adquisición de provisiones</a:t>
            </a:r>
          </a:p>
          <a:p>
            <a:pPr algn="l" rtl="0"/>
            <a:r>
              <a:rPr lang="es" b="0" i="0" u="none" baseline="0"/>
              <a:t>Suplantación de gente sospechosa </a:t>
            </a:r>
          </a:p>
          <a:p>
            <a:pPr algn="l" rtl="0"/>
            <a:r>
              <a:rPr lang="es" b="0" i="0" u="none" baseline="0"/>
              <a:t>Ensayos y practicas </a:t>
            </a:r>
          </a:p>
          <a:p>
            <a:pPr algn="l" rtl="0"/>
            <a:r>
              <a:rPr lang="es" b="0" i="0" u="none" baseline="0"/>
              <a:t>Despliegue</a:t>
            </a:r>
          </a:p>
        </p:txBody>
      </p:sp>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a:xfrm>
            <a:off x="315142" y="320678"/>
            <a:ext cx="6314258" cy="1017672"/>
          </a:xfrm>
        </p:spPr>
        <p:txBody>
          <a:bodyPr>
            <a:normAutofit fontScale="90000"/>
          </a:bodyPr>
          <a:lstStyle/>
          <a:p>
            <a:pPr algn="l" rtl="0"/>
            <a:r>
              <a:rPr lang="es" b="1" i="1" u="none" baseline="0" dirty="0"/>
              <a:t>Ocho signos de terrorismo</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a:xfrm>
            <a:off x="1429787" y="6385716"/>
            <a:ext cx="5602780" cy="303212"/>
          </a:xfrm>
        </p:spPr>
        <p:txBody>
          <a:bodyPr/>
          <a:lstStyle/>
          <a:p>
            <a:pPr algn="l" rtl="0"/>
            <a:r>
              <a:rPr lang="es" b="0" i="0" u="none" baseline="0" dirty="0"/>
              <a:t>Unidad 8 de Capacitación básica del CERT: Terrorismo y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pPr algn="r" rtl="0"/>
            <a:r>
              <a:rPr lang="es" b="0" i="0" u="none" baseline="0"/>
              <a:t>8-7</a:t>
            </a:r>
          </a:p>
        </p:txBody>
      </p:sp>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pPr rtl="0"/>
            <a:r>
              <a:rPr lang="es" b="0" i="0" u="none" baseline="0"/>
              <a:t>PM 8-5</a:t>
            </a:r>
          </a:p>
        </p:txBody>
      </p:sp>
      <p:pic>
        <p:nvPicPr>
          <p:cNvPr id="9" name="Picture 8" descr="Ocho signos de terrorismo. Imagen de un hombre con binoculares.">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pPr algn="l" rtl="0"/>
            <a:r>
              <a:rPr lang="es" b="1" i="0" u="none" baseline="0" dirty="0"/>
              <a:t>Objetivos blandos</a:t>
            </a:r>
            <a:r>
              <a:rPr lang="es" b="0" i="0" u="none" baseline="0" dirty="0"/>
              <a:t> incluyen escuelas, parques, muchedumbres en lugares amplios, cafés y salas de conciertos.  </a:t>
            </a:r>
          </a:p>
          <a:p>
            <a:pPr algn="l" rtl="0"/>
            <a:r>
              <a:rPr lang="es" b="0" i="0" u="none" baseline="0" dirty="0"/>
              <a:t> </a:t>
            </a:r>
            <a:r>
              <a:rPr lang="es" b="1" i="0" u="none" baseline="0" dirty="0"/>
              <a:t>Menos seguro</a:t>
            </a:r>
            <a:r>
              <a:rPr lang="es" b="0" i="0" u="none" baseline="0" dirty="0"/>
              <a:t> Los objetivos incluyen los centros comerciales, cines y universidades </a:t>
            </a:r>
          </a:p>
        </p:txBody>
      </p:sp>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a:xfrm>
            <a:off x="315142" y="320678"/>
            <a:ext cx="5806851" cy="1017672"/>
          </a:xfrm>
        </p:spPr>
        <p:txBody>
          <a:bodyPr/>
          <a:lstStyle/>
          <a:p>
            <a:pPr algn="l" rtl="0"/>
            <a:r>
              <a:rPr lang="es" b="1" i="1" u="none" baseline="0"/>
              <a:t>Objetivos potenciales</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a:xfrm>
            <a:off x="1614425" y="6385716"/>
            <a:ext cx="5418142"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pPr algn="r" rtl="0"/>
            <a:r>
              <a:rPr lang="es" b="0" i="0" u="none" baseline="0"/>
              <a:t>8-8</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pPr rtl="0"/>
            <a:r>
              <a:rPr lang="es" b="0" i="0" u="none" baseline="0"/>
              <a:t>PM 8-6</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lnSpcReduction="10000"/>
          </a:bodyPr>
          <a:lstStyle/>
          <a:p>
            <a:pPr algn="l" rtl="0"/>
            <a:r>
              <a:rPr lang="es" b="1" i="0" u="none" baseline="0" dirty="0"/>
              <a:t>Propósito: </a:t>
            </a:r>
            <a:r>
              <a:rPr lang="es" sz="2600" b="0" i="0" u="none" baseline="0" dirty="0"/>
              <a:t>Como con todos los tipos de desastres y emergencias, la preparación es clave para planear un acontecimiento relacionado con el terrorismo. Aunque a menudo es difícil predecir cuándo puede ocurrir tal acontecimiento, hay una serie de pasos que se pueden dar hoy para estar preparado </a:t>
            </a:r>
          </a:p>
          <a:p>
            <a:pPr algn="l" rtl="0"/>
            <a:r>
              <a:rPr lang="es" sz="2600" b="1" i="0" u="none" baseline="0" dirty="0"/>
              <a:t>Instrucciones</a:t>
            </a:r>
            <a:r>
              <a:rPr lang="es" sz="2600" b="0" i="0" u="none" baseline="0" dirty="0"/>
              <a:t>:</a:t>
            </a:r>
          </a:p>
          <a:p>
            <a:pPr marL="1030288" lvl="1" indent="-457200" algn="l" rtl="0">
              <a:buFont typeface="+mj-lt"/>
              <a:buAutoNum type="arabicPeriod"/>
            </a:pPr>
            <a:r>
              <a:rPr lang="es" sz="2200" b="0" i="0" u="none" baseline="0" dirty="0"/>
              <a:t>Dividirse en pequeños grupos de mesa </a:t>
            </a:r>
          </a:p>
          <a:p>
            <a:pPr marL="1030288" lvl="1" indent="-457200" algn="l" rtl="0">
              <a:buFont typeface="+mj-lt"/>
              <a:buAutoNum type="arabicPeriod"/>
            </a:pPr>
            <a:r>
              <a:rPr lang="es" sz="2200" b="0" i="0" u="none" baseline="0" dirty="0"/>
              <a:t>Como grupo, crear una lista de actividades que los voluntarios de CERT pueden desarrollar o trabajar en casa para prepararse mejor para una emergencia relacionada con el terrorismo. Prepárese para compartir su lista con el resto de la clase </a:t>
            </a:r>
          </a:p>
          <a:p>
            <a:endParaRPr lang="es" dirty="0"/>
          </a:p>
        </p:txBody>
      </p:sp>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a:xfrm>
            <a:off x="315142" y="320678"/>
            <a:ext cx="5806851" cy="1017672"/>
          </a:xfrm>
        </p:spPr>
        <p:txBody>
          <a:bodyPr/>
          <a:lstStyle/>
          <a:p>
            <a:pPr algn="l" rtl="0"/>
            <a:r>
              <a:rPr lang="es" b="1" i="1" u="none" baseline="0"/>
              <a:t>Ejercicio 8.1</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a:xfrm>
            <a:off x="1429787" y="6385716"/>
            <a:ext cx="6219521"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pPr algn="r" rtl="0"/>
            <a:r>
              <a:rPr lang="es" b="0" i="0" u="none" baseline="0"/>
              <a:t>8-9</a:t>
            </a:r>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pPr rtl="0"/>
            <a:r>
              <a:rPr lang="es" b="0" i="0" u="none" baseline="0"/>
              <a:t>PM 8-6</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pPr algn="l" rtl="0"/>
            <a:r>
              <a:rPr lang="es" b="1" i="0" u="none" baseline="0"/>
              <a:t>Ejecutar</a:t>
            </a:r>
          </a:p>
          <a:p>
            <a:pPr marL="628633" lvl="1" indent="-457200" algn="l" rtl="0">
              <a:buFont typeface="Arial" panose="020B0604020202020204" pitchFamily="34" charset="0"/>
              <a:buChar char="•"/>
            </a:pPr>
            <a:r>
              <a:rPr lang="es" b="0" i="0" u="none" baseline="0"/>
              <a:t>Si es accesible una vía de escape, intente salir del local </a:t>
            </a:r>
          </a:p>
          <a:p>
            <a:pPr algn="l" rtl="0"/>
            <a:r>
              <a:rPr lang="es" b="1" i="0" u="none" baseline="0"/>
              <a:t>Escóndase</a:t>
            </a:r>
          </a:p>
          <a:p>
            <a:pPr marL="514333" lvl="1" indent="-342900" algn="l" rtl="0">
              <a:buFont typeface="Arial" panose="020B0604020202020204" pitchFamily="34" charset="0"/>
              <a:buChar char="•"/>
            </a:pPr>
            <a:r>
              <a:rPr lang="es" b="0" i="0" u="none" baseline="0"/>
              <a:t>Si la evacuación es imposible, encuentre un lugar para esconderse donde sea menos probable que lo pueda encontrar el asesino en masa </a:t>
            </a:r>
          </a:p>
          <a:p>
            <a:pPr algn="l" rtl="0"/>
            <a:r>
              <a:rPr lang="es" b="1" i="0" u="none" baseline="0"/>
              <a:t>Luche</a:t>
            </a:r>
          </a:p>
          <a:p>
            <a:pPr marL="514333" lvl="1" indent="-342900" algn="l" rtl="0">
              <a:buFont typeface="Arial" panose="020B0604020202020204" pitchFamily="34" charset="0"/>
              <a:buChar char="•"/>
            </a:pPr>
            <a:r>
              <a:rPr lang="es" b="0" i="0" u="none" baseline="0"/>
              <a:t>Si no puede correr, evacuar o esconderse cuando su vida está en peligro inminente, puede intentar interrumpir y/o inhabilitar al asesino en masa </a:t>
            </a:r>
          </a:p>
        </p:txBody>
      </p:sp>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a:xfrm>
            <a:off x="315142" y="320678"/>
            <a:ext cx="5806851" cy="1017672"/>
          </a:xfrm>
        </p:spPr>
        <p:txBody>
          <a:bodyPr/>
          <a:lstStyle/>
          <a:p>
            <a:pPr algn="l" rtl="0"/>
            <a:r>
              <a:rPr lang="es" b="1" i="1" u="none" baseline="0"/>
              <a:t>Francotirador activo</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a:xfrm>
            <a:off x="1429787" y="6385716"/>
            <a:ext cx="5683190" cy="303212"/>
          </a:xfrm>
        </p:spPr>
        <p:txBody>
          <a:bodyPr/>
          <a:lstStyle/>
          <a:p>
            <a:pPr algn="l" rtl="0"/>
            <a:r>
              <a:rPr lang="es" b="0" i="0" u="none" baseline="0" dirty="0"/>
              <a:t>Unidad 8 de Capacitación básica del CERT: Terrorismo y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pPr algn="r" rtl="0"/>
            <a:r>
              <a:rPr lang="es" b="0" i="0" u="none" baseline="0"/>
              <a:t>8-10</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pPr rtl="0"/>
            <a:r>
              <a:rPr lang="es" b="0" i="0" u="none" baseline="0"/>
              <a:t>PM 8-7</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normAutofit/>
          </a:bodyPr>
          <a:lstStyle/>
          <a:p>
            <a:pPr algn="l" rtl="0"/>
            <a:r>
              <a:rPr lang="es" sz="2600" b="0" i="0" u="none" baseline="0" dirty="0"/>
              <a:t>Los voluntarios de CERT NO están equipados ni entrenados para responder a incidentes terroristas </a:t>
            </a:r>
          </a:p>
          <a:p>
            <a:pPr algn="l" rtl="0"/>
            <a:r>
              <a:rPr lang="es" sz="2600" b="0" i="0" u="none" baseline="0" dirty="0"/>
              <a:t>Si se encuentra en una situación que cree ser un ataque terrorista, concéntrese en las intervenciones que salven más vidas:</a:t>
            </a:r>
          </a:p>
          <a:p>
            <a:pPr lvl="1" algn="l" rtl="0"/>
            <a:r>
              <a:rPr lang="es" sz="2000" b="0" i="0" u="none" baseline="0" dirty="0"/>
              <a:t>Mueva a aquellos en grave peligro a un lugar seguro</a:t>
            </a:r>
          </a:p>
          <a:p>
            <a:pPr lvl="1" algn="l" rtl="0"/>
            <a:r>
              <a:rPr lang="es" sz="2000" b="0" i="0" u="none" baseline="0" dirty="0"/>
              <a:t>Pare el sangrado, prevenga el shock</a:t>
            </a:r>
          </a:p>
          <a:p>
            <a:pPr lvl="1" algn="l" rtl="0"/>
            <a:r>
              <a:rPr lang="es" sz="2000" b="0" i="0" u="none" baseline="0" dirty="0"/>
              <a:t>Mantenga la temperatura corporal</a:t>
            </a:r>
          </a:p>
          <a:p>
            <a:pPr lvl="1" algn="l" rtl="0"/>
            <a:r>
              <a:rPr lang="es" sz="2000" b="0" i="0" u="none" baseline="0" dirty="0"/>
              <a:t>Ponga a los sobrevivientes inconscientes en la posición de recuperación</a:t>
            </a:r>
          </a:p>
          <a:p>
            <a:pPr lvl="1" algn="l" rtl="0"/>
            <a:r>
              <a:rPr lang="es" sz="2000" b="0" i="0" u="none" baseline="0" dirty="0"/>
              <a:t>Ofrezca comodidad y apoyo a las personas alrededor suyo </a:t>
            </a:r>
          </a:p>
          <a:p>
            <a:endParaRPr lang="es" dirty="0"/>
          </a:p>
        </p:txBody>
      </p:sp>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a:xfrm>
            <a:off x="315142" y="320678"/>
            <a:ext cx="5806851" cy="1017672"/>
          </a:xfrm>
        </p:spPr>
        <p:txBody>
          <a:bodyPr>
            <a:normAutofit fontScale="90000"/>
          </a:bodyPr>
          <a:lstStyle/>
          <a:p>
            <a:pPr algn="l" rtl="0"/>
            <a:r>
              <a:rPr lang="es" b="1" i="1" u="none" baseline="0"/>
              <a:t>Hasta que llegue la ayuda </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a:xfrm>
            <a:off x="1429787" y="6385716"/>
            <a:ext cx="5322705"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pPr algn="r" rtl="0"/>
            <a:r>
              <a:rPr lang="es" b="0" i="0" u="none" baseline="0"/>
              <a:t>8-11</a:t>
            </a:r>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pPr rtl="0"/>
            <a:r>
              <a:rPr lang="es" b="0" i="0" u="none" baseline="0"/>
              <a:t>PM 8-10</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pPr algn="l" rtl="0"/>
            <a:r>
              <a:rPr lang="es" b="0" i="0" u="none" baseline="0"/>
              <a:t>Determine la situación </a:t>
            </a:r>
          </a:p>
          <a:p>
            <a:pPr algn="l" rtl="0"/>
            <a:r>
              <a:rPr lang="es" b="0" i="0" u="none" baseline="0"/>
              <a:t>Decida si quedarse o reubicarse </a:t>
            </a:r>
          </a:p>
          <a:p>
            <a:pPr lvl="1" algn="l" rtl="0"/>
            <a:r>
              <a:rPr lang="es" b="0" i="0" u="none" baseline="0"/>
              <a:t>Esta es una crítica decisión temprana en un desastre </a:t>
            </a:r>
          </a:p>
          <a:p>
            <a:pPr algn="l" rtl="0"/>
            <a:r>
              <a:rPr lang="es" b="0" i="0" u="none" baseline="0"/>
              <a:t>Busque aire limpio y proteja las vías respiratorias </a:t>
            </a:r>
          </a:p>
          <a:p>
            <a:pPr algn="l" rtl="0"/>
            <a:r>
              <a:rPr lang="es" b="0" i="0" u="none" baseline="0"/>
              <a:t>Protéjase de los escombros y de señales si se queda atrapado </a:t>
            </a:r>
          </a:p>
          <a:p>
            <a:pPr algn="l" rtl="0"/>
            <a:r>
              <a:rPr lang="es" b="0" i="0" u="none" baseline="0"/>
              <a:t>Elimine los contaminantes </a:t>
            </a:r>
          </a:p>
          <a:p>
            <a:pPr algn="l" rtl="0"/>
            <a:r>
              <a:rPr lang="es" b="0" i="0" u="none" baseline="0"/>
              <a:t>Practique una buena higiene </a:t>
            </a:r>
          </a:p>
          <a:p>
            <a:pPr lvl="1" algn="l" rtl="0"/>
            <a:endParaRPr lang="es" dirty="0"/>
          </a:p>
          <a:p>
            <a:endParaRPr lang="es" dirty="0"/>
          </a:p>
        </p:txBody>
      </p:sp>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a:xfrm>
            <a:off x="315142" y="320678"/>
            <a:ext cx="5806851" cy="1017672"/>
          </a:xfrm>
        </p:spPr>
        <p:txBody>
          <a:bodyPr/>
          <a:lstStyle/>
          <a:p>
            <a:pPr algn="l" rtl="0"/>
            <a:r>
              <a:rPr lang="es" b="1" i="1" u="none" baseline="0"/>
              <a:t>Medidas de protección</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a:xfrm>
            <a:off x="1429787" y="6385716"/>
            <a:ext cx="5322705"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pPr algn="r" rtl="0"/>
            <a:r>
              <a:rPr lang="es" b="0" i="0" u="none" baseline="0"/>
              <a:t>1-24</a:t>
            </a:r>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pPr rtl="0"/>
            <a:r>
              <a:rPr lang="es" b="0" i="0" u="none" baseline="0"/>
              <a:t>PM 1-18</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pPr algn="l" rtl="0"/>
            <a:r>
              <a:rPr lang="es" b="0" i="0" u="none" baseline="0"/>
              <a:t>Antes de asistir a aquellos alrededor suyo, considere:</a:t>
            </a:r>
          </a:p>
          <a:p>
            <a:pPr lvl="1" algn="l" rtl="0"/>
            <a:r>
              <a:rPr lang="es" b="0" i="0" u="none" baseline="0"/>
              <a:t>Cómo el estrés y el miedo en medio de la situación le pueden afectar a usted</a:t>
            </a:r>
          </a:p>
          <a:p>
            <a:pPr lvl="1" algn="l" rtl="0"/>
            <a:r>
              <a:rPr lang="es" b="0" i="0" u="none" baseline="0"/>
              <a:t>Efectos inmediatos sobre la salud de ciertos tipos de ataques </a:t>
            </a:r>
          </a:p>
          <a:p>
            <a:endParaRPr lang="es" dirty="0"/>
          </a:p>
        </p:txBody>
      </p:sp>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a:xfrm>
            <a:off x="315142" y="320678"/>
            <a:ext cx="5806851" cy="1017672"/>
          </a:xfrm>
        </p:spPr>
        <p:txBody>
          <a:bodyPr/>
          <a:lstStyle/>
          <a:p>
            <a:pPr algn="l" rtl="0"/>
            <a:r>
              <a:rPr lang="es" b="1" i="1" u="none" baseline="0"/>
              <a:t>Consideraciones</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a:xfrm>
            <a:off x="1429787" y="6385716"/>
            <a:ext cx="5602780"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pPr algn="r" rtl="0"/>
            <a:r>
              <a:rPr lang="es" b="0" i="0" u="none" baseline="0"/>
              <a:t>8-12</a:t>
            </a:r>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pPr rtl="0"/>
            <a:r>
              <a:rPr lang="es" b="0" i="0" u="none" baseline="0"/>
              <a:t>PM 8-10</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pPr algn="l" rtl="0"/>
            <a:r>
              <a:rPr lang="es" b="0" i="0" u="none" baseline="0"/>
              <a:t>Esté preparado para un segundo ataque </a:t>
            </a:r>
          </a:p>
          <a:p>
            <a:pPr algn="l" rtl="0"/>
            <a:r>
              <a:rPr lang="es" b="0" i="0" u="none" baseline="0"/>
              <a:t>Esté alerta de sus alrededores </a:t>
            </a:r>
          </a:p>
          <a:p>
            <a:pPr algn="l" rtl="0"/>
            <a:r>
              <a:rPr lang="es" b="0" i="0" u="none" baseline="0"/>
              <a:t>Aléjese del peligro tan pronto como pueda </a:t>
            </a:r>
          </a:p>
          <a:p>
            <a:pPr algn="l" rtl="0"/>
            <a:r>
              <a:rPr lang="es" b="0" i="0" u="none" baseline="0"/>
              <a:t>Mueva a otros a un lugar seguro si puede </a:t>
            </a:r>
          </a:p>
        </p:txBody>
      </p:sp>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a:xfrm>
            <a:off x="315142" y="320678"/>
            <a:ext cx="5806851" cy="1017672"/>
          </a:xfrm>
        </p:spPr>
        <p:txBody>
          <a:bodyPr/>
          <a:lstStyle/>
          <a:p>
            <a:pPr algn="l" rtl="0"/>
            <a:r>
              <a:rPr lang="es" b="1" i="1" u="none" baseline="0"/>
              <a:t>Segundo ataque</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a:xfrm>
            <a:off x="1429787" y="6385716"/>
            <a:ext cx="5602780"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pPr algn="r" rtl="0"/>
            <a:r>
              <a:rPr lang="es" b="0" i="0" u="none" baseline="0"/>
              <a:t>8-13</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pPr rtl="0"/>
            <a:r>
              <a:rPr lang="es" b="0" i="0" u="none" baseline="0"/>
              <a:t>PM 8-11</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pPr algn="l" rtl="0"/>
            <a:r>
              <a:rPr lang="es" b="0" i="0" u="none" baseline="0"/>
              <a:t>Evalúe la situación paso a paso</a:t>
            </a:r>
          </a:p>
          <a:p>
            <a:pPr lvl="1" algn="l" rtl="0"/>
            <a:r>
              <a:rPr lang="es" b="0" i="0" u="none" baseline="0"/>
              <a:t>¿Qué está sucediendo?</a:t>
            </a:r>
          </a:p>
          <a:p>
            <a:pPr lvl="1" algn="l" rtl="0"/>
            <a:r>
              <a:rPr lang="es" b="0" i="0" u="none" baseline="0"/>
              <a:t>¿Qué tan mala es la situación y cuánto peor se podría poner?</a:t>
            </a:r>
          </a:p>
          <a:p>
            <a:pPr lvl="1" algn="l" rtl="0"/>
            <a:r>
              <a:rPr lang="es" b="0" i="0" u="none" baseline="0"/>
              <a:t>¿Qué medidas pueden adoptarse para controlar el incidente de forma segura?</a:t>
            </a:r>
          </a:p>
          <a:p>
            <a:pPr lvl="1" algn="l" rtl="0"/>
            <a:r>
              <a:rPr lang="es" b="0" i="0" u="none" baseline="0"/>
              <a:t>¿Qué recursos se necesitarán?</a:t>
            </a:r>
          </a:p>
          <a:p>
            <a:endParaRPr lang="es" dirty="0"/>
          </a:p>
        </p:txBody>
      </p:sp>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a:xfrm>
            <a:off x="315142" y="320678"/>
            <a:ext cx="6797835" cy="1017672"/>
          </a:xfrm>
        </p:spPr>
        <p:txBody>
          <a:bodyPr>
            <a:normAutofit fontScale="90000"/>
          </a:bodyPr>
          <a:lstStyle/>
          <a:p>
            <a:pPr algn="l" rtl="0"/>
            <a:r>
              <a:rPr lang="es" u="none" baseline="0" dirty="0"/>
              <a:t>¿Qué harán los socorristas profesionales?</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a:xfrm>
            <a:off x="1429787" y="6385716"/>
            <a:ext cx="5463382"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pPr algn="r" rtl="0"/>
            <a:r>
              <a:rPr lang="es" b="0" i="0" u="none" baseline="0"/>
              <a:t>8-14</a:t>
            </a:r>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pPr rtl="0"/>
            <a:r>
              <a:rPr lang="es" b="0" i="0" u="none" baseline="0"/>
              <a:t>PM 8-12</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pPr algn="l" rtl="0"/>
            <a:r>
              <a:rPr lang="es" sz="2400" b="0" i="0" u="none" baseline="0" dirty="0"/>
              <a:t>Abandone el área contaminada </a:t>
            </a:r>
          </a:p>
          <a:p>
            <a:pPr algn="l" rtl="0"/>
            <a:r>
              <a:rPr lang="es" sz="2400" b="0" i="0" u="none" baseline="0" dirty="0"/>
              <a:t>Tome medidas de descontaminación</a:t>
            </a:r>
          </a:p>
          <a:p>
            <a:pPr lvl="1" algn="l" rtl="0"/>
            <a:r>
              <a:rPr lang="es" sz="2000" b="0" i="0" u="none" baseline="0" dirty="0"/>
              <a:t>Despeje el área de todo</a:t>
            </a:r>
          </a:p>
          <a:p>
            <a:pPr lvl="1" algn="l" rtl="0"/>
            <a:r>
              <a:rPr lang="es" sz="2000" b="0" i="0" u="none" baseline="0" dirty="0"/>
              <a:t>Lávese las manos</a:t>
            </a:r>
          </a:p>
          <a:p>
            <a:pPr lvl="1" algn="l" rtl="0"/>
            <a:r>
              <a:rPr lang="es" sz="2000" b="0" i="0" u="none" baseline="0" dirty="0"/>
              <a:t>Limpie con agua el cuerpo entero</a:t>
            </a:r>
          </a:p>
          <a:p>
            <a:pPr lvl="1" algn="l" rtl="0"/>
            <a:r>
              <a:rPr lang="es" sz="2000" b="0" i="0" u="none" baseline="0" dirty="0"/>
              <a:t>Seque por absorción </a:t>
            </a:r>
          </a:p>
          <a:p>
            <a:pPr algn="l" rtl="0"/>
            <a:r>
              <a:rPr lang="es" sz="2400" b="0" i="0" u="none" baseline="0" dirty="0"/>
              <a:t>Repórtese para el proceso </a:t>
            </a:r>
          </a:p>
          <a:p>
            <a:pPr marL="0" indent="0" algn="l" rtl="0">
              <a:buNone/>
            </a:pPr>
            <a:r>
              <a:rPr lang="es" sz="2400" b="0" i="0" u="none" baseline="0" dirty="0"/>
              <a:t>de descontaminación </a:t>
            </a:r>
          </a:p>
        </p:txBody>
      </p:sp>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a:xfrm>
            <a:off x="156879" y="306613"/>
            <a:ext cx="7263827" cy="1017672"/>
          </a:xfrm>
        </p:spPr>
        <p:txBody>
          <a:bodyPr>
            <a:normAutofit fontScale="90000"/>
          </a:bodyPr>
          <a:lstStyle/>
          <a:p>
            <a:pPr algn="l" rtl="0"/>
            <a:r>
              <a:rPr lang="es" u="none" baseline="0" dirty="0"/>
              <a:t>Procedimientos de descontaminación básicos</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a:xfrm>
            <a:off x="1429787" y="6385716"/>
            <a:ext cx="5815075"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pPr algn="r" rtl="0"/>
            <a:r>
              <a:rPr lang="es" b="0" i="0" u="none" baseline="0"/>
              <a:t>8-15</a:t>
            </a:r>
          </a:p>
        </p:txBody>
      </p:sp>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pPr rtl="0"/>
            <a:r>
              <a:rPr lang="es" b="0" i="0" u="none" baseline="0"/>
              <a:t>PM 8-13</a:t>
            </a:r>
          </a:p>
        </p:txBody>
      </p:sp>
      <p:pic>
        <p:nvPicPr>
          <p:cNvPr id="6" name="Picture 5" descr="Procedimientos de descontaminación básicos. Imagen de una persona lavándose las manos.">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82241"/>
            <a:ext cx="2647581" cy="4108179"/>
          </a:xfrm>
          <a:prstGeom prst="rect">
            <a:avLst/>
          </a:prstGeom>
        </p:spPr>
      </p:pic>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pPr algn="l" rtl="0"/>
            <a:r>
              <a:rPr lang="es" b="0" i="0" u="none" baseline="0"/>
              <a:t>Las nubes del vapor o vahos que son extrañas para el área o para la hora del día </a:t>
            </a:r>
          </a:p>
          <a:p>
            <a:pPr algn="l" rtl="0"/>
            <a:r>
              <a:rPr lang="es" b="0" i="0" u="none" baseline="0"/>
              <a:t>Paquetes, cajas o vehículos fuera de lugar y desatendidos </a:t>
            </a:r>
          </a:p>
          <a:p>
            <a:pPr algn="l" rtl="0"/>
            <a:r>
              <a:rPr lang="es" b="0" i="0" u="none" baseline="0"/>
              <a:t>Si observa algún indicador</a:t>
            </a:r>
          </a:p>
          <a:p>
            <a:pPr lvl="1" algn="l" rtl="0"/>
            <a:r>
              <a:rPr lang="es" b="0" i="0" u="none" baseline="0"/>
              <a:t>No toque</a:t>
            </a:r>
          </a:p>
          <a:p>
            <a:pPr lvl="1" algn="l" rtl="0"/>
            <a:r>
              <a:rPr lang="es" b="0" i="0" u="none" baseline="0"/>
              <a:t>Aléjese</a:t>
            </a:r>
          </a:p>
          <a:p>
            <a:pPr lvl="1" algn="l" rtl="0"/>
            <a:r>
              <a:rPr lang="es" b="0" i="0" u="none" baseline="0"/>
              <a:t>Repórtelo </a:t>
            </a:r>
          </a:p>
        </p:txBody>
      </p:sp>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a:xfrm>
            <a:off x="315142" y="320678"/>
            <a:ext cx="5806851" cy="1017672"/>
          </a:xfrm>
        </p:spPr>
        <p:txBody>
          <a:bodyPr/>
          <a:lstStyle/>
          <a:p>
            <a:pPr algn="l" rtl="0"/>
            <a:r>
              <a:rPr lang="es" b="1" i="1" u="none" baseline="0"/>
              <a:t>Indicadores de CBRNE</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a:xfrm>
            <a:off x="1429787" y="6385716"/>
            <a:ext cx="5674398"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pPr algn="r" rtl="0"/>
            <a:r>
              <a:rPr lang="es" b="0" i="0" u="none" baseline="0"/>
              <a:t>8-16</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pPr rtl="0"/>
            <a:r>
              <a:rPr lang="es" b="0" i="0" u="none" baseline="0"/>
              <a:t>PM 8-14</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pPr algn="l" rtl="0"/>
            <a:r>
              <a:rPr lang="es" sz="2400" b="0" i="0" u="none" baseline="0" dirty="0"/>
              <a:t>Deriva fuerza destructiva de la reacción nuclear </a:t>
            </a:r>
          </a:p>
          <a:p>
            <a:pPr algn="l" rtl="0"/>
            <a:r>
              <a:rPr lang="es" sz="2400" b="0" i="0" u="none" baseline="0" dirty="0"/>
              <a:t>La zona afectada es más grande que la propagación de objetos contaminados </a:t>
            </a:r>
          </a:p>
          <a:p>
            <a:pPr algn="l" rtl="0"/>
            <a:r>
              <a:rPr lang="es" sz="2400" b="0" i="0" u="none" baseline="0" dirty="0"/>
              <a:t>El potencial para bajas se extiende más allá del ataque inicial </a:t>
            </a:r>
          </a:p>
          <a:p>
            <a:pPr algn="l" rtl="0"/>
            <a:r>
              <a:rPr lang="es" sz="2400" b="0" i="0" u="none" baseline="0" dirty="0"/>
              <a:t>Efectos a largo plazo difíciles de supervisar y rastrear </a:t>
            </a:r>
          </a:p>
        </p:txBody>
      </p:sp>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a:xfrm>
            <a:off x="315142" y="320678"/>
            <a:ext cx="5806851" cy="1017672"/>
          </a:xfrm>
        </p:spPr>
        <p:txBody>
          <a:bodyPr/>
          <a:lstStyle/>
          <a:p>
            <a:pPr algn="l" rtl="0"/>
            <a:r>
              <a:rPr lang="es" b="1" i="1" u="none" baseline="0"/>
              <a:t>Armas nucleares</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a:xfrm>
            <a:off x="1429787" y="6385716"/>
            <a:ext cx="5489759"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pPr algn="r" rtl="0"/>
            <a:r>
              <a:rPr lang="es" b="0" i="0" u="none" baseline="0"/>
              <a:t>8-17</a:t>
            </a:r>
          </a:p>
        </p:txBody>
      </p:sp>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pPr rtl="0"/>
            <a:r>
              <a:rPr lang="es" b="0" i="0" u="none" baseline="0"/>
              <a:t>PM 8-14</a:t>
            </a:r>
          </a:p>
        </p:txBody>
      </p:sp>
      <p:pic>
        <p:nvPicPr>
          <p:cNvPr id="6" name="Picture 5" descr="Armas nucleares. Imagen de un cartel con el mensaje de prohibición del uso de drogas o armas nucleares.">
            <a:extLst>
              <a:ext uri="{FF2B5EF4-FFF2-40B4-BE49-F238E27FC236}">
                <a16:creationId xmlns:a16="http://schemas.microsoft.com/office/drawing/2014/main" id="{E7E329A4-652F-48F5-BAED-A9472EBE9CC1}"/>
              </a:ext>
            </a:extLst>
          </p:cNvPr>
          <p:cNvPicPr>
            <a:picLocks noChangeAspect="1"/>
          </p:cNvPicPr>
          <p:nvPr/>
        </p:nvPicPr>
        <p:blipFill>
          <a:blip r:embed="rId3"/>
          <a:stretch>
            <a:fillRect/>
          </a:stretch>
        </p:blipFill>
        <p:spPr>
          <a:xfrm>
            <a:off x="5353495" y="2589246"/>
            <a:ext cx="3607358" cy="2386888"/>
          </a:xfrm>
          <a:prstGeom prst="rect">
            <a:avLst/>
          </a:prstGeom>
        </p:spPr>
      </p:pic>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normAutofit lnSpcReduction="10000"/>
          </a:bodyPr>
          <a:lstStyle/>
          <a:p>
            <a:pPr algn="l" rtl="0"/>
            <a:r>
              <a:rPr lang="es" b="0" i="0" u="none" baseline="0"/>
              <a:t>Apague los sistemas de ventilación </a:t>
            </a:r>
          </a:p>
          <a:p>
            <a:pPr algn="l" rtl="0"/>
            <a:r>
              <a:rPr lang="es" b="0" i="0" u="none" baseline="0"/>
              <a:t>Vaya a su habitación de refugio  </a:t>
            </a:r>
          </a:p>
          <a:p>
            <a:pPr algn="l" rtl="0"/>
            <a:r>
              <a:rPr lang="es" b="0" i="0" u="none" baseline="0"/>
              <a:t>Utilice láminas de plástico recortadas para cubrir las aberturas de aire. </a:t>
            </a:r>
          </a:p>
          <a:p>
            <a:pPr algn="l" rtl="0"/>
            <a:r>
              <a:rPr lang="es" b="0" i="0" u="none" baseline="0"/>
              <a:t>Use cinta adhesiva sobre puertas, ventanas, rejillas de ventilación </a:t>
            </a:r>
          </a:p>
          <a:p>
            <a:pPr algn="l" rtl="0"/>
            <a:r>
              <a:rPr lang="es" b="0" i="0" u="none" baseline="0"/>
              <a:t>Use cinta adhesiva para sellar otras áreas </a:t>
            </a:r>
          </a:p>
          <a:p>
            <a:pPr algn="l" rtl="0"/>
            <a:r>
              <a:rPr lang="es" b="0" i="0" u="none" baseline="0"/>
              <a:t>Escuche con una radio batería pilas </a:t>
            </a:r>
          </a:p>
          <a:p>
            <a:pPr algn="l" rtl="0"/>
            <a:r>
              <a:rPr lang="es" b="0" i="0" u="none" baseline="0"/>
              <a:t>Ventile la habitación una vez que los contaminantes se disipen </a:t>
            </a:r>
          </a:p>
        </p:txBody>
      </p:sp>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a:xfrm>
            <a:off x="315142" y="320678"/>
            <a:ext cx="5806851" cy="1017672"/>
          </a:xfrm>
        </p:spPr>
        <p:txBody>
          <a:bodyPr>
            <a:normAutofit fontScale="90000"/>
          </a:bodyPr>
          <a:lstStyle/>
          <a:p>
            <a:pPr algn="l" rtl="0"/>
            <a:r>
              <a:rPr lang="es" baseline="0" dirty="0"/>
              <a:t>Procedimientos de refugio establecidos</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a:xfrm>
            <a:off x="1429787" y="6385716"/>
            <a:ext cx="5683190"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pPr algn="r" rtl="0"/>
            <a:r>
              <a:rPr lang="es" b="0" i="0" u="none" baseline="0"/>
              <a:t>8-18</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pPr rtl="0"/>
            <a:r>
              <a:rPr lang="es" b="0" i="0" u="none" baseline="0"/>
              <a:t>8-15</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pPr algn="l" rtl="0"/>
            <a:r>
              <a:rPr lang="es" sz="2400" b="0" i="0" u="none" baseline="0"/>
              <a:t>Cuando los terroristas atacan, sus objetivos son:</a:t>
            </a:r>
          </a:p>
          <a:p>
            <a:pPr lvl="1" algn="l" rtl="0"/>
            <a:r>
              <a:rPr lang="es" sz="2000" b="0" i="0" u="none" baseline="0"/>
              <a:t>Crear bajas masivas</a:t>
            </a:r>
          </a:p>
          <a:p>
            <a:pPr lvl="1" algn="l" rtl="0"/>
            <a:r>
              <a:rPr lang="es" sz="2000" b="0" i="0" u="none" baseline="0"/>
              <a:t>Interrumpir los recursos críticos, los servicios vitales y la economía</a:t>
            </a:r>
          </a:p>
          <a:p>
            <a:pPr lvl="1" algn="l" rtl="0"/>
            <a:r>
              <a:rPr lang="es" sz="2000" b="0" i="0" u="none" baseline="0"/>
              <a:t>Crear miedo </a:t>
            </a:r>
          </a:p>
          <a:p>
            <a:pPr algn="l" rtl="0"/>
            <a:r>
              <a:rPr lang="es" sz="2400" b="0" i="0" u="none" baseline="0"/>
              <a:t>Nuevas tácticas</a:t>
            </a:r>
          </a:p>
          <a:p>
            <a:pPr lvl="1" algn="l" rtl="0"/>
            <a:r>
              <a:rPr lang="es" sz="2000" b="0" i="0" u="none" baseline="0"/>
              <a:t>Francotirador activo</a:t>
            </a:r>
          </a:p>
          <a:p>
            <a:pPr lvl="1" algn="l" rtl="0"/>
            <a:r>
              <a:rPr lang="es" sz="2000" b="0" i="0" u="none" baseline="0"/>
              <a:t>Los dispositivos explosivos improvisados</a:t>
            </a:r>
          </a:p>
          <a:p>
            <a:pPr lvl="1" algn="l" rtl="0"/>
            <a:r>
              <a:rPr lang="es" sz="2000" b="0" i="0" u="none" baseline="0"/>
              <a:t>Ataques coordinados complejos</a:t>
            </a:r>
          </a:p>
          <a:p>
            <a:pPr lvl="1" algn="l" rtl="0"/>
            <a:r>
              <a:rPr lang="es" sz="2000" b="0" i="0" u="none" baseline="0"/>
              <a:t>Ataques cibernéticos </a:t>
            </a:r>
          </a:p>
          <a:p>
            <a:pPr algn="l" rtl="0"/>
            <a:r>
              <a:rPr lang="es" sz="2400" b="0" i="0" u="none" baseline="0"/>
              <a:t>Los voluntarios de CERT no están equipados ni entrenados para responder a incidentes terroristas </a:t>
            </a:r>
          </a:p>
        </p:txBody>
      </p:sp>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a:xfrm>
            <a:off x="1429787" y="6385716"/>
            <a:ext cx="5331498"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pPr algn="r" rtl="0"/>
            <a:r>
              <a:rPr lang="es" b="0" i="0" u="none" baseline="0"/>
              <a:t>8-19</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pPr rtl="0"/>
            <a:r>
              <a:rPr lang="es" b="0" i="0" u="none" baseline="0"/>
              <a:t>PM 8-17</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pPr algn="l" rtl="0"/>
            <a:r>
              <a:rPr lang="es" b="0" i="0" u="none" baseline="0" dirty="0"/>
              <a:t>Revise los materiales para la siguiente sesión </a:t>
            </a:r>
          </a:p>
          <a:p>
            <a:pPr algn="l" rtl="0"/>
            <a:r>
              <a:rPr lang="es" b="0" i="0" u="none" baseline="0" dirty="0"/>
              <a:t>Use ropa apropiada para la siguiente sesión </a:t>
            </a:r>
          </a:p>
        </p:txBody>
      </p:sp>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a:xfrm>
            <a:off x="315142" y="320678"/>
            <a:ext cx="5806851" cy="1017672"/>
          </a:xfrm>
        </p:spPr>
        <p:txBody>
          <a:bodyPr>
            <a:normAutofit/>
          </a:bodyPr>
          <a:lstStyle/>
          <a:p>
            <a:pPr algn="l" rtl="0"/>
            <a:r>
              <a:rPr lang="es" b="1" i="1" u="none" baseline="0" dirty="0"/>
              <a:t>Asignación de tareas</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a:xfrm>
            <a:off x="1429787" y="6385716"/>
            <a:ext cx="5480967" cy="303212"/>
          </a:xfrm>
        </p:spPr>
        <p:txBody>
          <a:bodyPr/>
          <a:lstStyle/>
          <a:p>
            <a:pPr algn="l" rtl="0"/>
            <a:r>
              <a:rPr lang="es" b="0" i="0" u="none" baseline="0" dirty="0"/>
              <a:t>Unidad 8 de Capacitación básica del CERT: Terrorismo y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pPr algn="r" rtl="0"/>
            <a:r>
              <a:rPr lang="es" b="0" i="0" u="none" baseline="0"/>
              <a:t>8-20</a:t>
            </a:r>
          </a:p>
        </p:txBody>
      </p:sp>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pPr rtl="0"/>
            <a:r>
              <a:rPr lang="es" b="0" i="0" u="none" baseline="0"/>
              <a:t>PM 8-18</a:t>
            </a:r>
          </a:p>
        </p:txBody>
      </p:sp>
      <p:pic>
        <p:nvPicPr>
          <p:cNvPr id="6" name="Picture 5" descr="Asignación de tareas. Imagen de cuatro voluntarios asistiendo a una víctima.">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15020"/>
            <a:ext cx="3815326" cy="2533563"/>
          </a:xfrm>
          <a:prstGeom prst="rect">
            <a:avLst/>
          </a:prstGeom>
        </p:spPr>
      </p:pic>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lgn="l" rtl="0">
              <a:spcBef>
                <a:spcPts val="400"/>
              </a:spcBef>
            </a:pPr>
            <a:r>
              <a:rPr lang="es" b="1" i="1" u="none" baseline="0"/>
              <a:t>Refugio preparado: sellado de habitación</a:t>
            </a:r>
          </a:p>
          <a:p>
            <a:pPr lvl="1" algn="l" rtl="0">
              <a:spcBef>
                <a:spcPts val="400"/>
              </a:spcBef>
            </a:pPr>
            <a:r>
              <a:rPr lang="es" b="0" i="0" u="none" baseline="0"/>
              <a:t>Identifique cuarto al interior</a:t>
            </a:r>
          </a:p>
          <a:p>
            <a:pPr lvl="1" algn="l" rtl="0">
              <a:spcBef>
                <a:spcPts val="400"/>
              </a:spcBef>
            </a:pPr>
            <a:r>
              <a:rPr lang="es" b="0" i="0" u="none" baseline="0"/>
              <a:t>Permanezca en el lugar por varias horas</a:t>
            </a:r>
          </a:p>
          <a:p>
            <a:pPr lvl="1" algn="l" rtl="0">
              <a:spcBef>
                <a:spcPts val="400"/>
              </a:spcBef>
            </a:pPr>
            <a:r>
              <a:rPr lang="es" b="0" i="0" u="none" baseline="0"/>
              <a:t>Almacene provisiones </a:t>
            </a:r>
          </a:p>
          <a:p>
            <a:pPr algn="l" rtl="0">
              <a:spcBef>
                <a:spcPts val="400"/>
              </a:spcBef>
            </a:pPr>
            <a:r>
              <a:rPr lang="es" b="1" i="1" u="none" baseline="0"/>
              <a:t>Refugio para estancia prolongada</a:t>
            </a:r>
          </a:p>
          <a:p>
            <a:pPr lvl="1" algn="l" rtl="0">
              <a:spcBef>
                <a:spcPts val="400"/>
              </a:spcBef>
            </a:pPr>
            <a:r>
              <a:rPr lang="es" b="0" i="0" u="none" baseline="0"/>
              <a:t>Permanezca allí por varios días o hasta por 2 semanas</a:t>
            </a:r>
          </a:p>
          <a:p>
            <a:pPr lvl="1" algn="l" rtl="0">
              <a:spcBef>
                <a:spcPts val="400"/>
              </a:spcBef>
            </a:pPr>
            <a:r>
              <a:rPr lang="es" b="0" i="0" u="none" baseline="0"/>
              <a:t>Almacene provisiones de emergencia  </a:t>
            </a:r>
          </a:p>
          <a:p>
            <a:pPr algn="l" rtl="0">
              <a:spcBef>
                <a:spcPts val="400"/>
              </a:spcBef>
            </a:pPr>
            <a:r>
              <a:rPr lang="es" b="1" i="0" u="none" baseline="0"/>
              <a:t>Atención masiva o refugio comunitario</a:t>
            </a:r>
          </a:p>
          <a:p>
            <a:pPr lvl="1" algn="l" rtl="0">
              <a:spcBef>
                <a:spcPts val="400"/>
              </a:spcBef>
            </a:pPr>
            <a:r>
              <a:rPr lang="es" b="0" i="0" u="none" baseline="0"/>
              <a:t>Lleve consigo kits para desastres para 3 días</a:t>
            </a:r>
          </a:p>
          <a:p>
            <a:pPr lvl="1" algn="l" rtl="0">
              <a:spcBef>
                <a:spcPts val="400"/>
              </a:spcBef>
            </a:pPr>
            <a:r>
              <a:rPr lang="es" b="0" i="0" u="none" baseline="0"/>
              <a:t>Refugios ofrecen la mayoría de las provisiones </a:t>
            </a:r>
          </a:p>
          <a:p>
            <a:pPr algn="l" rtl="0">
              <a:spcBef>
                <a:spcPts val="400"/>
              </a:spcBef>
            </a:pPr>
            <a:endParaRPr lang="es" dirty="0"/>
          </a:p>
          <a:p>
            <a:pPr lvl="1" algn="l" rtl="0">
              <a:spcBef>
                <a:spcPts val="400"/>
              </a:spcBef>
            </a:pPr>
            <a:endParaRPr lang="es" dirty="0"/>
          </a:p>
          <a:p>
            <a:pPr algn="l" rtl="0">
              <a:spcBef>
                <a:spcPts val="400"/>
              </a:spcBef>
            </a:pPr>
            <a:endParaRPr lang="es" dirty="0"/>
          </a:p>
        </p:txBody>
      </p:sp>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a:xfrm>
            <a:off x="315142" y="320678"/>
            <a:ext cx="5806851" cy="1017672"/>
          </a:xfrm>
        </p:spPr>
        <p:txBody>
          <a:bodyPr/>
          <a:lstStyle/>
          <a:p>
            <a:pPr algn="l" rtl="0"/>
            <a:r>
              <a:rPr lang="es" b="1" i="1" u="none" baseline="0"/>
              <a:t>Refugios</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a:xfrm>
            <a:off x="1429787" y="6385716"/>
            <a:ext cx="5602780" cy="303212"/>
          </a:xfrm>
        </p:spPr>
        <p:txBody>
          <a:bodyPr/>
          <a:lstStyle/>
          <a:p>
            <a:pPr algn="l" rtl="0"/>
            <a:r>
              <a:rPr lang="es" b="0" i="0" u="none" baseline="0" dirty="0"/>
              <a:t>Unidad 1 de Capacitación básica del CERT: Preparación para desastres</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pPr algn="r" rtl="0"/>
            <a:r>
              <a:rPr lang="es" b="0" i="0" u="none" baseline="0"/>
              <a:t>1-25</a:t>
            </a:r>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pPr rtl="0"/>
            <a:r>
              <a:rPr lang="es" b="0" i="0" u="none" baseline="0"/>
              <a:t>PM 1-19</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pPr algn="l" rtl="0"/>
            <a:r>
              <a:rPr lang="es" b="0" i="0" u="none" baseline="0"/>
              <a:t>La mitigación es la reducción de la pérdida de vidas y propiedad al aminorar el impacto de los desastres, e incluye cualquier medida preventiva de emergencia o aminora los efectos de los peligros </a:t>
            </a:r>
          </a:p>
          <a:p>
            <a:pPr algn="l" rtl="0"/>
            <a:r>
              <a:rPr lang="es" b="0" i="0" u="none" baseline="0"/>
              <a:t>Los miembros de CERT deben contar con una cobertura para propietarios adecuada </a:t>
            </a:r>
          </a:p>
          <a:p>
            <a:pPr lvl="1" algn="l" rtl="0"/>
            <a:r>
              <a:rPr lang="es" b="0" i="0" u="none" baseline="0"/>
              <a:t>Incluya un seguro contra inundaciones en las áreas de inundaciones </a:t>
            </a:r>
          </a:p>
          <a:p>
            <a:endParaRPr lang="es" dirty="0"/>
          </a:p>
        </p:txBody>
      </p:sp>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a:xfrm>
            <a:off x="315142" y="320678"/>
            <a:ext cx="5806851" cy="1017672"/>
          </a:xfrm>
        </p:spPr>
        <p:txBody>
          <a:bodyPr/>
          <a:lstStyle/>
          <a:p>
            <a:pPr algn="l" rtl="0"/>
            <a:r>
              <a:rPr lang="es" b="1" i="1" u="none" baseline="0"/>
              <a:t>Mitigación</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a:xfrm>
            <a:off x="1429787" y="6385716"/>
            <a:ext cx="5524928" cy="303212"/>
          </a:xfrm>
        </p:spPr>
        <p:txBody>
          <a:bodyPr/>
          <a:lstStyle/>
          <a:p>
            <a:pPr algn="l" rtl="0"/>
            <a:r>
              <a:rPr lang="es" b="0" i="0" u="none" baseline="0" dirty="0"/>
              <a:t>Unidad 1 de Capacitación básica del CERT: Preparación para desastres</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pPr algn="r" rtl="0"/>
            <a:r>
              <a:rPr lang="es" b="0" i="0" u="none" baseline="0"/>
              <a:t>1-26</a:t>
            </a:r>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pPr rtl="0"/>
            <a:r>
              <a:rPr lang="es" b="0" i="0" u="none" baseline="0"/>
              <a:t>PM 1-20</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normAutofit/>
          </a:bodyPr>
          <a:lstStyle/>
          <a:p>
            <a:pPr algn="l" rtl="0"/>
            <a:r>
              <a:rPr lang="es" sz="2600" b="0" i="0" u="none" baseline="0" dirty="0"/>
              <a:t>Refuerce las casas empernándolas a sus cimientos </a:t>
            </a:r>
          </a:p>
          <a:p>
            <a:pPr algn="l" rtl="0"/>
            <a:r>
              <a:rPr lang="es" sz="2600" b="0" i="0" u="none" baseline="0" dirty="0"/>
              <a:t>Instale entramados o correas a prueba de huracanes para reforzar el techo </a:t>
            </a:r>
          </a:p>
          <a:p>
            <a:pPr algn="l" rtl="0"/>
            <a:r>
              <a:rPr lang="es" sz="2600" b="0" i="0" u="none" baseline="0" dirty="0"/>
              <a:t>Asegure con correas los tanques de propano y chimeneas </a:t>
            </a:r>
          </a:p>
          <a:p>
            <a:pPr algn="l" rtl="0"/>
            <a:r>
              <a:rPr lang="es" sz="2600" b="0" i="0" u="none" baseline="0" dirty="0"/>
              <a:t>Asegure las casas móviles a sus placas o rieles con correas </a:t>
            </a:r>
          </a:p>
          <a:p>
            <a:pPr algn="l" rtl="0"/>
            <a:r>
              <a:rPr lang="es" sz="2600" b="0" i="0" u="none" baseline="0" dirty="0"/>
              <a:t>Aumente los servicios públicos </a:t>
            </a:r>
          </a:p>
          <a:p>
            <a:pPr algn="l" rtl="0"/>
            <a:r>
              <a:rPr lang="es" sz="2600" b="0" i="0" u="none" baseline="0" dirty="0"/>
              <a:t>Construya un cuarto seguro </a:t>
            </a:r>
          </a:p>
        </p:txBody>
      </p:sp>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Medidas de mitigación estructural</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a:xfrm>
            <a:off x="1429787" y="6385716"/>
            <a:ext cx="5199613"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pPr algn="r" rtl="0"/>
            <a:r>
              <a:rPr lang="es" b="0" i="0" u="none" baseline="0"/>
              <a:t>1-27</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pPr rtl="0"/>
            <a:r>
              <a:rPr lang="es" b="0" i="0" u="none" baseline="0"/>
              <a:t>PM 1-20</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a:xfrm>
            <a:off x="315142" y="1521229"/>
            <a:ext cx="8512974" cy="5336771"/>
          </a:xfrm>
        </p:spPr>
        <p:txBody>
          <a:bodyPr>
            <a:normAutofit/>
          </a:bodyPr>
          <a:lstStyle/>
          <a:p>
            <a:pPr algn="l" rtl="0"/>
            <a:r>
              <a:rPr lang="es" b="0" i="0" u="none" baseline="0" dirty="0"/>
              <a:t>Los CERT pueden:</a:t>
            </a:r>
          </a:p>
          <a:p>
            <a:pPr lvl="1" algn="l" rtl="0"/>
            <a:r>
              <a:rPr lang="es" sz="2300" b="0" i="0" u="none" baseline="0" dirty="0"/>
              <a:t>Asistir al personal de servicios de emergencia cuando se le solicite de acuerdo con los procedimientos operativos estándar (los SOP) desarrollados por la agencia patrocinadora y por área de entrenamiento. </a:t>
            </a:r>
          </a:p>
          <a:p>
            <a:pPr lvl="1" algn="l" rtl="0"/>
            <a:r>
              <a:rPr lang="es" sz="2300" b="0" i="0" u="none" baseline="0" dirty="0"/>
              <a:t>Asumir algunas de las mismas funciones que el personal de servicios de emergencia después de un desastre. </a:t>
            </a:r>
          </a:p>
          <a:p>
            <a:pPr lvl="1" algn="l" rtl="0"/>
            <a:r>
              <a:rPr lang="es" sz="2300" b="0" i="0" u="none" baseline="0" dirty="0"/>
              <a:t>Preparar a las familias y a las comunidades antes de una situación de emergencia y ayudar a los vecinos durante una emergencia cuando los socorristas no están inmediatamente disponibles </a:t>
            </a:r>
          </a:p>
        </p:txBody>
      </p:sp>
      <p:sp>
        <p:nvSpPr>
          <p:cNvPr id="6" name="Title 5" descr="Preparación para la acción.">
            <a:extLst>
              <a:ext uri="{FF2B5EF4-FFF2-40B4-BE49-F238E27FC236}">
                <a16:creationId xmlns:a16="http://schemas.microsoft.com/office/drawing/2014/main" id="{4D558DBE-BAFC-402F-9A90-2DEF58971F53}"/>
              </a:ext>
            </a:extLst>
          </p:cNvPr>
          <p:cNvSpPr>
            <a:spLocks noGrp="1"/>
          </p:cNvSpPr>
          <p:nvPr>
            <p:ph type="title"/>
          </p:nvPr>
        </p:nvSpPr>
        <p:spPr>
          <a:xfrm>
            <a:off x="315142" y="294302"/>
            <a:ext cx="6498896" cy="1017672"/>
          </a:xfrm>
        </p:spPr>
        <p:txBody>
          <a:bodyPr>
            <a:normAutofit fontScale="90000"/>
          </a:bodyPr>
          <a:lstStyle/>
          <a:p>
            <a:pPr algn="l" rtl="0"/>
            <a:r>
              <a:rPr lang="es" b="1" i="1" u="none" baseline="0" dirty="0"/>
              <a:t>Preparación para la acción</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a:xfrm>
            <a:off x="1429787" y="6385716"/>
            <a:ext cx="5384251" cy="303212"/>
          </a:xfrm>
        </p:spPr>
        <p:txBody>
          <a:bodyPr/>
          <a:lstStyle/>
          <a:p>
            <a:pPr algn="l" rtl="0"/>
            <a:r>
              <a:rPr lang="es" b="0" i="0" u="none" baseline="0" dirty="0"/>
              <a:t>Unidad 1 de Capacitación básica del CERT Preparación para desastres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pPr algn="r" rtl="0"/>
            <a:r>
              <a:rPr lang="es" b="0" i="0" u="none" baseline="0"/>
              <a:t>1-1</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pPr rtl="0"/>
            <a:r>
              <a:rPr lang="es" b="0" i="0" u="none" baseline="0"/>
              <a:t>PM 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pPr algn="l" rtl="0"/>
            <a:r>
              <a:rPr lang="es" b="0" i="0" u="none" baseline="0"/>
              <a:t>Sujete el mobiliario pesado </a:t>
            </a:r>
          </a:p>
          <a:p>
            <a:pPr algn="l" rtl="0"/>
            <a:r>
              <a:rPr lang="es" b="0" i="0" u="none" baseline="0"/>
              <a:t>Asegure los electrodomésticos y equipo de oficina </a:t>
            </a:r>
          </a:p>
          <a:p>
            <a:pPr algn="l" rtl="0"/>
            <a:r>
              <a:rPr lang="es" b="0" i="0" u="none" baseline="0"/>
              <a:t>Haga las puertas de gabinetes a prueba de niños </a:t>
            </a:r>
          </a:p>
          <a:p>
            <a:pPr algn="l" rtl="0"/>
            <a:r>
              <a:rPr lang="es" b="0" i="0" u="none" baseline="0"/>
              <a:t>Localice y etiquete los interruptores de gas, electricidad y agua </a:t>
            </a:r>
          </a:p>
          <a:p>
            <a:pPr algn="l" rtl="0"/>
            <a:r>
              <a:rPr lang="es" b="0" i="0" u="none" baseline="0"/>
              <a:t>Asegure los calentadores de agua e instales tuberías de gas maleables </a:t>
            </a:r>
          </a:p>
          <a:p>
            <a:pPr algn="l" rtl="0"/>
            <a:r>
              <a:rPr lang="es" b="0" i="0" u="none" baseline="0"/>
              <a:t>Instale contraventanas para huracanes </a:t>
            </a:r>
          </a:p>
        </p:txBody>
      </p:sp>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a:xfrm>
            <a:off x="315142" y="320678"/>
            <a:ext cx="5806851" cy="1017672"/>
          </a:xfrm>
        </p:spPr>
        <p:txBody>
          <a:bodyPr>
            <a:normAutofit fontScale="90000"/>
          </a:bodyPr>
          <a:lstStyle/>
          <a:p>
            <a:pPr algn="l" rtl="0"/>
            <a:r>
              <a:rPr lang="es" b="1" i="1" u="none" baseline="0"/>
              <a:t>Mitigación de riesgos no estructurales</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a:xfrm>
            <a:off x="1429787" y="6385716"/>
            <a:ext cx="5489759"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pPr algn="r" rtl="0"/>
            <a:r>
              <a:rPr lang="es" b="0" i="0" u="none" baseline="0"/>
              <a:t>1-28</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pPr rtl="0"/>
            <a:r>
              <a:rPr lang="es" b="0" i="0" u="none" baseline="0"/>
              <a:t>PM 1-20</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pPr algn="l" rtl="0"/>
            <a:r>
              <a:rPr lang="es" b="0" i="0" u="none" baseline="0"/>
              <a:t>Mitigación de riesgo no estructural según tipo de desastre:</a:t>
            </a:r>
          </a:p>
          <a:p>
            <a:pPr lvl="1" algn="l" rtl="0"/>
            <a:r>
              <a:rPr lang="es" b="0" i="0" u="none" baseline="0"/>
              <a:t>Incendios en el hogar: Barras y cerraduras antirrobo en entradas de ventanas exteriores, fáciles de abrir desde dentro</a:t>
            </a:r>
          </a:p>
          <a:p>
            <a:pPr lvl="1" algn="l" rtl="0"/>
            <a:r>
              <a:rPr lang="es" b="0" i="0" u="none" baseline="0"/>
              <a:t>Derrumbes Accesorios maleables son más resistentes a las roturas</a:t>
            </a:r>
          </a:p>
          <a:p>
            <a:pPr lvl="1" algn="l" rtl="0"/>
            <a:r>
              <a:rPr lang="es" b="0" i="0" u="none" baseline="0"/>
              <a:t>Fuego incontrolable: Reduzca fuentes de combustible</a:t>
            </a:r>
          </a:p>
          <a:p>
            <a:pPr lvl="2" algn="l" rtl="0"/>
            <a:r>
              <a:rPr lang="es" b="0" i="0" u="none" baseline="0"/>
              <a:t>Evite las tablillas y tejas de madera</a:t>
            </a:r>
          </a:p>
          <a:p>
            <a:pPr lvl="2" algn="l" rtl="0"/>
            <a:r>
              <a:rPr lang="es" b="0" i="0" u="none" baseline="0"/>
              <a:t>Despeje la vegetación inflamable hasta 30 pies de la casa y quite las enredaderas de paredes de la casa </a:t>
            </a:r>
          </a:p>
          <a:p>
            <a:pPr lvl="1" algn="l" rtl="0"/>
            <a:endParaRPr lang="es" dirty="0"/>
          </a:p>
          <a:p>
            <a:endParaRPr lang="es" dirty="0"/>
          </a:p>
        </p:txBody>
      </p:sp>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Fortificación de su casa</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a:xfrm>
            <a:off x="1429787" y="6385716"/>
            <a:ext cx="5454590"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pPr algn="r" rtl="0"/>
            <a:r>
              <a:rPr lang="es" b="0" i="0" u="none" baseline="0"/>
              <a:t>1-29</a:t>
            </a:r>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pPr rtl="0"/>
            <a:r>
              <a:rPr lang="es" b="0" i="0" u="none" baseline="0"/>
              <a:t>PM 1-21</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pPr algn="l" rtl="0"/>
            <a:r>
              <a:rPr lang="es" b="0" i="0" u="none" baseline="0" dirty="0"/>
              <a:t>Los CERT responden después del desastre como sigue:</a:t>
            </a:r>
          </a:p>
          <a:p>
            <a:pPr lvl="1" algn="l" rtl="0"/>
            <a:r>
              <a:rPr lang="es" sz="2200" b="0" i="0" u="none" baseline="0" dirty="0"/>
              <a:t>Tratan las heridas con amenaza a la vida hasta que llegue la ayuda profesional</a:t>
            </a:r>
          </a:p>
          <a:p>
            <a:pPr lvl="1" algn="l" rtl="0"/>
            <a:r>
              <a:rPr lang="es" sz="2200" b="0" i="0" u="none" baseline="0" dirty="0"/>
              <a:t>Ayudan a que los sobrevivientes del desastre lidien con los factores estresantes emocionales</a:t>
            </a:r>
          </a:p>
          <a:p>
            <a:pPr lvl="1" algn="l" rtl="0"/>
            <a:r>
              <a:rPr lang="es" sz="2200" b="0" i="0" u="none" baseline="0" dirty="0"/>
              <a:t>Localizan y desconectan los servicios públicos bajo condiciones de seguridad</a:t>
            </a:r>
          </a:p>
          <a:p>
            <a:pPr lvl="1" algn="l" rtl="0"/>
            <a:r>
              <a:rPr lang="es" sz="2200" b="0" i="0" u="none" baseline="0" dirty="0"/>
              <a:t>Extinguen los pequeños incendios</a:t>
            </a:r>
          </a:p>
          <a:p>
            <a:pPr lvl="1" algn="l" rtl="0"/>
            <a:r>
              <a:rPr lang="es" sz="2200" b="0" i="0" u="none" baseline="0" dirty="0"/>
              <a:t>Conducen Operaciones livianas de búsqueda y rescate </a:t>
            </a:r>
          </a:p>
          <a:p>
            <a:endParaRPr lang="es" dirty="0"/>
          </a:p>
        </p:txBody>
      </p:sp>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a:xfrm>
            <a:off x="315142" y="320678"/>
            <a:ext cx="5806851" cy="1017672"/>
          </a:xfrm>
        </p:spPr>
        <p:txBody>
          <a:bodyPr>
            <a:noAutofit/>
          </a:bodyPr>
          <a:lstStyle/>
          <a:p>
            <a:pPr algn="l" rtl="0"/>
            <a:r>
              <a:rPr lang="es" b="1" i="1" u="none" baseline="0"/>
              <a:t>Respuesta de CERT frente al desastre</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a:xfrm>
            <a:off x="1429787" y="6385716"/>
            <a:ext cx="5331498"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pPr algn="r" rtl="0"/>
            <a:r>
              <a:rPr lang="es" b="0" i="0" u="none" baseline="0"/>
              <a:t>1-30</a:t>
            </a:r>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pPr rtl="0"/>
            <a:r>
              <a:rPr lang="es" b="0" i="0" u="none" baseline="0"/>
              <a:t>PM 1-22</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a:xfrm>
            <a:off x="315142" y="320678"/>
            <a:ext cx="5806851" cy="1017672"/>
          </a:xfrm>
        </p:spPr>
        <p:txBody>
          <a:bodyPr/>
          <a:lstStyle/>
          <a:p>
            <a:pPr algn="l" rtl="0"/>
            <a:r>
              <a:rPr lang="es" b="1" i="1" u="none" baseline="0" dirty="0"/>
              <a:t>Organización de CERT</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a:xfrm>
            <a:off x="1429787" y="6385716"/>
            <a:ext cx="5498551"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pPr algn="r" rtl="0"/>
            <a:r>
              <a:rPr lang="es" b="0" i="0" u="none" baseline="0"/>
              <a:t>1-31</a:t>
            </a:r>
          </a:p>
        </p:txBody>
      </p:sp>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pPr rtl="0"/>
            <a:r>
              <a:rPr lang="es" b="0" i="0" u="none" baseline="0"/>
              <a:t>PM 1-23</a:t>
            </a:r>
          </a:p>
        </p:txBody>
      </p:sp>
      <p:pic>
        <p:nvPicPr>
          <p:cNvPr id="8" name="Picture 7" descr="Organización de CERT. En la parte superior hay un nodo llamado &quot;Enlace con la agencia gubernamental&quot;. Directamente debajo de este está el &quot;Líder del equipo&quot;, y debajo del Líder del equipo hay cuatro jefes de sección. El Jefe de la Sección de Operaciones se encarga de la Supresión de Incendios, Búsqueda y Rescate, y Médico. El Jefe de la Sección de Planificación se encarga de la documentación y el estado del incidente. Los otros dos jefes son el Jefe de la Sección de Logística y el Jefe de la Sección de Administración."/>
          <p:cNvPicPr>
            <a:picLocks noChangeAspect="1"/>
          </p:cNvPicPr>
          <p:nvPr/>
        </p:nvPicPr>
        <p:blipFill>
          <a:blip r:embed="rId2"/>
          <a:stretch>
            <a:fillRect/>
          </a:stretch>
        </p:blipFill>
        <p:spPr>
          <a:xfrm>
            <a:off x="1037718" y="1649876"/>
            <a:ext cx="7397175" cy="4153378"/>
          </a:xfrm>
          <a:prstGeom prst="rect">
            <a:avLst/>
          </a:prstGeom>
        </p:spPr>
      </p:pic>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a:xfrm>
            <a:off x="315142" y="1521229"/>
            <a:ext cx="4722850" cy="4781145"/>
          </a:xfrm>
        </p:spPr>
        <p:txBody>
          <a:bodyPr>
            <a:normAutofit/>
          </a:bodyPr>
          <a:lstStyle/>
          <a:p>
            <a:pPr algn="l" rtl="0"/>
            <a:r>
              <a:rPr lang="es" sz="2400" b="0" i="0" u="none" baseline="0" dirty="0"/>
              <a:t>Casco</a:t>
            </a:r>
          </a:p>
          <a:p>
            <a:pPr algn="l" rtl="0"/>
            <a:r>
              <a:rPr lang="es" sz="2400" b="0" i="0" u="none" baseline="0" dirty="0"/>
              <a:t>Gafas protectoras</a:t>
            </a:r>
          </a:p>
          <a:p>
            <a:pPr algn="l" rtl="0"/>
            <a:r>
              <a:rPr lang="es" sz="2400" b="0" i="0" u="none" baseline="0" dirty="0"/>
              <a:t>Máscara N95</a:t>
            </a:r>
          </a:p>
          <a:p>
            <a:pPr algn="l" rtl="0"/>
            <a:r>
              <a:rPr lang="es" sz="2400" b="0" i="0" u="none" baseline="0" dirty="0"/>
              <a:t>Guantes (de trabajo, no de látex)</a:t>
            </a:r>
          </a:p>
          <a:p>
            <a:pPr algn="l" rtl="0"/>
            <a:r>
              <a:rPr lang="es" sz="2400" b="0" i="0" u="none" baseline="0" dirty="0"/>
              <a:t>Zapatos resistentes o botas de trabajo</a:t>
            </a:r>
          </a:p>
        </p:txBody>
      </p:sp>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Equipo de protección personal</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a:xfrm>
            <a:off x="1429787" y="6385716"/>
            <a:ext cx="5806851" cy="303212"/>
          </a:xfrm>
        </p:spPr>
        <p:txBody>
          <a:bodyPr/>
          <a:lstStyle/>
          <a:p>
            <a:pPr algn="l" rtl="0"/>
            <a:r>
              <a:rPr lang="es" b="0" i="0" u="none" baseline="0" dirty="0"/>
              <a:t>Unidad 1 de Capacitación básica del CERT: Preparación para desastres</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pPr algn="r" rtl="0"/>
            <a:r>
              <a:rPr lang="es" b="0" i="0" u="none" baseline="0"/>
              <a:t>1-32</a:t>
            </a:r>
          </a:p>
        </p:txBody>
      </p:sp>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pPr rtl="0"/>
            <a:r>
              <a:rPr lang="es" b="0" i="0" u="none" baseline="0"/>
              <a:t>PM 1-24</a:t>
            </a:r>
          </a:p>
        </p:txBody>
      </p:sp>
      <p:pic>
        <p:nvPicPr>
          <p:cNvPr id="9" name="Content Placeholder 7" descr="Equipo de protección personal. Ocho artículos en una plataforma de madera, botas de trabajo de color marrón, gafas de seguridad transparentes, casco de seguridad de color verde intenso con el logotipo del CERT. Mochila verde oscuro con tres cremalleras y el logo amarillo del CERT. Guantes para soldar, guantes de látex y una mascarilla antipolvo desechable. ">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381" y="1833319"/>
            <a:ext cx="3702372" cy="2750042"/>
          </a:xfrm>
          <a:prstGeom prst="rect">
            <a:avLst/>
          </a:prstGeom>
        </p:spPr>
      </p:pic>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a:xfrm>
            <a:off x="315142" y="320678"/>
            <a:ext cx="5806851" cy="1017672"/>
          </a:xfrm>
        </p:spPr>
        <p:txBody>
          <a:bodyPr/>
          <a:lstStyle/>
          <a:p>
            <a:pPr algn="l" rtl="0"/>
            <a:r>
              <a:rPr lang="es" b="1" i="1" u="none" baseline="0" dirty="0"/>
              <a:t>CERT en Acción</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a:xfrm>
            <a:off x="1429787" y="6385716"/>
            <a:ext cx="5278744"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pPr algn="r" rtl="0"/>
            <a:r>
              <a:rPr lang="es" b="0" i="0" u="none" baseline="0"/>
              <a:t>1-33</a:t>
            </a:r>
          </a:p>
        </p:txBody>
      </p:sp>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pPr rtl="0"/>
            <a:r>
              <a:rPr lang="es" b="0" i="0" u="none" baseline="0"/>
              <a:t>PM 1-24</a:t>
            </a:r>
          </a:p>
        </p:txBody>
      </p:sp>
      <p:pic>
        <p:nvPicPr>
          <p:cNvPr id="9" name="Picture 8" descr="CERT en Acción. Tres personas juntas, una usando un chaleco amarillo intenso y los otros dos en el chaleco verde oscuro del CERT conversando entre ellos. ">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CERT en Acción. Un grupo de personas en un salón de clases. Todos usando el chaleco amarillo con el logo del CERT en la parte posterior. Se están capacitando en el curso de seguridad del CERT. ">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CERT en Acción. Un grupo de personas con cascos de seguridad reforzando una puerta con soportes de madera grandes. Otros alrededor de los soportes asegurando la pieza de madera grande para que permanezca en su lugar ">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a:bodyPr>
          <a:lstStyle/>
          <a:p>
            <a:pPr algn="l" rtl="0">
              <a:lnSpc>
                <a:spcPct val="110000"/>
              </a:lnSpc>
              <a:spcBef>
                <a:spcPts val="600"/>
              </a:spcBef>
            </a:pPr>
            <a:r>
              <a:rPr lang="es" sz="1800" b="0" i="0" u="none" baseline="0" dirty="0"/>
              <a:t>Identifique y ayude a vecinos y compañeros de trabajo que podrían necesitar ayuda </a:t>
            </a:r>
          </a:p>
          <a:p>
            <a:pPr algn="l" rtl="0">
              <a:lnSpc>
                <a:spcPct val="110000"/>
              </a:lnSpc>
              <a:spcBef>
                <a:spcPts val="600"/>
              </a:spcBef>
            </a:pPr>
            <a:r>
              <a:rPr lang="es" sz="1800" b="0" i="0" u="none" baseline="0" dirty="0"/>
              <a:t>Distribuya materiales de preparación; haga demostraciones </a:t>
            </a:r>
          </a:p>
          <a:p>
            <a:pPr algn="l" rtl="0">
              <a:lnSpc>
                <a:spcPct val="110000"/>
              </a:lnSpc>
              <a:spcBef>
                <a:spcPts val="600"/>
              </a:spcBef>
            </a:pPr>
            <a:r>
              <a:rPr lang="es" sz="1800" b="0" i="0" u="none" baseline="0" dirty="0"/>
              <a:t>Dote de personal los cubículos de primeros auxilios en eventos especiales </a:t>
            </a:r>
          </a:p>
          <a:p>
            <a:pPr algn="l" rtl="0">
              <a:lnSpc>
                <a:spcPct val="110000"/>
              </a:lnSpc>
              <a:spcBef>
                <a:spcPts val="600"/>
              </a:spcBef>
            </a:pPr>
            <a:r>
              <a:rPr lang="es" sz="1800" b="0" i="0" u="none" baseline="0" dirty="0"/>
              <a:t>Asista con la instalación de detectores de incendio   </a:t>
            </a:r>
          </a:p>
          <a:p>
            <a:pPr algn="l" rtl="0">
              <a:lnSpc>
                <a:spcPct val="110000"/>
              </a:lnSpc>
              <a:spcBef>
                <a:spcPts val="600"/>
              </a:spcBef>
            </a:pPr>
            <a:r>
              <a:rPr lang="es" sz="1800" b="0" i="0" u="none" baseline="0" dirty="0"/>
              <a:t>Participe en la dirección de la ruta del desfile </a:t>
            </a:r>
          </a:p>
        </p:txBody>
      </p:sp>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Roles no relacionados con desastres</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a:xfrm>
            <a:off x="1429787" y="6385716"/>
            <a:ext cx="5489759" cy="303212"/>
          </a:xfrm>
        </p:spPr>
        <p:txBody>
          <a:bodyPr/>
          <a:lstStyle/>
          <a:p>
            <a:pPr algn="l" rtl="0"/>
            <a:r>
              <a:rPr lang="es" b="0" i="0" u="none" baseline="0" dirty="0"/>
              <a:t>Unidad 1 de Capacitación básica del CERT: Preparación para desastres</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pPr algn="r" rtl="0"/>
            <a:r>
              <a:rPr lang="es" b="0" i="0" u="none" baseline="0"/>
              <a:t>1-34</a:t>
            </a:r>
          </a:p>
        </p:txBody>
      </p:sp>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pPr rtl="0"/>
            <a:r>
              <a:rPr lang="es" b="0" i="0" u="none" baseline="0"/>
              <a:t>PM 1-24</a:t>
            </a:r>
          </a:p>
        </p:txBody>
      </p:sp>
      <p:pic>
        <p:nvPicPr>
          <p:cNvPr id="15" name="Content Placeholder 7" descr="Roles no relacionados con desastres. La carpa verde del CERT con texto amarillo. Una mesa con productos de seguridad distribuidos frente a ellos que consiste en un casco de seguridad amarillo, botellas de agua y documentación sobre el programa CERT.  Miembros del CERT dentro de la carpa dando información al público sobre el programa.">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238558" y="1608999"/>
            <a:ext cx="4597871" cy="3693009"/>
          </a:xfrm>
        </p:spPr>
      </p:pic>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pPr algn="l" rtl="0"/>
            <a:r>
              <a:rPr lang="es" b="0" i="0" u="none" baseline="0"/>
              <a:t>Los miembros de CERT están en general protegidos por:</a:t>
            </a:r>
          </a:p>
          <a:p>
            <a:pPr lvl="1" algn="l" rtl="0"/>
            <a:r>
              <a:rPr lang="es" b="0" i="0" u="none" baseline="0"/>
              <a:t>Las leyes del “Buen samaritano”</a:t>
            </a:r>
          </a:p>
          <a:p>
            <a:pPr lvl="1" algn="l" rtl="0"/>
            <a:r>
              <a:rPr lang="es" b="0" i="0" u="none" baseline="0"/>
              <a:t>Ley de protección de voluntarios de 1997</a:t>
            </a:r>
          </a:p>
          <a:p>
            <a:pPr lvl="1" algn="l" rtl="0"/>
            <a:r>
              <a:rPr lang="es" b="0" i="0" u="none" baseline="0"/>
              <a:t>Leyes estatales pertinentes  </a:t>
            </a:r>
          </a:p>
          <a:p>
            <a:pPr marL="0" indent="0" algn="l" rtl="0">
              <a:buNone/>
            </a:pPr>
            <a:endParaRPr lang="es" dirty="0"/>
          </a:p>
        </p:txBody>
      </p:sp>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Protección para los trabajadores de desastres</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a:xfrm>
            <a:off x="1429787" y="6385716"/>
            <a:ext cx="5602780"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pPr algn="r" rtl="0"/>
            <a:r>
              <a:rPr lang="es" b="0" i="0" u="none" baseline="0"/>
              <a:t>1-35</a:t>
            </a:r>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pPr rtl="0"/>
            <a:r>
              <a:rPr lang="es" b="0" i="0" u="none" baseline="0"/>
              <a:t>PM 1-24</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normAutofit/>
          </a:bodyPr>
          <a:lstStyle/>
          <a:p>
            <a:pPr algn="l" rtl="0"/>
            <a:r>
              <a:rPr lang="es" sz="2400" b="0" i="0" u="none" baseline="0" dirty="0"/>
              <a:t>Primeros auxilios avanzados</a:t>
            </a:r>
          </a:p>
          <a:p>
            <a:pPr algn="l" rtl="0"/>
            <a:r>
              <a:rPr lang="es" sz="2400" b="0" i="0" u="none" baseline="0" dirty="0"/>
              <a:t>Problemas de los animales en desastres</a:t>
            </a:r>
          </a:p>
          <a:p>
            <a:pPr algn="l" rtl="0"/>
            <a:r>
              <a:rPr lang="es" sz="2400" b="0" i="0" u="none" baseline="0" dirty="0"/>
              <a:t>Uso de desfibrilador automático externo  (AED)</a:t>
            </a:r>
          </a:p>
          <a:p>
            <a:pPr algn="l" rtl="0"/>
            <a:r>
              <a:rPr lang="es" sz="2400" b="0" i="0" u="none" baseline="0" dirty="0"/>
              <a:t>Relaciones comunitarias</a:t>
            </a:r>
          </a:p>
          <a:p>
            <a:pPr algn="l" rtl="0"/>
            <a:r>
              <a:rPr lang="es" sz="2400" b="0" i="0" u="none" baseline="0" dirty="0"/>
              <a:t>Habilidades de reanimación cardiopulmonar (RCP)</a:t>
            </a:r>
          </a:p>
          <a:p>
            <a:pPr algn="l" rtl="0"/>
            <a:r>
              <a:rPr lang="es" sz="2400" b="0" i="0" u="none" baseline="0" dirty="0"/>
              <a:t>Recogido de escombros</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normAutofit/>
          </a:bodyPr>
          <a:lstStyle/>
          <a:p>
            <a:pPr algn="l" rtl="0"/>
            <a:r>
              <a:rPr lang="es" sz="2400" b="0" i="0" u="none" baseline="0" dirty="0"/>
              <a:t>Administración de donaciones</a:t>
            </a:r>
          </a:p>
          <a:p>
            <a:pPr algn="l" rtl="0"/>
            <a:r>
              <a:rPr lang="es" sz="2400" b="0" i="0" u="none" baseline="0" dirty="0"/>
              <a:t>Administración de refugios</a:t>
            </a:r>
          </a:p>
          <a:p>
            <a:pPr algn="l" rtl="0"/>
            <a:r>
              <a:rPr lang="es" sz="2400" b="0" i="0" u="none" baseline="0" dirty="0"/>
              <a:t>Preocupaciones sobre necesidades especiales</a:t>
            </a:r>
          </a:p>
          <a:p>
            <a:pPr algn="l" rtl="0"/>
            <a:r>
              <a:rPr lang="es" sz="2400" b="0" i="0" u="none" baseline="0" dirty="0"/>
              <a:t>Control de tráfico y gente</a:t>
            </a:r>
          </a:p>
          <a:p>
            <a:pPr algn="l" rtl="0"/>
            <a:r>
              <a:rPr lang="es" sz="2400" b="0" i="0" u="none" baseline="0" dirty="0"/>
              <a:t>Control de servicios públicos </a:t>
            </a:r>
          </a:p>
          <a:p>
            <a:pPr algn="l" rtl="0"/>
            <a:r>
              <a:rPr lang="es" sz="2400" b="0" i="0" u="none" baseline="0" dirty="0"/>
              <a:t>Cursos en línea</a:t>
            </a:r>
          </a:p>
          <a:p>
            <a:pPr marL="0" indent="0" algn="l" rtl="0">
              <a:buNone/>
            </a:pPr>
            <a:endParaRPr lang="es" dirty="0"/>
          </a:p>
        </p:txBody>
      </p:sp>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a:xfrm>
            <a:off x="315142" y="320678"/>
            <a:ext cx="5806851" cy="1017672"/>
          </a:xfrm>
        </p:spPr>
        <p:txBody>
          <a:bodyPr>
            <a:normAutofit fontScale="90000"/>
          </a:bodyPr>
          <a:lstStyle/>
          <a:p>
            <a:pPr algn="l" rtl="0"/>
            <a:r>
              <a:rPr lang="es" b="1" i="1" u="none" baseline="0"/>
              <a:t>Entrenamiento adicional</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a:xfrm>
            <a:off x="1464957" y="6385716"/>
            <a:ext cx="5567610" cy="303212"/>
          </a:xfrm>
        </p:spPr>
        <p:txBody>
          <a:bodyPr/>
          <a:lstStyle/>
          <a:p>
            <a:pPr algn="l" rtl="0"/>
            <a:r>
              <a:rPr lang="es" b="0" i="0" u="none" baseline="0" dirty="0"/>
              <a:t>Unidad 1 de Capacitación básica del CERT: Preparación para desastres</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pPr algn="r" rtl="0"/>
            <a:r>
              <a:rPr lang="es" b="0" i="0" u="none" baseline="0"/>
              <a:t>1-36</a:t>
            </a:r>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pPr rtl="0"/>
            <a:r>
              <a:rPr lang="es" b="0" i="0" u="none" baseline="0"/>
              <a:t>PM 1-26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pPr algn="l" rtl="0"/>
            <a:r>
              <a:rPr lang="es" b="0" i="0" u="none" baseline="0"/>
              <a:t>Usted ahora debe poder:</a:t>
            </a:r>
          </a:p>
          <a:p>
            <a:pPr lvl="1" algn="l" rtl="0"/>
            <a:r>
              <a:rPr lang="es" b="0" i="0" u="none" baseline="0"/>
              <a:t>Identificar roles y responsabilidades para preparación de la comunidad</a:t>
            </a:r>
          </a:p>
          <a:p>
            <a:pPr lvl="1" algn="l" rtl="0"/>
            <a:r>
              <a:rPr lang="es" b="0" i="0" u="none" baseline="0"/>
              <a:t>Describir tipos de peligros que afectan a las comunidades, la gente, la salud y la infraestructura</a:t>
            </a:r>
          </a:p>
          <a:p>
            <a:pPr lvl="1" algn="l" rtl="0"/>
            <a:r>
              <a:rPr lang="es" b="0" i="0" u="none" baseline="0"/>
              <a:t>Asumir acciones de preparación personal y organizacional</a:t>
            </a:r>
          </a:p>
          <a:p>
            <a:pPr lvl="1" algn="l" rtl="0"/>
            <a:r>
              <a:rPr lang="es" b="0" i="0" u="none" baseline="0"/>
              <a:t>Describir funciones de los CERT </a:t>
            </a:r>
          </a:p>
        </p:txBody>
      </p:sp>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pPr algn="l" rtl="0"/>
            <a:r>
              <a:rPr lang="es" b="0" i="0" u="none" baseline="0"/>
              <a:t>Unidad 1 de Capacitación básica del CERT: Preparación para desastres</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pPr algn="r" rtl="0"/>
            <a:r>
              <a:rPr lang="es" b="0" i="0" u="none" baseline="0"/>
              <a:t>1-37</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pPr rtl="0"/>
            <a:r>
              <a:rPr lang="es" b="0" i="0" u="none" baseline="0"/>
              <a:t>PM 1-27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normAutofit/>
          </a:bodyPr>
          <a:lstStyle/>
          <a:p>
            <a:pPr algn="l" rtl="0"/>
            <a:r>
              <a:rPr lang="es" sz="2400" b="0" i="0" u="none" baseline="0" dirty="0"/>
              <a:t>Unidad 1: Preparación para desastres</a:t>
            </a:r>
          </a:p>
          <a:p>
            <a:pPr algn="l" rtl="0"/>
            <a:r>
              <a:rPr lang="es" sz="2400" b="0" i="0" u="none" baseline="0" dirty="0"/>
              <a:t>Unidad 2: Organización de CERT</a:t>
            </a:r>
          </a:p>
          <a:p>
            <a:pPr algn="l" rtl="0"/>
            <a:r>
              <a:rPr lang="es" sz="2400" b="0" i="0" u="none" baseline="0" dirty="0"/>
              <a:t>Unidad 3: Operaciones médicas en desastres, Parte 1</a:t>
            </a:r>
          </a:p>
          <a:p>
            <a:pPr algn="l" rtl="0"/>
            <a:r>
              <a:rPr lang="es" sz="2400" b="0" i="0" u="none" baseline="0" dirty="0"/>
              <a:t>Unidad 4: Operaciones médicas en desastres, Parte 2</a:t>
            </a:r>
          </a:p>
          <a:p>
            <a:pPr algn="l" rtl="0"/>
            <a:r>
              <a:rPr lang="es" sz="2400" b="0" i="0" u="none" baseline="0" dirty="0"/>
              <a:t>Unidad 5: Sicología de los desastres</a:t>
            </a:r>
          </a:p>
          <a:p>
            <a:pPr algn="l" rtl="0"/>
            <a:r>
              <a:rPr lang="es" sz="2400" b="0" i="0" u="none" baseline="0" dirty="0"/>
              <a:t>Unidad 6: Controles de la seguridad contra incendios y de los servicios públicos</a:t>
            </a:r>
          </a:p>
          <a:p>
            <a:pPr algn="l" rtl="0"/>
            <a:r>
              <a:rPr lang="es" sz="2400" b="0" i="0" u="none" baseline="0" dirty="0"/>
              <a:t>Unidad 7: Operaciones livianas de búsqueda y rescate</a:t>
            </a:r>
          </a:p>
          <a:p>
            <a:pPr algn="l" rtl="0"/>
            <a:r>
              <a:rPr lang="es" sz="2400" b="0" i="0" u="none" baseline="0" dirty="0"/>
              <a:t>Unidad 8: Terrorismo y CERT</a:t>
            </a:r>
          </a:p>
        </p:txBody>
      </p:sp>
      <p:sp>
        <p:nvSpPr>
          <p:cNvPr id="3" name="Title 2" descr="Descripción del curso&#10;Unidad 1: Preparación para desastres&#10;Unidad 2: Organización de CERT&#10;Unidad 3: Operaciones médicas en desastres, Parte 1&#10;Unidad 4: Operaciones médicas en desastres, Parte 2&#10;Unidad 5: Sicología de los desastres&#10;Unidad 6: Controles de la seguridad contra incendios y de los servicios públicos&#10;Unidad 7: Operaciones livianas de búsqueda y rescate&#10;Unidad 8: Terrorismo y CERT&#10;">
            <a:extLst>
              <a:ext uri="{FF2B5EF4-FFF2-40B4-BE49-F238E27FC236}">
                <a16:creationId xmlns:a16="http://schemas.microsoft.com/office/drawing/2014/main" id="{E23CAE70-0E41-4894-9302-2C1D48ECB6A3}"/>
              </a:ext>
            </a:extLst>
          </p:cNvPr>
          <p:cNvSpPr>
            <a:spLocks noGrp="1"/>
          </p:cNvSpPr>
          <p:nvPr>
            <p:ph type="title"/>
          </p:nvPr>
        </p:nvSpPr>
        <p:spPr>
          <a:xfrm>
            <a:off x="315142" y="320678"/>
            <a:ext cx="5806851" cy="1017672"/>
          </a:xfrm>
        </p:spPr>
        <p:txBody>
          <a:bodyPr/>
          <a:lstStyle/>
          <a:p>
            <a:pPr algn="l" rtl="0"/>
            <a:r>
              <a:rPr lang="es" b="1" i="1" baseline="0" dirty="0"/>
              <a:t>Descripción del curso</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a:xfrm>
            <a:off x="1429787" y="6385716"/>
            <a:ext cx="5428213"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pPr algn="r" rtl="0"/>
            <a:r>
              <a:rPr lang="es" b="0" i="0" u="none" baseline="0"/>
              <a:t>1-2</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pPr rtl="0"/>
            <a:r>
              <a:rPr lang="es" b="0" i="0" u="none" baseline="0"/>
              <a:t>PM 1-1</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lgn="l" rtl="0">
              <a:spcBef>
                <a:spcPts val="0"/>
              </a:spcBef>
            </a:pPr>
            <a:r>
              <a:rPr lang="es" sz="2400" b="0" i="0" u="none" baseline="0" dirty="0"/>
              <a:t>Revisar la información al detalle en Unidad 1 del Manual del Participante </a:t>
            </a:r>
          </a:p>
          <a:p>
            <a:pPr algn="l" rtl="0">
              <a:spcBef>
                <a:spcPts val="0"/>
              </a:spcBef>
            </a:pPr>
            <a:r>
              <a:rPr lang="es" sz="2400" b="0" i="0" u="none" baseline="0" dirty="0"/>
              <a:t>Leer y familiarizarse con la Unidad 1: Organización de CERT en el Manual del Participante </a:t>
            </a:r>
          </a:p>
          <a:p>
            <a:pPr algn="l" rtl="0">
              <a:spcBef>
                <a:spcPts val="0"/>
              </a:spcBef>
            </a:pPr>
            <a:r>
              <a:rPr lang="es" sz="2400" b="0" i="0" u="none" baseline="0" dirty="0"/>
              <a:t>Hablar sobre la preparación con amigos y familiares y hacer un plan de comunicaciones, incluido el contacto de coordinación fuera del estado</a:t>
            </a:r>
          </a:p>
          <a:p>
            <a:pPr algn="l" rtl="0">
              <a:spcBef>
                <a:spcPts val="0"/>
              </a:spcBef>
            </a:pPr>
            <a:r>
              <a:rPr lang="es" sz="2400" b="0" i="0" u="none" baseline="0" dirty="0"/>
              <a:t>Empezar a reunir las provisiones en varios lugares </a:t>
            </a:r>
          </a:p>
          <a:p>
            <a:pPr algn="l" rtl="0">
              <a:spcBef>
                <a:spcPts val="0"/>
              </a:spcBef>
            </a:pPr>
            <a:r>
              <a:rPr lang="es" sz="2400" b="0" i="0" u="none" baseline="0" dirty="0"/>
              <a:t>Examinar los peligros de su hogar e identificar las maneras de prevenir lesiones posibles </a:t>
            </a:r>
          </a:p>
        </p:txBody>
      </p:sp>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a:xfrm>
            <a:off x="315142" y="320678"/>
            <a:ext cx="5806851" cy="1017672"/>
          </a:xfrm>
        </p:spPr>
        <p:txBody>
          <a:bodyPr>
            <a:normAutofit/>
          </a:bodyPr>
          <a:lstStyle/>
          <a:p>
            <a:pPr algn="l" rtl="0"/>
            <a:r>
              <a:rPr lang="es" b="1" i="1" u="none" baseline="0"/>
              <a:t>Asignación de tareas</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a:xfrm>
            <a:off x="1429787" y="6385716"/>
            <a:ext cx="6034882"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pPr algn="r" rtl="0"/>
            <a:r>
              <a:rPr lang="es" b="0" i="0" u="none" baseline="0"/>
              <a:t>1-38</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pPr rtl="0"/>
            <a:r>
              <a:rPr lang="es" b="0" i="0" u="none" baseline="0"/>
              <a:t>PM 1-27</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a:xfrm>
            <a:off x="0" y="2353408"/>
            <a:ext cx="9144000" cy="725488"/>
          </a:xfrm>
        </p:spPr>
        <p:txBody>
          <a:bodyPr>
            <a:normAutofit/>
          </a:bodyPr>
          <a:lstStyle/>
          <a:p>
            <a:pPr rtl="0"/>
            <a:r>
              <a:rPr lang="es" sz="2800" b="1" i="0" u="none" baseline="0" dirty="0">
                <a:solidFill>
                  <a:schemeClr val="bg2">
                    <a:lumMod val="25000"/>
                  </a:schemeClr>
                </a:solidFill>
              </a:rPr>
              <a:t>Unidad 2: Organización de CERT</a:t>
            </a:r>
          </a:p>
        </p:txBody>
      </p:sp>
      <p:sp>
        <p:nvSpPr>
          <p:cNvPr id="4" name="Title 3"/>
          <p:cNvSpPr>
            <a:spLocks noGrp="1"/>
          </p:cNvSpPr>
          <p:nvPr>
            <p:ph type="title" idx="4294967295"/>
          </p:nvPr>
        </p:nvSpPr>
        <p:spPr>
          <a:xfrm>
            <a:off x="0" y="1580056"/>
            <a:ext cx="9143999" cy="897140"/>
          </a:xfrm>
        </p:spPr>
        <p:txBody>
          <a:bodyPr>
            <a:normAutofit/>
          </a:bodyPr>
          <a:lstStyle/>
          <a:p>
            <a:pPr algn="ctr" rtl="0" eaLnBrk="1" latinLnBrk="0" hangingPunct="1"/>
            <a:r>
              <a:rPr lang="es-ES" sz="4600" b="1" i="0"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i="0" kern="1200" baseline="0" dirty="0" err="1">
                <a:solidFill>
                  <a:srgbClr val="FFFFFF"/>
                </a:solidFill>
                <a:effectLst/>
                <a:latin typeface="Arial" panose="020B0604020202020204" pitchFamily="34" charset="0"/>
                <a:ea typeface="+mn-ea"/>
                <a:cs typeface="Arial" panose="020B0604020202020204" pitchFamily="34" charset="0"/>
              </a:rPr>
              <a:t>CERT</a:t>
            </a:r>
            <a:endParaRPr lang="en-US" sz="4600" dirty="0"/>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pPr algn="l" rtl="0"/>
            <a:r>
              <a:rPr lang="es" b="0" i="0" u="none" baseline="0"/>
              <a:t>Describa la estructura organizacional de CERT </a:t>
            </a:r>
          </a:p>
          <a:p>
            <a:pPr algn="l" rtl="0"/>
            <a:r>
              <a:rPr lang="es" b="0" i="0" u="none" baseline="0"/>
              <a:t>Explique el Sistema de Comando de Incidentes (ICS) y cómo CERT opera dentro de esta estructura </a:t>
            </a:r>
          </a:p>
          <a:p>
            <a:pPr algn="l" rtl="0"/>
            <a:r>
              <a:rPr lang="es" b="0" i="0" u="none" baseline="0"/>
              <a:t>Describa el proceso de 9 pasos de evaluación de los hechos </a:t>
            </a:r>
          </a:p>
          <a:p>
            <a:pPr algn="l" rtl="0"/>
            <a:r>
              <a:rPr lang="es" b="0" i="0" u="none" baseline="0"/>
              <a:t>Describa cómo usar documentos estándar de CERT </a:t>
            </a:r>
          </a:p>
        </p:txBody>
      </p:sp>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a:xfrm>
            <a:off x="315142" y="320678"/>
            <a:ext cx="5806851" cy="1017672"/>
          </a:xfrm>
        </p:spPr>
        <p:txBody>
          <a:bodyPr/>
          <a:lstStyle/>
          <a:p>
            <a:pPr algn="l" rtl="0"/>
            <a:r>
              <a:rPr lang="es" b="1" i="1" u="none" baseline="0" dirty="0"/>
              <a:t>Objetivos de la Unidad</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a:xfrm>
            <a:off x="1429787" y="6385716"/>
            <a:ext cx="5602780" cy="303212"/>
          </a:xfrm>
        </p:spPr>
        <p:txBody>
          <a:bodyPr/>
          <a:lstStyle/>
          <a:p>
            <a:pPr algn="l" rtl="0"/>
            <a:r>
              <a:rPr lang="es" b="0" i="0" u="none" baseline="0" dirty="0"/>
              <a:t>Unidad 2 de Capacitación básica del CERT: Organización de CERT</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pPr algn="r" rtl="0"/>
            <a:r>
              <a:rPr lang="es" b="0" i="0" u="none" baseline="0"/>
              <a:t>2-1</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pPr rtl="0"/>
            <a:r>
              <a:rPr lang="es" b="0" i="0" u="none" baseline="0"/>
              <a:t>PM 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pPr algn="l" rtl="0"/>
            <a:r>
              <a:rPr lang="es" b="0" i="0" u="none" baseline="0"/>
              <a:t>Mantener la seguridad de los trabajadores de CERT </a:t>
            </a:r>
          </a:p>
          <a:p>
            <a:pPr algn="l" rtl="0"/>
            <a:r>
              <a:rPr lang="es" b="0" i="0" u="none" baseline="0"/>
              <a:t>Ofrecer un claro liderazgo y estructura organizacional </a:t>
            </a:r>
          </a:p>
          <a:p>
            <a:pPr algn="l" rtl="0"/>
            <a:r>
              <a:rPr lang="es" b="0" i="0" u="none" baseline="0"/>
              <a:t>Mejorar la efectividad de los esfuerzos de rescate </a:t>
            </a:r>
          </a:p>
        </p:txBody>
      </p:sp>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Principios de  gestión en el sitio del incidente</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a:xfrm>
            <a:off x="1429787" y="6385716"/>
            <a:ext cx="5366667" cy="303212"/>
          </a:xfrm>
        </p:spPr>
        <p:txBody>
          <a:bodyPr/>
          <a:lstStyle/>
          <a:p>
            <a:pPr algn="l" rtl="0"/>
            <a:r>
              <a:rPr lang="es" b="0" i="0" u="none" baseline="0"/>
              <a:t>Unidad 2 de Capacitación básica del CERT: Organización de CERT</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pPr algn="r" rtl="0"/>
            <a:r>
              <a:rPr lang="es" b="0" i="0" u="none" baseline="0"/>
              <a:t>2-2</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pPr rtl="0"/>
            <a:r>
              <a:rPr lang="es" b="0" i="0" u="none" baseline="0"/>
              <a:t>PM 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pPr algn="l" rtl="0"/>
            <a:r>
              <a:rPr lang="es" b="0" i="0" u="none" baseline="0"/>
              <a:t>Estructura de gestión bien definida</a:t>
            </a:r>
          </a:p>
          <a:p>
            <a:pPr algn="l" rtl="0"/>
            <a:r>
              <a:rPr lang="es" b="0" i="0" u="none" baseline="0"/>
              <a:t>Controlde subordinados manejable</a:t>
            </a:r>
          </a:p>
          <a:p>
            <a:pPr algn="l" rtl="0"/>
            <a:r>
              <a:rPr lang="es" b="0" i="0" u="none" baseline="0"/>
              <a:t>Terminología común</a:t>
            </a:r>
          </a:p>
          <a:p>
            <a:pPr algn="l" rtl="0"/>
            <a:r>
              <a:rPr lang="es" b="0" i="0" u="none" baseline="0"/>
              <a:t>Comunicación efectiva</a:t>
            </a:r>
          </a:p>
          <a:p>
            <a:pPr algn="l" rtl="0"/>
            <a:r>
              <a:rPr lang="es" b="0" i="0" u="none" baseline="0"/>
              <a:t>Planes de acción consolidados </a:t>
            </a:r>
          </a:p>
          <a:p>
            <a:pPr algn="l" rtl="0"/>
            <a:r>
              <a:rPr lang="es" b="0" i="0" u="none" baseline="0"/>
              <a:t>Gestión integral de recursos</a:t>
            </a:r>
          </a:p>
          <a:p>
            <a:pPr algn="l" rtl="0"/>
            <a:r>
              <a:rPr lang="es" b="0" i="0" u="none" baseline="0"/>
              <a:t>Responsabilidad en la gestión</a:t>
            </a:r>
          </a:p>
        </p:txBody>
      </p:sp>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a:xfrm>
            <a:off x="315142" y="320678"/>
            <a:ext cx="5806851" cy="1017672"/>
          </a:xfrm>
        </p:spPr>
        <p:txBody>
          <a:bodyPr>
            <a:normAutofit fontScale="90000"/>
          </a:bodyPr>
          <a:lstStyle/>
          <a:p>
            <a:pPr algn="l" rtl="0"/>
            <a:r>
              <a:rPr lang="es" b="1" i="1" u="none" baseline="0"/>
              <a:t>Gestión en el sitio del incidente de CERT</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a:xfrm>
            <a:off x="1429787" y="6385716"/>
            <a:ext cx="5234782"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pPr algn="r" rtl="0"/>
            <a:r>
              <a:rPr lang="es" b="0" i="0" u="none" baseline="0"/>
              <a:t>2-3</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pPr rtl="0"/>
            <a:r>
              <a:rPr lang="es" b="0" i="0" u="none" baseline="0"/>
              <a:t>PM 2-2</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pPr algn="l" rtl="0"/>
            <a:r>
              <a:rPr lang="es" b="0" i="0" u="none" baseline="0"/>
              <a:t>Identificar alcances de incidente</a:t>
            </a:r>
          </a:p>
          <a:p>
            <a:pPr algn="l" rtl="0"/>
            <a:r>
              <a:rPr lang="es" b="0" i="0" u="none" baseline="0"/>
              <a:t>Determinar estrategia general</a:t>
            </a:r>
          </a:p>
          <a:p>
            <a:pPr algn="l" rtl="0"/>
            <a:r>
              <a:rPr lang="es" b="0" i="0" u="none" baseline="0"/>
              <a:t>Desplegar recursos</a:t>
            </a:r>
          </a:p>
          <a:p>
            <a:pPr algn="l" rtl="0"/>
            <a:r>
              <a:rPr lang="es" b="0" i="0" u="none" baseline="0"/>
              <a:t>Documentar acciones y resultados</a:t>
            </a:r>
          </a:p>
        </p:txBody>
      </p:sp>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a:xfrm>
            <a:off x="315142" y="320678"/>
            <a:ext cx="5806851" cy="1017672"/>
          </a:xfrm>
        </p:spPr>
        <p:txBody>
          <a:bodyPr>
            <a:normAutofit fontScale="90000"/>
          </a:bodyPr>
          <a:lstStyle/>
          <a:p>
            <a:pPr algn="l" rtl="0"/>
            <a:r>
              <a:rPr lang="es" b="1" i="1" u="none" baseline="0"/>
              <a:t>Objetivos de gestión en el sitio del incidente</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a:xfrm>
            <a:off x="1429787" y="6385716"/>
            <a:ext cx="5322705"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pPr algn="r" rtl="0"/>
            <a:r>
              <a:rPr lang="es" b="0" i="0" u="none" baseline="0"/>
              <a:t>2-4</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pPr rtl="0"/>
            <a:r>
              <a:rPr lang="es" b="0" i="0" u="none" baseline="0"/>
              <a:t>PM 2-2</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Organigrama del Comando ICS. En la parte superior hay un nodo etiquetado como &quot;Comando de incidente&quot;. A un lado hay una lista de personal de comando: oficial de información pública, oficial de seguridad, oficial de enlace. Debajo del Comando de Incidentes y del Personal de Comando de los Jefes de la Sección de Personal General: Jefe de la Sección de Operaciones, Jefe de la Sección de Inteligencia / Investigaciones, Jefe de la Sección de Planificación, Jefe de la Sección de Logística, y Jefe de la Sección de Finanzas / Administración.">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752506"/>
            <a:ext cx="6674386" cy="3871999"/>
          </a:xfrm>
        </p:spPr>
      </p:pic>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Sistema de comando de incidentes</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a:xfrm>
            <a:off x="1429787" y="6385716"/>
            <a:ext cx="5287536"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pPr algn="r" rtl="0"/>
            <a:r>
              <a:rPr lang="es" b="0" i="0" u="none" baseline="0"/>
              <a:t>2-5</a:t>
            </a:r>
          </a:p>
        </p:txBody>
      </p:sp>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pPr rtl="0"/>
            <a:r>
              <a:rPr lang="es" b="0" i="0" u="none" baseline="0"/>
              <a:t>PM 2-3</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pPr algn="l" rtl="0"/>
            <a:r>
              <a:rPr lang="es" b="0" i="0" u="none" baseline="0"/>
              <a:t>Estructura de comando</a:t>
            </a:r>
          </a:p>
          <a:p>
            <a:pPr algn="l" rtl="0"/>
            <a:r>
              <a:rPr lang="es" b="0" i="0" u="none" baseline="0"/>
              <a:t>Líder de equipo de CERT</a:t>
            </a:r>
          </a:p>
          <a:p>
            <a:pPr algn="l" rtl="0"/>
            <a:r>
              <a:rPr lang="es" b="0" i="0" u="none" baseline="0"/>
              <a:t>Puesto de mando</a:t>
            </a:r>
          </a:p>
          <a:p>
            <a:pPr algn="l" rtl="0"/>
            <a:r>
              <a:rPr lang="es" b="0" i="0" u="none" baseline="0"/>
              <a:t>Expansión de estructura según sea necesario</a:t>
            </a:r>
          </a:p>
        </p:txBody>
      </p:sp>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a:xfrm>
            <a:off x="315142" y="320678"/>
            <a:ext cx="5806851" cy="1017672"/>
          </a:xfrm>
        </p:spPr>
        <p:txBody>
          <a:bodyPr>
            <a:normAutofit/>
          </a:bodyPr>
          <a:lstStyle/>
          <a:p>
            <a:pPr algn="l" rtl="0"/>
            <a:r>
              <a:rPr lang="es" sz="3600" b="1" i="1" u="none" baseline="0" dirty="0"/>
              <a:t>Operaciones de CERT</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a:xfrm>
            <a:off x="1429787" y="6385716"/>
            <a:ext cx="5375459"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pPr algn="r" rtl="0"/>
            <a:r>
              <a:rPr lang="es" b="0" i="0" u="none" baseline="0"/>
              <a:t>2-6</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pPr rtl="0"/>
            <a:r>
              <a:rPr lang="es" b="0" i="0" u="none" baseline="0"/>
              <a:t>PM 2-5</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normAutofit/>
          </a:bodyPr>
          <a:lstStyle/>
          <a:p>
            <a:pPr algn="l" rtl="0"/>
            <a:r>
              <a:rPr lang="es" sz="2400" b="0" i="0" u="none" baseline="0" dirty="0"/>
              <a:t>Remitir las indagaciones de los medios de comunicación al Jefe de Incidentes/Líder de equipo de CERT </a:t>
            </a:r>
          </a:p>
          <a:p>
            <a:pPr algn="l" rtl="0"/>
            <a:r>
              <a:rPr lang="es" sz="2400" b="0" i="0" u="none" baseline="0" dirty="0"/>
              <a:t>No permitir que los medios de comunicación inhiban los objetivos de CERT </a:t>
            </a:r>
          </a:p>
          <a:p>
            <a:pPr algn="l" rtl="0"/>
            <a:r>
              <a:rPr lang="es" sz="2400" b="0" i="0" u="none" baseline="0" dirty="0"/>
              <a:t>Ser cuidadoso con la información divulgada </a:t>
            </a:r>
          </a:p>
        </p:txBody>
      </p:sp>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Tratos con los medios de comunicación</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a:xfrm>
            <a:off x="1429787" y="6385716"/>
            <a:ext cx="5472175" cy="303212"/>
          </a:xfrm>
        </p:spPr>
        <p:txBody>
          <a:bodyPr/>
          <a:lstStyle/>
          <a:p>
            <a:pPr algn="l" rtl="0"/>
            <a:r>
              <a:rPr lang="es" b="0" i="0" u="none" baseline="0" dirty="0"/>
              <a:t>Unidad 2 de Capacitación básica del CERT: Organización de CERT</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pPr algn="r" rtl="0"/>
            <a:r>
              <a:rPr lang="es" b="0" i="0" u="none" baseline="0"/>
              <a:t>2-7</a:t>
            </a:r>
          </a:p>
        </p:txBody>
      </p:sp>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pPr rtl="0"/>
            <a:r>
              <a:rPr lang="es" b="0" i="0" u="none" baseline="0"/>
              <a:t>PM 2-6</a:t>
            </a:r>
          </a:p>
        </p:txBody>
      </p:sp>
      <p:pic>
        <p:nvPicPr>
          <p:cNvPr id="12" name="Content Placeholder 10" descr="Tratos con los medios de comunicación. La imagen muestra a un periodista y un camarógrafo entrevistando a un voluntario.  ">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pPr algn="l" rtl="0"/>
            <a:r>
              <a:rPr lang="es" b="0" i="0" u="none" baseline="0" dirty="0"/>
              <a:t>Habilidad para trabajar en grupo</a:t>
            </a:r>
          </a:p>
          <a:p>
            <a:pPr algn="l" rtl="0"/>
            <a:r>
              <a:rPr lang="es" b="0" i="0" u="none" baseline="0" dirty="0"/>
              <a:t>IS-100: Introducción de ICS</a:t>
            </a:r>
          </a:p>
          <a:p>
            <a:pPr lvl="1" algn="l" rtl="0"/>
            <a:r>
              <a:rPr lang="es" b="0" i="0" u="none" baseline="0" dirty="0">
                <a:hlinkClick r:id="rId2"/>
              </a:rPr>
              <a:t>https://emilms.fema.gov/IS100c/curriculum/1.html</a:t>
            </a:r>
            <a:endParaRPr lang="es" dirty="0"/>
          </a:p>
          <a:p>
            <a:pPr algn="l" rtl="0"/>
            <a:r>
              <a:rPr lang="es" b="0" i="0" u="none" baseline="0" dirty="0"/>
              <a:t>IS-700: Introducción a NIMS</a:t>
            </a:r>
          </a:p>
          <a:p>
            <a:pPr lvl="1" algn="l" rtl="0"/>
            <a:r>
              <a:rPr lang="es" b="0" i="0" u="none" baseline="0" dirty="0">
                <a:hlinkClick r:id="rId3"/>
              </a:rPr>
              <a:t>https://emilms.fema.gov/IS700b/curriculum/1.html</a:t>
            </a:r>
            <a:r>
              <a:rPr lang="es" b="0" i="0" u="none" baseline="0" dirty="0"/>
              <a:t> </a:t>
            </a:r>
          </a:p>
        </p:txBody>
      </p:sp>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Implementación de NIMS</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a:xfrm>
            <a:off x="1429787" y="6385716"/>
            <a:ext cx="5428213" cy="303212"/>
          </a:xfrm>
        </p:spPr>
        <p:txBody>
          <a:bodyPr/>
          <a:lstStyle/>
          <a:p>
            <a:pPr algn="l" rtl="0"/>
            <a:r>
              <a:rPr lang="es" b="0" i="0" u="none" baseline="0" dirty="0"/>
              <a:t>Unidad 2 de Capacitación básica del CERT: Organización de CERT</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pPr algn="r" rtl="0"/>
            <a:r>
              <a:rPr lang="es" b="0" i="0" u="none" baseline="0"/>
              <a:t>2-8</a:t>
            </a:r>
          </a:p>
        </p:txBody>
      </p:sp>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pPr rtl="0"/>
            <a:r>
              <a:rPr lang="es" b="0" i="0" u="none" baseline="0"/>
              <a:t>PM 2-6</a:t>
            </a:r>
          </a:p>
        </p:txBody>
      </p:sp>
      <p:pic>
        <p:nvPicPr>
          <p:cNvPr id="12" name="Content Placeholder 7" descr="Implementación de NIMS. La imagen muestra una instantánea de la página de bienvenida del curso del sitio web que incluye los logotipos de FEMA y USDA">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a:xfrm>
            <a:off x="306829" y="1456315"/>
            <a:ext cx="8529600" cy="4781145"/>
          </a:xfrm>
        </p:spPr>
        <p:txBody>
          <a:bodyPr>
            <a:normAutofit/>
          </a:bodyPr>
          <a:lstStyle/>
          <a:p>
            <a:pPr marL="514350" indent="-514350" algn="l" rtl="0">
              <a:buFont typeface="+mj-lt"/>
              <a:buAutoNum type="arabicPeriod"/>
            </a:pPr>
            <a:r>
              <a:rPr lang="es" sz="2400" b="0" i="0" u="none" baseline="0" dirty="0"/>
              <a:t>Describa las funciones de CERT, hable sobre su rol como voluntario de CERT, y explique cómo CERT es adecuado a la base de preparación para emergencias de su comunidad. </a:t>
            </a:r>
          </a:p>
          <a:p>
            <a:pPr marL="514350" indent="-514350" algn="l" rtl="0">
              <a:buFont typeface="+mj-lt"/>
              <a:buAutoNum type="arabicPeriod"/>
            </a:pPr>
            <a:r>
              <a:rPr lang="es" sz="2400" b="0" i="0" u="none" baseline="0" dirty="0"/>
              <a:t>Describa los tipos de riesgos más probables que afecten a sus comunidades y su impacto potencial en la gente, la salud y la infraestructura </a:t>
            </a:r>
          </a:p>
          <a:p>
            <a:pPr marL="514350" indent="-514350" algn="l" rtl="0">
              <a:buFont typeface="+mj-lt"/>
              <a:buAutoNum type="arabicPeriod"/>
            </a:pPr>
            <a:r>
              <a:rPr lang="es" sz="2400" b="0" i="0" u="none" baseline="0" dirty="0"/>
              <a:t>Prepárense usted y su familia para desastres posibles que puedan ocurrir en su comunidad, y aprenda también a desarrollar un plan familiar para desastres y tenga un kit de preparación para emergencias </a:t>
            </a:r>
          </a:p>
        </p:txBody>
      </p:sp>
      <p:sp>
        <p:nvSpPr>
          <p:cNvPr id="3" name="Title 2" descr="Objetivos de la Unidad 1&#10;Describa las funciones de CERT, hable sobre su rol como voluntario de CERT, y explique cómo CERT es adecuado a la base de preparación para emergencias de su comunidad. &#10;Describa los tipos de riesgos más probables que afecten a sus comunidades y su impacto potencial en la gente, la salud y la infraestructura &#10;Prepárense usted y su familia para desastres posibles que puedan ocurrir en su comunidad, y aprenda también a desarrollar un plan familiar para desastres y tenga un kit de preparación para emergencias &#10;">
            <a:extLst>
              <a:ext uri="{FF2B5EF4-FFF2-40B4-BE49-F238E27FC236}">
                <a16:creationId xmlns:a16="http://schemas.microsoft.com/office/drawing/2014/main" id="{BE389507-D6FF-484D-915E-35ECBA00DD18}"/>
              </a:ext>
            </a:extLst>
          </p:cNvPr>
          <p:cNvSpPr>
            <a:spLocks noGrp="1"/>
          </p:cNvSpPr>
          <p:nvPr>
            <p:ph type="title"/>
          </p:nvPr>
        </p:nvSpPr>
        <p:spPr>
          <a:xfrm>
            <a:off x="200842" y="290387"/>
            <a:ext cx="6717425" cy="1017672"/>
          </a:xfrm>
        </p:spPr>
        <p:txBody>
          <a:bodyPr>
            <a:normAutofit/>
          </a:bodyPr>
          <a:lstStyle/>
          <a:p>
            <a:pPr algn="l" rtl="0"/>
            <a:r>
              <a:rPr lang="es" sz="3600" b="1" i="1" u="none" baseline="0" dirty="0"/>
              <a:t>Objetivos de la Unidad 1</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a:xfrm>
            <a:off x="1429787" y="6385716"/>
            <a:ext cx="5691982" cy="303212"/>
          </a:xfrm>
        </p:spPr>
        <p:txBody>
          <a:bodyPr/>
          <a:lstStyle/>
          <a:p>
            <a:pPr algn="l" rtl="0"/>
            <a:r>
              <a:rPr lang="es" b="0" i="0" u="none" baseline="0" dirty="0"/>
              <a:t>Unidad 1 de Preparación Básica de CERT: Preparación para desastres</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pPr algn="r" rtl="0"/>
            <a:r>
              <a:rPr lang="es" b="0" i="0" u="none" baseline="0"/>
              <a:t>1-3</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pPr rtl="0"/>
            <a:r>
              <a:rPr lang="es" b="0" i="0" u="none" baseline="0"/>
              <a:t>PM 1-1</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normAutofit/>
          </a:bodyPr>
          <a:lstStyle/>
          <a:p>
            <a:pPr algn="l" rtl="0"/>
            <a:r>
              <a:rPr lang="es" b="0" i="0" u="none" baseline="0" dirty="0"/>
              <a:t>Uso de su conocimiento acerca de las funciones de ICS, decidir bajo que funciones caerán las actividades de CERT Algunas actividades pueden comprender más de una función a completarse </a:t>
            </a:r>
          </a:p>
          <a:p>
            <a:pPr algn="l" rtl="0"/>
            <a:r>
              <a:rPr lang="es" b="0" i="0" u="none" baseline="0" dirty="0"/>
              <a:t>Use la siguiente clave para llenar los espacios en blanco antes de cada actividad:</a:t>
            </a:r>
          </a:p>
          <a:p>
            <a:pPr lvl="1"/>
            <a:r>
              <a:rPr lang="es" b="0" i="0" u="none" baseline="0" dirty="0"/>
              <a:t>Líder </a:t>
            </a:r>
            <a:r>
              <a:rPr lang="es" dirty="0"/>
              <a:t>de equipo (</a:t>
            </a:r>
            <a:r>
              <a:rPr lang="en-US" dirty="0"/>
              <a:t>Team Leader)</a:t>
            </a:r>
            <a:r>
              <a:rPr lang="es" b="0" i="0" u="none" baseline="0" dirty="0"/>
              <a:t> = TL </a:t>
            </a:r>
          </a:p>
          <a:p>
            <a:pPr lvl="1" algn="l" rtl="0"/>
            <a:r>
              <a:rPr lang="es" b="0" i="0" u="none" baseline="0" dirty="0"/>
              <a:t>Operaciones = O</a:t>
            </a:r>
          </a:p>
          <a:p>
            <a:pPr lvl="1" algn="l" rtl="0"/>
            <a:r>
              <a:rPr lang="es" b="0" i="0" u="none" baseline="0" dirty="0"/>
              <a:t>Planificación = P</a:t>
            </a:r>
          </a:p>
          <a:p>
            <a:pPr lvl="1" algn="l" rtl="0"/>
            <a:r>
              <a:rPr lang="es" b="0" i="0" u="none" baseline="0" dirty="0"/>
              <a:t>Logística </a:t>
            </a:r>
            <a:r>
              <a:rPr lang="es" dirty="0"/>
              <a:t>= L</a:t>
            </a:r>
            <a:endParaRPr lang="es" b="0" i="0" u="none" baseline="0" dirty="0"/>
          </a:p>
          <a:p>
            <a:endParaRPr lang="es" dirty="0"/>
          </a:p>
        </p:txBody>
      </p:sp>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a:xfrm>
            <a:off x="315142" y="320678"/>
            <a:ext cx="5806851" cy="1017672"/>
          </a:xfrm>
        </p:spPr>
        <p:txBody>
          <a:bodyPr/>
          <a:lstStyle/>
          <a:p>
            <a:pPr algn="l" rtl="0"/>
            <a:r>
              <a:rPr lang="es" b="1" i="1" u="none" baseline="0"/>
              <a:t>Ejercicio 2.1</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a:xfrm>
            <a:off x="1429787" y="6385716"/>
            <a:ext cx="5375459"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pPr algn="r" rtl="0"/>
            <a:r>
              <a:rPr lang="es" b="0" i="0" u="none" baseline="0"/>
              <a:t>2-9</a:t>
            </a:r>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pPr rtl="0"/>
            <a:r>
              <a:rPr lang="es" b="0" i="0" u="none" baseline="0"/>
              <a:t>PM 2-6</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pPr algn="l" rtl="0"/>
            <a:r>
              <a:rPr lang="es" b="0" i="0" u="none" baseline="0"/>
              <a:t>Los CERT cuidan de sí mismo, sus familias, sus hogares y sus vecindarios </a:t>
            </a:r>
          </a:p>
          <a:p>
            <a:pPr algn="l" rtl="0"/>
            <a:r>
              <a:rPr lang="es" b="0" i="0" u="none" baseline="0"/>
              <a:t>Proceden a las áreas de operaciones predesignadas </a:t>
            </a:r>
          </a:p>
          <a:p>
            <a:pPr algn="l" rtl="0"/>
            <a:r>
              <a:rPr lang="es" b="0" i="0" u="none" baseline="0"/>
              <a:t>TL es constituido, organiza el grupo </a:t>
            </a:r>
          </a:p>
          <a:p>
            <a:pPr algn="l" rtl="0"/>
            <a:r>
              <a:rPr lang="es" b="0" i="0" u="none" baseline="0"/>
              <a:t>TL prioriza las acciones </a:t>
            </a:r>
          </a:p>
          <a:p>
            <a:pPr algn="l" rtl="0"/>
            <a:r>
              <a:rPr lang="es" b="0" i="0" u="none" baseline="0"/>
              <a:t>La organización es flexible y evoluciona basada en nueva información </a:t>
            </a:r>
          </a:p>
        </p:txBody>
      </p:sp>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a:xfrm>
            <a:off x="315142" y="320678"/>
            <a:ext cx="5806851" cy="1017672"/>
          </a:xfrm>
        </p:spPr>
        <p:txBody>
          <a:bodyPr/>
          <a:lstStyle/>
          <a:p>
            <a:pPr algn="l" rtl="0"/>
            <a:r>
              <a:rPr lang="es" u="none" baseline="0" dirty="0"/>
              <a:t>Movilización de CERT</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a:xfrm>
            <a:off x="1429787" y="6385716"/>
            <a:ext cx="5507344"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pPr algn="r" rtl="0"/>
            <a:r>
              <a:rPr lang="es" b="0" i="0" u="none" baseline="0"/>
              <a:t>2-10</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pPr rtl="0"/>
            <a:r>
              <a:rPr lang="es" b="0" i="0" u="none" baseline="0"/>
              <a:t>PM 2-8</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lgn="l" rtl="0">
              <a:spcBef>
                <a:spcPts val="800"/>
              </a:spcBef>
            </a:pPr>
            <a:r>
              <a:rPr lang="es" b="0" i="0" u="none" baseline="0"/>
              <a:t>Haga un recuento de los hechos</a:t>
            </a:r>
          </a:p>
          <a:p>
            <a:pPr algn="l" rtl="0">
              <a:spcBef>
                <a:spcPts val="800"/>
              </a:spcBef>
            </a:pPr>
            <a:r>
              <a:rPr lang="es" b="0" i="0" u="none" baseline="0"/>
              <a:t>Evalúe la situación y comunique los daños</a:t>
            </a:r>
          </a:p>
          <a:p>
            <a:pPr algn="l" rtl="0">
              <a:spcBef>
                <a:spcPts val="800"/>
              </a:spcBef>
            </a:pPr>
            <a:r>
              <a:rPr lang="es" b="0" i="0" u="none" baseline="0"/>
              <a:t>Considere las probabilidades</a:t>
            </a:r>
          </a:p>
          <a:p>
            <a:pPr algn="l" rtl="0">
              <a:spcBef>
                <a:spcPts val="800"/>
              </a:spcBef>
            </a:pPr>
            <a:r>
              <a:rPr lang="es" b="0" i="0" u="none" baseline="0"/>
              <a:t>Determine su propia situación</a:t>
            </a:r>
          </a:p>
          <a:p>
            <a:pPr algn="l" rtl="0">
              <a:spcBef>
                <a:spcPts val="800"/>
              </a:spcBef>
            </a:pPr>
            <a:r>
              <a:rPr lang="es" b="0" i="0" u="none" baseline="0"/>
              <a:t>Establezca prioridades</a:t>
            </a:r>
          </a:p>
          <a:p>
            <a:pPr algn="l" rtl="0">
              <a:spcBef>
                <a:spcPts val="800"/>
              </a:spcBef>
            </a:pPr>
            <a:r>
              <a:rPr lang="es" b="0" i="0" u="none" baseline="0"/>
              <a:t>Tome decisiones</a:t>
            </a:r>
          </a:p>
          <a:p>
            <a:pPr algn="l" rtl="0">
              <a:spcBef>
                <a:spcPts val="800"/>
              </a:spcBef>
            </a:pPr>
            <a:r>
              <a:rPr lang="es" b="0" i="0" u="none" baseline="0"/>
              <a:t>Desarrolle el plan de acción</a:t>
            </a:r>
          </a:p>
          <a:p>
            <a:pPr algn="l" rtl="0">
              <a:spcBef>
                <a:spcPts val="800"/>
              </a:spcBef>
            </a:pPr>
            <a:r>
              <a:rPr lang="es" b="0" i="0" u="none" baseline="0"/>
              <a:t>Tome medidas</a:t>
            </a:r>
          </a:p>
          <a:p>
            <a:pPr algn="l" rtl="0">
              <a:spcBef>
                <a:spcPts val="800"/>
              </a:spcBef>
            </a:pPr>
            <a:r>
              <a:rPr lang="es" b="0" i="0" u="none" baseline="0"/>
              <a:t>Evalúe el progreso</a:t>
            </a:r>
          </a:p>
        </p:txBody>
      </p:sp>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Evaluación en la escena de los hechos</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a:xfrm>
            <a:off x="1429787" y="6385716"/>
            <a:ext cx="5243575"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pPr algn="r" rtl="0"/>
            <a:r>
              <a:rPr lang="es" b="0" i="0" u="none" baseline="0"/>
              <a:t>2-11</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pPr rtl="0"/>
            <a:r>
              <a:rPr lang="es" b="0" i="0" u="none" baseline="0"/>
              <a:t>PM 2-9</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pPr algn="l" rtl="0"/>
            <a:r>
              <a:rPr lang="es" b="0" i="0" u="none" baseline="0"/>
              <a:t>Seguridad de rescatadores = primera prioridad</a:t>
            </a:r>
          </a:p>
          <a:p>
            <a:pPr algn="l" rtl="0"/>
            <a:r>
              <a:rPr lang="es" b="0" i="0" u="none" baseline="0"/>
              <a:t>Daños severos = No rescate</a:t>
            </a:r>
          </a:p>
          <a:p>
            <a:pPr algn="l" rtl="0"/>
            <a:r>
              <a:rPr lang="es" b="0" i="0" u="none" baseline="0"/>
              <a:t>Daños moderados = Ubique, determine la situación, evacúe</a:t>
            </a:r>
          </a:p>
          <a:p>
            <a:pPr algn="l" rtl="0"/>
            <a:r>
              <a:rPr lang="es" b="0" i="0" u="none" baseline="0"/>
              <a:t>Daños ligeros = Ubique, determine la situación, siga evaluando y documente</a:t>
            </a:r>
          </a:p>
        </p:txBody>
      </p:sp>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Seguridad de rescatadores</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a:xfrm>
            <a:off x="1429787" y="6385716"/>
            <a:ext cx="5269951" cy="303212"/>
          </a:xfrm>
        </p:spPr>
        <p:txBody>
          <a:bodyPr/>
          <a:lstStyle/>
          <a:p>
            <a:pPr algn="l" rtl="0"/>
            <a:r>
              <a:rPr lang="es" b="0" i="0" u="none" baseline="0" dirty="0"/>
              <a:t>Unidad 2 de Capacitación básica del CERT: Organización de CERT</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pPr algn="r" rtl="0"/>
            <a:r>
              <a:rPr lang="es" b="0" i="0" u="none" baseline="0"/>
              <a:t>2-12</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pPr rtl="0"/>
            <a:r>
              <a:rPr lang="es" b="0" i="0" u="none" baseline="0"/>
              <a:t>PM 2-10</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pPr algn="l" rtl="0"/>
            <a:r>
              <a:rPr lang="es" b="0" i="0" u="none" baseline="0" dirty="0"/>
              <a:t>Puesto de mando</a:t>
            </a:r>
          </a:p>
          <a:p>
            <a:pPr lvl="1" algn="l" rtl="0"/>
            <a:r>
              <a:rPr lang="es" b="0" i="0" u="none" baseline="0" dirty="0"/>
              <a:t>Estado de situación de documentos </a:t>
            </a:r>
          </a:p>
          <a:p>
            <a:pPr lvl="2" algn="l" rtl="0"/>
            <a:r>
              <a:rPr lang="es" b="0" i="0" u="none" baseline="0" dirty="0"/>
              <a:t>Lugares de incidentes</a:t>
            </a:r>
          </a:p>
          <a:p>
            <a:pPr lvl="2" algn="l" rtl="0"/>
            <a:r>
              <a:rPr lang="es" b="0" i="0" u="none" baseline="0" dirty="0"/>
              <a:t>Rutas de acceso</a:t>
            </a:r>
          </a:p>
          <a:p>
            <a:pPr lvl="2" algn="l" rtl="0"/>
            <a:r>
              <a:rPr lang="es" b="0" i="0" u="none" baseline="0" dirty="0"/>
              <a:t>Peligros no determinados</a:t>
            </a:r>
          </a:p>
          <a:p>
            <a:pPr lvl="2" algn="l" rtl="0"/>
            <a:r>
              <a:rPr lang="es" b="0" i="0" u="none" baseline="0" dirty="0"/>
              <a:t>Apoyo ubicaciones</a:t>
            </a:r>
          </a:p>
          <a:p>
            <a:pPr algn="l" rtl="0"/>
            <a:r>
              <a:rPr lang="es" b="0" i="0" u="none" baseline="0" dirty="0"/>
              <a:t>Jefes de sección</a:t>
            </a:r>
          </a:p>
          <a:p>
            <a:pPr lvl="1" algn="l" rtl="0"/>
            <a:r>
              <a:rPr lang="es" b="0" i="0" u="none" baseline="0" dirty="0"/>
              <a:t>Entrega de información a puesto de mando </a:t>
            </a:r>
          </a:p>
          <a:p>
            <a:pPr lvl="1" algn="l" rtl="0"/>
            <a:endParaRPr lang="es" dirty="0"/>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a:xfrm>
            <a:off x="315142" y="320678"/>
            <a:ext cx="5806851" cy="1017672"/>
          </a:xfrm>
        </p:spPr>
        <p:txBody>
          <a:bodyPr/>
          <a:lstStyle/>
          <a:p>
            <a:pPr algn="l" rtl="0"/>
            <a:r>
              <a:rPr lang="es" b="1" i="1" u="none" baseline="0"/>
              <a:t>Documentación</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a:xfrm>
            <a:off x="1429787" y="6385716"/>
            <a:ext cx="4971013"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pPr algn="r" rtl="0"/>
            <a:r>
              <a:rPr lang="es" b="0" i="0" u="none" baseline="0"/>
              <a:t>2-13</a:t>
            </a:r>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pPr rtl="0"/>
            <a:r>
              <a:rPr lang="es" b="0" i="0" u="none" baseline="0"/>
              <a:t>PM 2-11</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ocumentación. La imagen de primer plano muestra un bloc de notas con un bolígrafo en la parte superior ">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8796" y="1573579"/>
            <a:ext cx="6486407" cy="4403529"/>
          </a:xfrm>
        </p:spPr>
      </p:pic>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a:xfrm>
            <a:off x="315142" y="320678"/>
            <a:ext cx="5806851" cy="1017672"/>
          </a:xfrm>
        </p:spPr>
        <p:txBody>
          <a:bodyPr/>
          <a:lstStyle/>
          <a:p>
            <a:pPr algn="l" rtl="0"/>
            <a:r>
              <a:rPr lang="es" b="1" i="1" u="none" baseline="0" dirty="0"/>
              <a:t>Documentación</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a:xfrm>
            <a:off x="1429787" y="6385716"/>
            <a:ext cx="5313913"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pPr algn="r" rtl="0"/>
            <a:r>
              <a:rPr lang="es" b="0" i="0" u="none" baseline="0"/>
              <a:t>2-14</a:t>
            </a:r>
          </a:p>
        </p:txBody>
      </p:sp>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pPr rtl="0"/>
            <a:r>
              <a:rPr lang="es" b="0" i="0" u="none" baseline="0"/>
              <a:t>PM 2-11</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pPr algn="l" rtl="0"/>
            <a:r>
              <a:rPr lang="es" b="0" i="0" u="none" baseline="0"/>
              <a:t>Determinación de los daños</a:t>
            </a:r>
          </a:p>
          <a:p>
            <a:pPr algn="l" rtl="0"/>
            <a:r>
              <a:rPr lang="es" b="0" i="0" u="none" baseline="0"/>
              <a:t>Inicio de sesión de recursos de personal</a:t>
            </a:r>
          </a:p>
          <a:p>
            <a:pPr algn="l" rtl="0"/>
            <a:r>
              <a:rPr lang="es" b="0" i="0" u="none" baseline="0"/>
              <a:t>Registro de seguimiento de asignaciones de CERT</a:t>
            </a:r>
          </a:p>
          <a:p>
            <a:pPr algn="l" rtl="0"/>
            <a:r>
              <a:rPr lang="es" b="0" i="0" u="none" baseline="0"/>
              <a:t>Sesión informativa de asignación</a:t>
            </a:r>
          </a:p>
          <a:p>
            <a:pPr algn="l" rtl="0"/>
            <a:r>
              <a:rPr lang="es" b="0" i="0" u="none" baseline="0"/>
              <a:t>Registro del área de tratamiento</a:t>
            </a:r>
          </a:p>
          <a:p>
            <a:pPr algn="l" rtl="0"/>
            <a:r>
              <a:rPr lang="es" b="0" i="0" u="none" baseline="0"/>
              <a:t>Registro de comunicaciones</a:t>
            </a:r>
          </a:p>
          <a:p>
            <a:pPr algn="l" rtl="0"/>
            <a:r>
              <a:rPr lang="es" b="0" i="0" u="none" baseline="0"/>
              <a:t>Inventario de equipos</a:t>
            </a:r>
          </a:p>
          <a:p>
            <a:pPr algn="l" rtl="0"/>
            <a:r>
              <a:rPr lang="es" b="0" i="0" u="none" baseline="0"/>
              <a:t>Mensaje general</a:t>
            </a:r>
          </a:p>
        </p:txBody>
      </p:sp>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Formularios de documentación </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a:xfrm>
            <a:off x="1429787" y="6385716"/>
            <a:ext cx="5164444"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pPr algn="r" rtl="0"/>
            <a:r>
              <a:rPr lang="es" b="0" i="0" u="none" baseline="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pPr rtl="0"/>
            <a:r>
              <a:rPr lang="es" b="0" i="0" u="none" baseline="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ujo de documentación. La imagen muestra un diagrama de flujo de un hombre debidamente equipado para el rescate con el tema: Puesto de comando.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7762"/>
            <a:ext cx="8080131" cy="4240163"/>
          </a:xfrm>
          <a:prstGeom prst="rect">
            <a:avLst/>
          </a:prstGeom>
        </p:spPr>
      </p:pic>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Flujo de documentación</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a:xfrm>
            <a:off x="1429787" y="6385716"/>
            <a:ext cx="5067728"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pPr algn="r" rtl="0"/>
            <a:r>
              <a:rPr lang="es" b="0" i="0" u="none" baseline="0"/>
              <a:t>2-16</a:t>
            </a:r>
          </a:p>
        </p:txBody>
      </p:sp>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pPr rtl="0"/>
            <a:r>
              <a:rPr lang="es" b="0" i="0" u="none" baseline="0"/>
              <a:t>PM 2-13</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Flujo de documentación</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a:xfrm>
            <a:off x="1429787" y="6385716"/>
            <a:ext cx="5041351"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pPr algn="r" rtl="0"/>
            <a:r>
              <a:rPr lang="es" b="0" i="0" u="none" baseline="0"/>
              <a:t>2-17</a:t>
            </a:r>
          </a:p>
        </p:txBody>
      </p:sp>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pPr rtl="0"/>
            <a:r>
              <a:rPr lang="es" b="0" i="0" u="none" baseline="0"/>
              <a:t>PM 2-13</a:t>
            </a:r>
          </a:p>
        </p:txBody>
      </p:sp>
      <p:pic>
        <p:nvPicPr>
          <p:cNvPr id="7" name="Picture 6" descr="Flujo de documentación. La imagen muestra un diagrama de flujo de un hombre debidamente equipado para el rescate con el tema: Puesto de comando. Seguida de otra imagen con tres voluntarios debidamente equipados con el tema en la parte superior como: Llegada de voluntarios del CERT y una imagen de una carpa que muestra el tema de preparación/logística.">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8128"/>
            <a:ext cx="8083296" cy="4241823"/>
          </a:xfrm>
          <a:prstGeom prst="rect">
            <a:avLst/>
          </a:prstGeom>
        </p:spPr>
      </p:pic>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Flujo de documentación</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pPr algn="l" rtl="0"/>
            <a:r>
              <a:rPr lang="es" b="0" i="0" u="none" baseline="0"/>
              <a:t>Unidad 2 de Capacitación básica del CERT: Organización de CERT</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pPr algn="r" rtl="0"/>
            <a:r>
              <a:rPr lang="es" b="0" i="0" u="none" baseline="0"/>
              <a:t>2-18</a:t>
            </a:r>
          </a:p>
        </p:txBody>
      </p:sp>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pPr rtl="0"/>
            <a:r>
              <a:rPr lang="es" b="0" i="0" u="none" baseline="0"/>
              <a:t>PM 2-13</a:t>
            </a:r>
          </a:p>
        </p:txBody>
      </p:sp>
      <p:pic>
        <p:nvPicPr>
          <p:cNvPr id="8" name="Picture 7" descr="Flujo de documentación. La imagen muestra un diagrama de flujo de un hombre debidamente equipado para el rescate con el tema: Puesto de comando. Seguida de otra imagen con tres voluntarios debidamente equipados con el tema en la parte superior como: Llegada de voluntarios del CERT y una imagen de una carpa que muestra el tema de preparación/logística. La siguiente imagen muestra un equipo de voluntarios que trabajan con el tema como Equipos funcionales.">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88" y="1575106"/>
            <a:ext cx="8151225" cy="4277471"/>
          </a:xfrm>
          <a:prstGeom prst="rect">
            <a:avLst/>
          </a:prstGeom>
        </p:spPr>
      </p:pic>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normAutofit/>
          </a:bodyPr>
          <a:lstStyle/>
          <a:p>
            <a:pPr algn="l" rtl="0"/>
            <a:r>
              <a:rPr lang="es" sz="2500" b="0" i="0" u="none" baseline="0" dirty="0"/>
              <a:t>Trabaje en grupos de cinco para diseñar y construir una torre independiente de al menos 5 pies de altura desde la parte inferior de la estructura hasta la parte superior </a:t>
            </a:r>
          </a:p>
          <a:p>
            <a:pPr algn="l" rtl="0"/>
            <a:r>
              <a:rPr lang="es" sz="2500" b="0" i="0" u="none" baseline="0" dirty="0"/>
              <a:t>Usted tendrá 10 minutos en total. Pase los primeros 5 minutos planeando y diseñando la torre como grupo. Mientras esté planeando, usted no debe tocar ninguno de los materiales. </a:t>
            </a:r>
          </a:p>
          <a:p>
            <a:pPr algn="l" rtl="0"/>
            <a:r>
              <a:rPr lang="es" sz="2500" b="0" i="0" u="none" baseline="0" dirty="0"/>
              <a:t>Espere a que le digan que inicie la construcción y tendrá 5 minutos desde ese instante para terminar la torre </a:t>
            </a:r>
          </a:p>
        </p:txBody>
      </p:sp>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a:xfrm>
            <a:off x="315142" y="320678"/>
            <a:ext cx="5806851" cy="1017672"/>
          </a:xfrm>
        </p:spPr>
        <p:txBody>
          <a:bodyPr/>
          <a:lstStyle/>
          <a:p>
            <a:pPr algn="l" rtl="0"/>
            <a:r>
              <a:rPr lang="es" b="1" i="1" u="none" baseline="0"/>
              <a:t>Ejercicio 1.1</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a:xfrm>
            <a:off x="1429787" y="6385716"/>
            <a:ext cx="5602780"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pPr algn="r" rtl="0"/>
            <a:r>
              <a:rPr lang="es" b="0" i="0" u="none" baseline="0"/>
              <a:t>1-4</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pPr rtl="0"/>
            <a:r>
              <a:rPr lang="es" b="0" i="0" u="none" baseline="0"/>
              <a:t>PM 1-2</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Flujo de documentación</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a:xfrm>
            <a:off x="1508919" y="6385716"/>
            <a:ext cx="5111689"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pPr algn="r" rtl="0"/>
            <a:r>
              <a:rPr lang="es" b="0" i="0" u="none" baseline="0"/>
              <a:t>2-19</a:t>
            </a:r>
          </a:p>
        </p:txBody>
      </p:sp>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pPr rtl="0"/>
            <a:r>
              <a:rPr lang="es" b="0" i="0" u="none" baseline="0"/>
              <a:t>PM 2-13</a:t>
            </a:r>
          </a:p>
        </p:txBody>
      </p:sp>
      <p:pic>
        <p:nvPicPr>
          <p:cNvPr id="2" name="Picture 1" descr="La imagen muestra un diagrama de flujo de un hombre debidamente equipado para el rescate con el tema: Puesto de comando. Seguida de otra imagen con tres voluntarios debidamente equipados con el tema en la parte superior como: Llegada de voluntarios del CERT y una imagen de una carpa que muestra el tema de preparación/logística. La siguiente imagen muestra un equipo de voluntarios que trabajan con el tema como Equipos funcionales. La siguiente imagen muestra a un voluntario ayudando a una víctima con el tema como Área de tratamiento de víctimas. "/>
          <p:cNvPicPr>
            <a:picLocks noChangeAspect="1"/>
          </p:cNvPicPr>
          <p:nvPr/>
        </p:nvPicPr>
        <p:blipFill>
          <a:blip r:embed="rId2"/>
          <a:stretch>
            <a:fillRect/>
          </a:stretch>
        </p:blipFill>
        <p:spPr>
          <a:xfrm>
            <a:off x="485775" y="1605135"/>
            <a:ext cx="8172450" cy="4276725"/>
          </a:xfrm>
          <a:prstGeom prst="rect">
            <a:avLst/>
          </a:prstGeom>
        </p:spPr>
      </p:pic>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a:xfrm>
            <a:off x="315142" y="320678"/>
            <a:ext cx="5806851" cy="1017672"/>
          </a:xfrm>
        </p:spPr>
        <p:txBody>
          <a:bodyPr>
            <a:normAutofit fontScale="90000"/>
          </a:bodyPr>
          <a:lstStyle/>
          <a:p>
            <a:pPr algn="l" rtl="0"/>
            <a:r>
              <a:rPr lang="es" b="1" i="1" u="none" baseline="0"/>
              <a:t>Flujo de documentación</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a:xfrm>
            <a:off x="1429787" y="6385716"/>
            <a:ext cx="5041351"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pPr algn="r" rtl="0"/>
            <a:r>
              <a:rPr lang="es" b="0" i="0" u="none" baseline="0"/>
              <a:t>2-20</a:t>
            </a:r>
          </a:p>
        </p:txBody>
      </p:sp>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pPr rtl="0"/>
            <a:r>
              <a:rPr lang="es" b="0" i="0" u="none" baseline="0"/>
              <a:t>PM 2-13</a:t>
            </a:r>
          </a:p>
        </p:txBody>
      </p:sp>
      <p:pic>
        <p:nvPicPr>
          <p:cNvPr id="7" name="Picture 6" descr="Flujo de documentación. La imagen muestra un diagrama de flujo de un hombre debidamente equipado para el rescate con el tema: Puesto de comando. Seguida de otra imagen con tres voluntarios debidamente equipados con el tema en la parte superior como: Llegada de voluntarios del CERT y una imagen de una carpa que muestra el tema de preparación/logística. La siguiente imagen muestra un equipo de voluntarios que trabajan con el tema como Equipos funcionales. La siguiente imagen muestra a un voluntario ayudando a una víctima con el tema como Área de tratamiento de víctimas. La siguiente imagen muestra ejemplos de equipos de rescate y la última imagen muestra a un hombre con una radio con el tema: Comunicaciones.">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78" y="1575933"/>
            <a:ext cx="8289045" cy="4306121"/>
          </a:xfrm>
          <a:prstGeom prst="rect">
            <a:avLst/>
          </a:prstGeom>
        </p:spPr>
      </p:pic>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pPr algn="l" rtl="0"/>
            <a:r>
              <a:rPr lang="es" b="0" i="0" u="none" baseline="0"/>
              <a:t>ICS brinda medios de organización flexibles </a:t>
            </a:r>
          </a:p>
          <a:p>
            <a:pPr algn="l" rtl="0"/>
            <a:r>
              <a:rPr lang="es" b="0" i="0" u="none" baseline="0"/>
              <a:t>Pregunte, “¿Es seguro intentar el rescate?”</a:t>
            </a:r>
          </a:p>
          <a:p>
            <a:pPr algn="l" rtl="0"/>
            <a:r>
              <a:rPr lang="es" b="0" i="0" u="none" baseline="0"/>
              <a:t>Documente y comunique la información a CERT, a todo nivel </a:t>
            </a:r>
          </a:p>
          <a:p>
            <a:pPr algn="l" rtl="0"/>
            <a:r>
              <a:rPr lang="es" b="0" i="0" u="none" baseline="0"/>
              <a:t>Proporcione al puesto de mando la información en curso sobre la determinación de los daños, estatus de grupos y necesidades </a:t>
            </a:r>
          </a:p>
          <a:p>
            <a:pPr algn="l" rtl="0"/>
            <a:r>
              <a:rPr lang="es" b="0" i="0" u="none" baseline="0"/>
              <a:t>El puesto de mando documenta y hace el seguimiento del estado de la situación </a:t>
            </a:r>
          </a:p>
        </p:txBody>
      </p:sp>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a:xfrm>
            <a:off x="315142" y="320678"/>
            <a:ext cx="5806851" cy="1017672"/>
          </a:xfrm>
        </p:spPr>
        <p:txBody>
          <a:bodyPr/>
          <a:lstStyle/>
          <a:p>
            <a:pPr algn="l" rtl="0"/>
            <a:r>
              <a:rPr lang="es" b="1" i="1" u="none" baseline="0"/>
              <a:t>Resumen de la Unidad</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a:xfrm>
            <a:off x="1429787" y="6385716"/>
            <a:ext cx="5041351" cy="303212"/>
          </a:xfrm>
        </p:spPr>
        <p:txBody>
          <a:bodyPr/>
          <a:lstStyle/>
          <a:p>
            <a:pPr algn="l" rtl="0"/>
            <a:r>
              <a:rPr lang="es" b="0" i="0" u="none" baseline="0" dirty="0"/>
              <a:t>Unidad 2 de Capacitación básica del CERT: Organización de CERT</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pPr algn="r" rtl="0"/>
            <a:r>
              <a:rPr lang="es" b="0" i="0" u="none" baseline="0"/>
              <a:t>2-21</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pPr rtl="0"/>
            <a:r>
              <a:rPr lang="es" b="0" i="0" u="none" baseline="0"/>
              <a:t>PM 2-25</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pPr algn="l" rtl="0"/>
            <a:r>
              <a:rPr lang="es" b="0" i="0" u="none" baseline="0"/>
              <a:t>Unidad de lectura a ser cubierta en la siguiente sesión </a:t>
            </a:r>
          </a:p>
          <a:p>
            <a:pPr algn="l" rtl="0"/>
            <a:r>
              <a:rPr lang="es" b="0" i="0" u="none" baseline="0"/>
              <a:t>Traiga las provisiones necesarias a la siguiente sesión </a:t>
            </a:r>
          </a:p>
          <a:p>
            <a:pPr algn="l" rtl="0"/>
            <a:r>
              <a:rPr lang="es" b="0" i="0" u="none" baseline="0"/>
              <a:t>Use ropa apropiada para la siguiente sesión </a:t>
            </a:r>
          </a:p>
        </p:txBody>
      </p:sp>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a:xfrm>
            <a:off x="315142" y="320678"/>
            <a:ext cx="5806851" cy="1017672"/>
          </a:xfrm>
        </p:spPr>
        <p:txBody>
          <a:bodyPr>
            <a:normAutofit/>
          </a:bodyPr>
          <a:lstStyle/>
          <a:p>
            <a:pPr algn="l" rtl="0"/>
            <a:r>
              <a:rPr lang="es" b="1" i="1" u="none" baseline="0" dirty="0"/>
              <a:t>Asignación de tareas </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a:xfrm>
            <a:off x="1429787" y="6385716"/>
            <a:ext cx="5076521" cy="303212"/>
          </a:xfrm>
        </p:spPr>
        <p:txBody>
          <a:bodyPr/>
          <a:lstStyle/>
          <a:p>
            <a:pPr algn="l" rtl="0"/>
            <a:r>
              <a:rPr lang="es" b="0" i="0" u="none" baseline="0" dirty="0"/>
              <a:t>Unidad 2 de Capacitación básica del CERT: Organización de CERT</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pPr algn="r" rtl="0"/>
            <a:r>
              <a:rPr lang="es" b="0" i="0" u="none" baseline="0"/>
              <a:t>2-22</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pPr rtl="0"/>
            <a:r>
              <a:rPr lang="es" b="0" i="0" u="none" baseline="0"/>
              <a:t>PM 2-25</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p:txBody>
          <a:bodyPr>
            <a:normAutofit fontScale="77500" lnSpcReduction="20000"/>
          </a:bodyPr>
          <a:lstStyle/>
          <a:p>
            <a:pPr rtl="0">
              <a:lnSpc>
                <a:spcPct val="120000"/>
              </a:lnSpc>
            </a:pPr>
            <a:r>
              <a:rPr lang="es" b="1" i="0" u="none" baseline="0" dirty="0">
                <a:solidFill>
                  <a:schemeClr val="bg2">
                    <a:lumMod val="25000"/>
                  </a:schemeClr>
                </a:solidFill>
              </a:rPr>
              <a:t>Unidad 3: Operaciones médicas en desastres - Parte 1</a:t>
            </a:r>
          </a:p>
        </p:txBody>
      </p:sp>
      <p:sp>
        <p:nvSpPr>
          <p:cNvPr id="4" name="Title 3"/>
          <p:cNvSpPr>
            <a:spLocks noGrp="1"/>
          </p:cNvSpPr>
          <p:nvPr>
            <p:ph type="title" idx="4294967295"/>
          </p:nvPr>
        </p:nvSpPr>
        <p:spPr>
          <a:xfrm>
            <a:off x="0" y="1547998"/>
            <a:ext cx="9144000" cy="928502"/>
          </a:xfrm>
        </p:spPr>
        <p:txBody>
          <a:bodyPr>
            <a:normAutofit/>
          </a:bodyPr>
          <a:lstStyle/>
          <a:p>
            <a:pPr rtl="0" eaLnBrk="1" latinLnBrk="0" hangingPunct="1"/>
            <a:r>
              <a:rPr lang="es-ES" sz="4600" b="1" kern="1200" baseline="0" dirty="0">
                <a:solidFill>
                  <a:srgbClr val="FFFFFF"/>
                </a:solidFill>
                <a:effectLst/>
                <a:latin typeface="Arial" panose="020B0604020202020204" pitchFamily="34" charset="0"/>
                <a:ea typeface="+mn-ea"/>
                <a:cs typeface="Arial" panose="020B0604020202020204" pitchFamily="34" charset="0"/>
              </a:rPr>
              <a:t>Capacitación básica del </a:t>
            </a:r>
            <a:r>
              <a:rPr lang="es-ES" sz="4600" b="1" kern="1200" baseline="0" dirty="0" err="1">
                <a:solidFill>
                  <a:srgbClr val="FFFFFF"/>
                </a:solidFill>
                <a:effectLst/>
                <a:latin typeface="Arial" panose="020B0604020202020204" pitchFamily="34" charset="0"/>
                <a:ea typeface="+mn-ea"/>
                <a:cs typeface="Arial" panose="020B0604020202020204" pitchFamily="34" charset="0"/>
              </a:rPr>
              <a:t>CERT</a:t>
            </a:r>
            <a:endParaRPr lang="en-US" dirty="0"/>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lgn="l" rtl="0"/>
            <a:r>
              <a:rPr lang="es" b="0" i="0" u="none" baseline="0"/>
              <a:t>Identifique las condiciones con amenaza a la vida que resulten de un trauma, incluido sangrado severo, baja temperatura del cuerpo y bloqueo de las vías respiratorias </a:t>
            </a:r>
          </a:p>
          <a:p>
            <a:pPr algn="l" rtl="0"/>
            <a:r>
              <a:rPr lang="es" b="0" i="0" u="none" baseline="0"/>
              <a:t>Aplique las técnicas correctas para salvar vidas </a:t>
            </a:r>
          </a:p>
          <a:p>
            <a:pPr algn="l" rtl="0"/>
            <a:r>
              <a:rPr lang="es" b="0" i="0" u="none" baseline="0"/>
              <a:t>Brinde cuidado de primeros auxilios básicos para las lesiones sin amenaza a la vida </a:t>
            </a:r>
          </a:p>
        </p:txBody>
      </p:sp>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a:xfrm>
            <a:off x="315142" y="320678"/>
            <a:ext cx="5806851" cy="1017672"/>
          </a:xfrm>
        </p:spPr>
        <p:txBody>
          <a:bodyPr/>
          <a:lstStyle/>
          <a:p>
            <a:pPr algn="l" rtl="0"/>
            <a:r>
              <a:rPr lang="es" b="1" i="1" u="none" baseline="0" dirty="0"/>
              <a:t>Objetivos de la Unidad</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383109" y="6397009"/>
            <a:ext cx="6184352"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pPr algn="r" rtl="0"/>
            <a:r>
              <a:rPr lang="es" b="0" i="0" u="none" baseline="0"/>
              <a:t>3-1</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pPr rtl="0"/>
            <a:r>
              <a:rPr lang="es" b="0" i="0" u="none" baseline="0"/>
              <a:t>PM 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algn="l" rtl="0"/>
            <a:r>
              <a:rPr lang="es" b="0" i="0" u="none" baseline="0"/>
              <a:t>Sin tratamiento, un sangrado severo y la obstrucción de las vías respiratorias puede llevar rápidamente a la muerte </a:t>
            </a:r>
          </a:p>
          <a:p>
            <a:pPr algn="l" rtl="0"/>
            <a:r>
              <a:rPr lang="es" b="0" i="0" u="none" baseline="0"/>
              <a:t>La primera prioridad de los voluntarios de CERT que colaboran en las operaciones médicas de un desastre es atender dichas  condiciones mediante el control del sangrado y el posicionamiento adecuado del paciente para que pueda respirar </a:t>
            </a:r>
          </a:p>
        </p:txBody>
      </p:sp>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a:xfrm>
            <a:off x="244806" y="276718"/>
            <a:ext cx="7905663" cy="1017672"/>
          </a:xfrm>
        </p:spPr>
        <p:txBody>
          <a:bodyPr>
            <a:noAutofit/>
          </a:bodyPr>
          <a:lstStyle/>
          <a:p>
            <a:pPr algn="l" rtl="0"/>
            <a:r>
              <a:rPr lang="es" sz="3400" b="1" i="1" u="none" baseline="0" dirty="0"/>
              <a:t>Capacitación sobre las condiciones con amenaza a la vida</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6931698" cy="303212"/>
          </a:xfrm>
        </p:spPr>
        <p:txBody>
          <a:bodyPr/>
          <a:lstStyle/>
          <a:p>
            <a:pPr algn="l" rtl="0"/>
            <a:r>
              <a:rPr lang="es" b="0" i="0" u="none" baseline="0" dirty="0"/>
              <a:t>Unidad 3 de Capacitación básica del CERT: Operaciones médicas en desastres – Parte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pPr algn="r" rtl="0"/>
            <a:r>
              <a:rPr lang="es" b="0" i="0" u="none" baseline="0"/>
              <a:t>3-2</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pPr rtl="0"/>
            <a:r>
              <a:rPr lang="es" b="0" i="0" u="none" baseline="0"/>
              <a:t>PM 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normAutofit/>
          </a:bodyPr>
          <a:lstStyle/>
          <a:p>
            <a:pPr algn="l" rtl="0"/>
            <a:r>
              <a:rPr lang="es" sz="2400" b="0" i="0" u="none" baseline="0" dirty="0"/>
              <a:t>Antes del tratamiento, asegure que tanto el paciente como el rescatador se encuentren gocen de las condiciones de seguridad en el lugar para administrar el cuidado </a:t>
            </a:r>
          </a:p>
          <a:p>
            <a:pPr algn="l" rtl="0"/>
            <a:r>
              <a:rPr lang="es" sz="2400" b="0" i="0" u="none" baseline="0" dirty="0"/>
              <a:t>Algunas preguntas que los voluntarios de CERT pueden hacerse</a:t>
            </a:r>
          </a:p>
          <a:p>
            <a:pPr lvl="1" algn="l" rtl="0"/>
            <a:r>
              <a:rPr lang="es" sz="2000" b="0" i="0" u="none" baseline="0" dirty="0"/>
              <a:t>¿Me siento seguro en este lugar?</a:t>
            </a:r>
          </a:p>
          <a:p>
            <a:pPr lvl="1" algn="l" rtl="0"/>
            <a:r>
              <a:rPr lang="es" sz="2000" b="0" i="0" u="none" baseline="0" dirty="0"/>
              <a:t>¿Me debería ir y trasladarme a una ubicación más segura, o puedo permanecer y comenzar a administrar el cuidado inmediatamente?</a:t>
            </a:r>
          </a:p>
          <a:p>
            <a:pPr lvl="1" algn="l" rtl="0"/>
            <a:r>
              <a:rPr lang="es" sz="2000" b="0" i="0" u="none" baseline="0" dirty="0"/>
              <a:t>¿Si me voy, puedo llevar a alguien conmigo?</a:t>
            </a:r>
          </a:p>
          <a:p>
            <a:endParaRPr lang="es" dirty="0"/>
          </a:p>
        </p:txBody>
      </p:sp>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a:xfrm>
            <a:off x="288769" y="215171"/>
            <a:ext cx="7193489" cy="1017672"/>
          </a:xfrm>
        </p:spPr>
        <p:txBody>
          <a:bodyPr>
            <a:normAutofit fontScale="90000"/>
          </a:bodyPr>
          <a:lstStyle/>
          <a:p>
            <a:pPr algn="l" rtl="0"/>
            <a:r>
              <a:rPr lang="es" b="1" i="1" u="none" baseline="0" dirty="0"/>
              <a:t>Consideraciones de seguridad</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6738267"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pPr algn="r" rtl="0"/>
            <a:r>
              <a:rPr lang="es" b="0" i="0" u="none" baseline="0"/>
              <a:t>3-3</a:t>
            </a:r>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pPr rtl="0"/>
            <a:r>
              <a:rPr lang="es" b="0" i="0" u="none" baseline="0"/>
              <a:t>PM 3-2</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a:xfrm>
            <a:off x="315142" y="1521229"/>
            <a:ext cx="6920927" cy="4781145"/>
          </a:xfrm>
        </p:spPr>
        <p:txBody>
          <a:bodyPr/>
          <a:lstStyle/>
          <a:p>
            <a:pPr algn="l" rtl="0"/>
            <a:r>
              <a:rPr lang="es" sz="2400" b="0" i="0" u="none" baseline="0" dirty="0"/>
              <a:t>Asegúrese que el paciente pueda verlo</a:t>
            </a:r>
          </a:p>
          <a:p>
            <a:pPr algn="l" rtl="0"/>
            <a:r>
              <a:rPr lang="es" sz="2400" b="0" i="0" u="none" baseline="0" dirty="0"/>
              <a:t>Identifíquese</a:t>
            </a:r>
          </a:p>
          <a:p>
            <a:pPr lvl="1" algn="l" rtl="0"/>
            <a:r>
              <a:rPr lang="es" sz="2000" b="0" i="0" u="none" baseline="0" dirty="0"/>
              <a:t>Su nombre y el nombre de la organización</a:t>
            </a:r>
          </a:p>
          <a:p>
            <a:pPr algn="l" rtl="0"/>
            <a:r>
              <a:rPr lang="es" sz="2400" b="0" i="0" u="none" baseline="0" dirty="0"/>
              <a:t>Pida permiso para el tratamiento, de ser posible</a:t>
            </a:r>
          </a:p>
          <a:p>
            <a:pPr algn="l" rtl="0"/>
            <a:r>
              <a:rPr lang="es" sz="2400" b="0" i="0" u="none" baseline="0" dirty="0"/>
              <a:t>Respete las diferencias culturales</a:t>
            </a:r>
          </a:p>
          <a:p>
            <a:pPr algn="l" rtl="0"/>
            <a:r>
              <a:rPr lang="es" sz="2400" b="0" i="0" u="none" baseline="0" dirty="0"/>
              <a:t>Proteja la privacidad del paciente</a:t>
            </a:r>
          </a:p>
          <a:p>
            <a:endParaRPr lang="es" dirty="0"/>
          </a:p>
        </p:txBody>
      </p:sp>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Aproximación al paciente</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70340" y="6371438"/>
            <a:ext cx="6920927"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pPr algn="r" rtl="0"/>
            <a:r>
              <a:rPr lang="es" b="0" i="0" u="none" baseline="0"/>
              <a:t>3-4</a:t>
            </a:r>
          </a:p>
        </p:txBody>
      </p:sp>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pPr rtl="0"/>
            <a:r>
              <a:rPr lang="es" b="0" i="0" u="none" baseline="0"/>
              <a:t>PM 3-2</a:t>
            </a:r>
          </a:p>
        </p:txBody>
      </p:sp>
      <p:pic>
        <p:nvPicPr>
          <p:cNvPr id="6" name="Picture 5" descr="Aproximación al paciente. La imagen de Cómo aproximarse al paciente muestra a dos paramédicos acercándose al paciente.">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432228" y="3515843"/>
            <a:ext cx="3200677" cy="2121592"/>
          </a:xfrm>
          <a:prstGeom prst="rect">
            <a:avLst/>
          </a:prstGeom>
        </p:spPr>
      </p:pic>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lgn="l" rtl="0"/>
            <a:r>
              <a:rPr lang="es" b="0" i="0" u="none" baseline="0"/>
              <a:t>Indicadores de sangrado con amenaza a la vida:</a:t>
            </a:r>
          </a:p>
          <a:p>
            <a:pPr lvl="1" algn="l" rtl="0"/>
            <a:r>
              <a:rPr lang="es" b="0" i="0" u="none" baseline="0"/>
              <a:t>Sangrado a borbotones o sin parar</a:t>
            </a:r>
          </a:p>
          <a:p>
            <a:pPr lvl="1" algn="l" rtl="0"/>
            <a:r>
              <a:rPr lang="es" b="0" i="0" u="none" baseline="0"/>
              <a:t>La sangre se está acumulando</a:t>
            </a:r>
          </a:p>
          <a:p>
            <a:pPr lvl="1" algn="l" rtl="0"/>
            <a:r>
              <a:rPr lang="es" b="0" i="0" u="none" baseline="0"/>
              <a:t>La sangre está empapando la ropa </a:t>
            </a:r>
          </a:p>
          <a:p>
            <a:pPr lvl="1" algn="l" rtl="0"/>
            <a:r>
              <a:rPr lang="es" b="0" i="0" u="none" baseline="0"/>
              <a:t>La sangre está empapando las vendas</a:t>
            </a:r>
          </a:p>
          <a:p>
            <a:pPr lvl="1" algn="l" rtl="0"/>
            <a:r>
              <a:rPr lang="es" b="0" i="0" u="none" baseline="0"/>
              <a:t>Amputación</a:t>
            </a:r>
          </a:p>
          <a:p>
            <a:endParaRPr lang="es" dirty="0"/>
          </a:p>
        </p:txBody>
      </p:sp>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a:xfrm>
            <a:off x="315142" y="320678"/>
            <a:ext cx="5806851" cy="1017672"/>
          </a:xfrm>
        </p:spPr>
        <p:txBody>
          <a:bodyPr>
            <a:normAutofit fontScale="90000"/>
          </a:bodyPr>
          <a:lstStyle/>
          <a:p>
            <a:pPr algn="l" rtl="0"/>
            <a:r>
              <a:rPr lang="es" b="1" i="1" u="none" baseline="0"/>
              <a:t>Sangrado con amenaza a la vida</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6" y="6385716"/>
            <a:ext cx="6843775"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pPr algn="r" rtl="0"/>
            <a:r>
              <a:rPr lang="es" b="0" i="0" u="none" baseline="0"/>
              <a:t>3-5</a:t>
            </a:r>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pPr rtl="0"/>
            <a:r>
              <a:rPr lang="es" b="0" i="0" u="none" baseline="0"/>
              <a:t>PM 3-3</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pPr algn="l" rtl="0"/>
            <a:r>
              <a:rPr lang="es" b="0" i="0" u="none" baseline="0"/>
              <a:t>La preparación es importante para todas las comunidades de todo tamaño de toda la nación</a:t>
            </a:r>
          </a:p>
          <a:p>
            <a:pPr lvl="1" algn="l" rtl="0"/>
            <a:r>
              <a:rPr lang="es" b="0" i="0" u="none" baseline="0"/>
              <a:t>Prioridad clave para aminorar el impacto de los desastres</a:t>
            </a:r>
          </a:p>
          <a:p>
            <a:pPr lvl="1" algn="l" rtl="0"/>
            <a:r>
              <a:rPr lang="es" b="0" i="0" u="none" baseline="0"/>
              <a:t>Es crucial que todos los miembros de la comunidad adopten medidas para prepararse</a:t>
            </a:r>
          </a:p>
          <a:p>
            <a:pPr lvl="1" algn="l" rtl="0"/>
            <a:r>
              <a:rPr lang="es" b="0" i="0" u="none" baseline="0"/>
              <a:t>Es efectivo cuando se tienen en cuenta los atributos únicos de la comunidad y se hace participar a toda la comunidad </a:t>
            </a:r>
          </a:p>
        </p:txBody>
      </p:sp>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a:xfrm>
            <a:off x="315142" y="320678"/>
            <a:ext cx="5806851" cy="1017672"/>
          </a:xfrm>
        </p:spPr>
        <p:txBody>
          <a:bodyPr>
            <a:normAutofit fontScale="90000"/>
          </a:bodyPr>
          <a:lstStyle/>
          <a:p>
            <a:pPr algn="l" rtl="0"/>
            <a:r>
              <a:rPr lang="es" b="1" i="1" u="none" baseline="0"/>
              <a:t>Roles en la preparación de la comunidad</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a:xfrm>
            <a:off x="1429787" y="6385716"/>
            <a:ext cx="5815075" cy="303212"/>
          </a:xfrm>
        </p:spPr>
        <p:txBody>
          <a:bodyPr/>
          <a:lstStyle/>
          <a:p>
            <a:pPr algn="l" rtl="0"/>
            <a:r>
              <a:rPr lang="es" b="0" i="0" u="none" baseline="0" dirty="0"/>
              <a:t>Unidad de Capacitación básica del CERT: Preparación para desastres</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pPr algn="r" rtl="0"/>
            <a:r>
              <a:rPr lang="es" b="0" i="0" u="none" baseline="0"/>
              <a:t>1-5</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pPr rtl="0"/>
            <a:r>
              <a:rPr lang="es" b="0" i="0" u="none" baseline="0"/>
              <a:t>PM 1-3</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a:xfrm>
            <a:off x="315142" y="320678"/>
            <a:ext cx="6490104" cy="1017672"/>
          </a:xfrm>
        </p:spPr>
        <p:txBody>
          <a:bodyPr>
            <a:normAutofit fontScale="90000"/>
          </a:bodyPr>
          <a:lstStyle/>
          <a:p>
            <a:pPr algn="l" rtl="0"/>
            <a:r>
              <a:rPr lang="es" b="1" i="1" u="none" baseline="0" dirty="0"/>
              <a:t>Fases de sangrado severo</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6834982" cy="303212"/>
          </a:xfrm>
        </p:spPr>
        <p:txBody>
          <a:bodyPr/>
          <a:lstStyle/>
          <a:p>
            <a:pPr algn="l" rtl="0"/>
            <a:r>
              <a:rPr lang="es" b="0" i="0" u="none" baseline="0" dirty="0"/>
              <a:t>Unidad 3 de Capacitación básica del CERT: Operaciones médicas en desastres– Parte 1</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pPr algn="r" rtl="0"/>
            <a:r>
              <a:rPr lang="es" b="0" i="0" u="none" baseline="0"/>
              <a:t>3-6</a:t>
            </a:r>
          </a:p>
        </p:txBody>
      </p:sp>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pPr rtl="0"/>
            <a:r>
              <a:rPr lang="es" b="0" i="0" u="none" baseline="0"/>
              <a:t>PM 3-3</a:t>
            </a:r>
          </a:p>
        </p:txBody>
      </p:sp>
      <p:graphicFrame>
        <p:nvGraphicFramePr>
          <p:cNvPr id="2" name="Table 1" descr="Fases de sangrado severo. Etapas de la tabla de sangrado severo, detalles de los estadios, pérdida de sangre, frecuencia cardíaca, presión arterial, frecuencia respiratoria y aspectos destacados del paciente.">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39817951"/>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rtl="0">
                        <a:spcBef>
                          <a:spcPts val="600"/>
                        </a:spcBef>
                        <a:spcAft>
                          <a:spcPts val="600"/>
                        </a:spcAft>
                      </a:pPr>
                      <a:r>
                        <a:rPr lang="es"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Fase</a:t>
                      </a:r>
                      <a:endParaRPr lang="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es"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Pérdida de sangre</a:t>
                      </a:r>
                      <a:endParaRPr lang="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es"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Frecuencia cardíaca</a:t>
                      </a:r>
                      <a:endParaRPr lang="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es"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Presión arterial</a:t>
                      </a:r>
                      <a:endParaRPr lang="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es"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Frecuencia respiratoria</a:t>
                      </a:r>
                      <a:endParaRPr lang="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tc>
                  <a:txBody>
                    <a:bodyPr/>
                    <a:lstStyle/>
                    <a:p>
                      <a:pPr marL="0" marR="0" algn="ctr" rtl="0">
                        <a:spcBef>
                          <a:spcPts val="600"/>
                        </a:spcBef>
                        <a:spcAft>
                          <a:spcPts val="600"/>
                        </a:spcAft>
                      </a:pPr>
                      <a:r>
                        <a:rPr lang="es" sz="1100" b="1" i="0" u="none"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Paciente</a:t>
                      </a:r>
                      <a:endParaRPr lang="es" sz="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AD40"/>
                    </a:solidFill>
                  </a:tcPr>
                </a:tc>
                <a:extLst>
                  <a:ext uri="{0D108BD9-81ED-4DB2-BD59-A6C34878D82A}">
                    <a16:rowId xmlns:a16="http://schemas.microsoft.com/office/drawing/2014/main" val="4244108842"/>
                  </a:ext>
                </a:extLst>
              </a:tr>
              <a:tr h="827385">
                <a:tc>
                  <a:txBody>
                    <a:bodyPr/>
                    <a:lstStyle/>
                    <a:p>
                      <a:pPr marL="0" marR="0" algn="ctr" rtl="0">
                        <a:spcBef>
                          <a:spcPts val="0"/>
                        </a:spcBef>
                        <a:spcAft>
                          <a:spcPts val="0"/>
                        </a:spcAft>
                      </a:pPr>
                      <a:r>
                        <a:rPr lang="es" sz="1100" b="1" i="0" u="none" baseline="0">
                          <a:effectLst/>
                          <a:latin typeface="Arial" panose="020B0604020202020204" pitchFamily="34" charset="0"/>
                          <a:ea typeface="Calibri" panose="020F0502020204030204" pitchFamily="34" charset="0"/>
                          <a:cs typeface="Times New Roman" panose="02020603050405020304" pitchFamily="18" charset="0"/>
                        </a:rPr>
                        <a:t>I</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dirty="0">
                          <a:effectLst/>
                          <a:latin typeface="Arial" panose="020B0604020202020204" pitchFamily="34" charset="0"/>
                          <a:ea typeface="Calibri" panose="020F0502020204030204" pitchFamily="34" charset="0"/>
                          <a:cs typeface="Times New Roman" panose="02020603050405020304" pitchFamily="18" charset="0"/>
                        </a:rPr>
                        <a:t>Menos del 15%</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Normal (&lt;100 bpm)</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Normal</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14-20</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Paciente parece estar normal</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II</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15%-40%</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dirty="0">
                          <a:effectLst/>
                          <a:latin typeface="Arial" panose="020B0604020202020204" pitchFamily="34" charset="0"/>
                          <a:ea typeface="Calibri" panose="020F0502020204030204" pitchFamily="34" charset="0"/>
                          <a:cs typeface="Times New Roman" panose="02020603050405020304" pitchFamily="18" charset="0"/>
                        </a:rPr>
                        <a:t>Rápido (&gt;100 bpm)</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Ligeramente bajo</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20-30</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dirty="0">
                          <a:effectLst/>
                          <a:latin typeface="Arial" panose="020B0604020202020204" pitchFamily="34" charset="0"/>
                          <a:ea typeface="Calibri" panose="020F0502020204030204" pitchFamily="34" charset="0"/>
                          <a:cs typeface="Times New Roman" panose="02020603050405020304" pitchFamily="18" charset="0"/>
                        </a:rPr>
                        <a:t>El paciente puede sentirse ansioso</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III</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30%-40%</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Muy rápido </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(&gt;120 bpm)</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dirty="0">
                          <a:effectLst/>
                          <a:latin typeface="Arial" panose="020B0604020202020204" pitchFamily="34" charset="0"/>
                          <a:ea typeface="Calibri" panose="020F0502020204030204" pitchFamily="34" charset="0"/>
                          <a:cs typeface="Times New Roman" panose="02020603050405020304" pitchFamily="18" charset="0"/>
                        </a:rPr>
                        <a:t>Bajo</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30-40</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Paciente parece confundido</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IV</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Más de 40%</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Crítico (&gt;140 bpm)</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Crítico</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a:effectLst/>
                          <a:latin typeface="Arial" panose="020B0604020202020204" pitchFamily="34" charset="0"/>
                          <a:ea typeface="Calibri" panose="020F0502020204030204" pitchFamily="34" charset="0"/>
                          <a:cs typeface="Times New Roman" panose="02020603050405020304" pitchFamily="18" charset="0"/>
                        </a:rPr>
                        <a:t>&gt;35</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0">
                        <a:spcBef>
                          <a:spcPts val="0"/>
                        </a:spcBef>
                        <a:spcAft>
                          <a:spcPts val="0"/>
                        </a:spcAft>
                      </a:pPr>
                      <a:r>
                        <a:rPr lang="es" sz="1100" b="0" i="0" u="none" baseline="0" dirty="0">
                          <a:effectLst/>
                          <a:latin typeface="Arial" panose="020B0604020202020204" pitchFamily="34" charset="0"/>
                          <a:ea typeface="Calibri" panose="020F0502020204030204" pitchFamily="34" charset="0"/>
                          <a:cs typeface="Times New Roman" panose="02020603050405020304" pitchFamily="18" charset="0"/>
                        </a:rPr>
                        <a:t>Paciente se siente aletargado</a:t>
                      </a:r>
                      <a:endParaRPr lang="e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lgn="l" rtl="0"/>
            <a:r>
              <a:rPr lang="es" sz="2400" b="1" i="0" u="none" baseline="0" dirty="0"/>
              <a:t>Sangrado arterial: </a:t>
            </a:r>
            <a:r>
              <a:rPr lang="es" sz="2400" b="0" i="0" u="none" baseline="0" dirty="0"/>
              <a:t>Las arterias transportan sangre bajo alta presión</a:t>
            </a:r>
          </a:p>
          <a:p>
            <a:pPr lvl="1" algn="l" rtl="0"/>
            <a:r>
              <a:rPr lang="es" sz="2000" b="0" i="0" u="none" baseline="0" dirty="0"/>
              <a:t>La sangre de una arteria sale a borbotones </a:t>
            </a:r>
          </a:p>
          <a:p>
            <a:pPr algn="l" rtl="0"/>
            <a:r>
              <a:rPr lang="es" sz="2400" b="1" i="0" u="none" baseline="0" dirty="0"/>
              <a:t>Hemorragia venosa: </a:t>
            </a:r>
            <a:r>
              <a:rPr lang="es" sz="2400" b="0" i="0" u="none" baseline="0" dirty="0"/>
              <a:t>Las venas transportan sangre bajo baja presión</a:t>
            </a:r>
          </a:p>
          <a:p>
            <a:pPr lvl="1" algn="l" rtl="0"/>
            <a:r>
              <a:rPr lang="es" sz="2000" b="0" i="0" u="none" baseline="0" dirty="0"/>
              <a:t>La sangre proveniente de una vena fluirá </a:t>
            </a:r>
          </a:p>
          <a:p>
            <a:pPr algn="l" rtl="0"/>
            <a:r>
              <a:rPr lang="es" sz="2400" b="1" i="0" u="none" baseline="0" dirty="0"/>
              <a:t>Sangrado de capilares: </a:t>
            </a:r>
            <a:r>
              <a:rPr lang="es" sz="2400" b="0" i="0" u="none" baseline="0" dirty="0"/>
              <a:t>Los capilares también llevan sangre bajo baja presión</a:t>
            </a:r>
          </a:p>
          <a:p>
            <a:pPr lvl="1" algn="l" rtl="0"/>
            <a:r>
              <a:rPr lang="es" sz="2000" b="0" i="0" u="none" baseline="0" dirty="0"/>
              <a:t>La sangre que de los capilares rezumará </a:t>
            </a:r>
          </a:p>
        </p:txBody>
      </p:sp>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a:xfrm>
            <a:off x="315142" y="320678"/>
            <a:ext cx="5806851" cy="1017672"/>
          </a:xfrm>
        </p:spPr>
        <p:txBody>
          <a:bodyPr/>
          <a:lstStyle/>
          <a:p>
            <a:pPr algn="l" rtl="0"/>
            <a:r>
              <a:rPr lang="es" b="1" i="1" u="none" baseline="0"/>
              <a:t>Tipos de sangrado</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6747059"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pPr algn="r" rtl="0"/>
            <a:r>
              <a:rPr lang="es" b="0" i="0" u="none" baseline="0"/>
              <a:t>3-7</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pPr rtl="0"/>
            <a:r>
              <a:rPr lang="es" b="0" i="0" u="none" baseline="0"/>
              <a:t>PM 3-3</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a:xfrm>
            <a:off x="315142" y="320678"/>
            <a:ext cx="5806851" cy="1017672"/>
          </a:xfrm>
        </p:spPr>
        <p:txBody>
          <a:bodyPr/>
          <a:lstStyle/>
          <a:p>
            <a:pPr algn="l" rtl="0"/>
            <a:r>
              <a:rPr lang="es" b="1" i="1" u="none" baseline="0"/>
              <a:t>Tipos de sangrado</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pPr algn="r" rtl="0"/>
            <a:r>
              <a:rPr lang="es" b="0" i="0" u="none" baseline="0"/>
              <a:t>3-8</a:t>
            </a: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pPr rtl="0"/>
            <a:r>
              <a:rPr lang="es" b="0" i="0" u="none" baseline="0"/>
              <a:t>PM 3-3</a:t>
            </a:r>
          </a:p>
        </p:txBody>
      </p:sp>
      <p:pic>
        <p:nvPicPr>
          <p:cNvPr id="8" name="Picture 7" descr="Tipos de sangrado. Imagen de sangrado arterial, sangrado capilar y sangrado venoso de la muñeca.">
            <a:extLst>
              <a:ext uri="{FF2B5EF4-FFF2-40B4-BE49-F238E27FC236}">
                <a16:creationId xmlns:a16="http://schemas.microsoft.com/office/drawing/2014/main" id="{AEEFF7E2-B858-4DF3-AE85-0BD24580F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399" y="1714499"/>
            <a:ext cx="4443201" cy="4219925"/>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lgn="l" rtl="0"/>
            <a:r>
              <a:rPr lang="es" b="0" i="0" u="none" baseline="0"/>
              <a:t>Paso 1: Encuentre las fuentes </a:t>
            </a:r>
          </a:p>
          <a:p>
            <a:pPr algn="l" rtl="0"/>
            <a:r>
              <a:rPr lang="es" b="0" i="0" u="none" baseline="0"/>
              <a:t>Paso 2: Cubra la fuente </a:t>
            </a:r>
          </a:p>
          <a:p>
            <a:pPr algn="l" rtl="0"/>
            <a:r>
              <a:rPr lang="es" b="0" i="0" u="none" baseline="0"/>
              <a:t>Paso 3: Aplique presión </a:t>
            </a:r>
          </a:p>
          <a:p>
            <a:pPr algn="l" rtl="0"/>
            <a:r>
              <a:rPr lang="es" b="0" i="0" u="none" baseline="0"/>
              <a:t>Paso 4: Mantenga la presión hasta que pare la sangre </a:t>
            </a:r>
          </a:p>
        </p:txBody>
      </p:sp>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a:xfrm>
            <a:off x="139295" y="241550"/>
            <a:ext cx="8828858" cy="1017672"/>
          </a:xfrm>
        </p:spPr>
        <p:txBody>
          <a:bodyPr>
            <a:normAutofit fontScale="90000"/>
          </a:bodyPr>
          <a:lstStyle/>
          <a:p>
            <a:pPr algn="l" rtl="0"/>
            <a:r>
              <a:rPr lang="es" b="1" i="1" u="none" baseline="0" dirty="0"/>
              <a:t>Control del sangrado: Presión directa</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1" y="6385716"/>
            <a:ext cx="6341653" cy="303212"/>
          </a:xfrm>
        </p:spPr>
        <p:txBody>
          <a:bodyPr/>
          <a:lstStyle/>
          <a:p>
            <a:pPr algn="l" rtl="0"/>
            <a:r>
              <a:rPr lang="es" b="0" i="0" u="none" baseline="0" dirty="0"/>
              <a:t>Unidad 3 de Capacitación básica del CERT: Operaciones médicas en desastres– Parte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pPr algn="r" rtl="0"/>
            <a:r>
              <a:rPr lang="es" b="0" i="0" u="none" baseline="0"/>
              <a:t>3-9</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pPr rtl="0"/>
            <a:r>
              <a:rPr lang="es" b="0" i="0" u="none" baseline="0"/>
              <a:t>PM 3-3</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a:xfrm>
            <a:off x="315142" y="1663193"/>
            <a:ext cx="4142558" cy="4716231"/>
          </a:xfrm>
        </p:spPr>
        <p:txBody>
          <a:bodyPr>
            <a:normAutofit/>
          </a:bodyPr>
          <a:lstStyle/>
          <a:p>
            <a:pPr algn="l" rtl="0">
              <a:spcBef>
                <a:spcPts val="300"/>
              </a:spcBef>
            </a:pPr>
            <a:r>
              <a:rPr lang="es" sz="2200" b="0" i="0" u="none" baseline="0" dirty="0"/>
              <a:t>Posicione la extremidad lesionada lo más alto posible </a:t>
            </a:r>
          </a:p>
          <a:p>
            <a:pPr algn="l" rtl="0">
              <a:spcBef>
                <a:spcPts val="300"/>
              </a:spcBef>
            </a:pPr>
            <a:r>
              <a:rPr lang="es" sz="2200" b="0" i="0" u="none" baseline="0" dirty="0"/>
              <a:t>Tire de la correa a través de la hebilla </a:t>
            </a:r>
          </a:p>
          <a:p>
            <a:pPr algn="l" rtl="0">
              <a:spcBef>
                <a:spcPts val="300"/>
              </a:spcBef>
            </a:pPr>
            <a:r>
              <a:rPr lang="es" sz="2200" b="0" i="0" u="none" baseline="0" dirty="0"/>
              <a:t>Gire la varilla hasta que el sangrado pare o baje </a:t>
            </a:r>
          </a:p>
          <a:p>
            <a:pPr algn="l" rtl="0">
              <a:spcBef>
                <a:spcPts val="300"/>
              </a:spcBef>
            </a:pPr>
            <a:r>
              <a:rPr lang="es" sz="2200" b="0" i="0" u="none" baseline="0" dirty="0"/>
              <a:t>Asegure la varilla </a:t>
            </a:r>
          </a:p>
          <a:p>
            <a:pPr algn="l" rtl="0">
              <a:spcBef>
                <a:spcPts val="300"/>
              </a:spcBef>
            </a:pPr>
            <a:r>
              <a:rPr lang="es" sz="2200" b="0" i="0" u="none" baseline="0" dirty="0"/>
              <a:t>Si el sangrado sigue, ponga un segundo torniquete </a:t>
            </a:r>
          </a:p>
          <a:p>
            <a:pPr algn="l" rtl="0">
              <a:spcBef>
                <a:spcPts val="300"/>
              </a:spcBef>
            </a:pPr>
            <a:r>
              <a:rPr lang="es" sz="2200" b="0" i="0" u="none" baseline="0" dirty="0"/>
              <a:t>Manténgalo en su lugar hasta que Servicios Médicos de Emergencia (EMS) tome el control </a:t>
            </a:r>
          </a:p>
        </p:txBody>
      </p:sp>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Control del sangrado: Torniquetes</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pPr algn="r" rtl="0"/>
            <a:r>
              <a:rPr lang="es" b="0" i="0" u="none" baseline="0"/>
              <a:t>3-10</a:t>
            </a:r>
          </a:p>
        </p:txBody>
      </p:sp>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pPr rtl="0"/>
            <a:r>
              <a:rPr lang="es" b="0" i="0" u="none" baseline="0"/>
              <a:t>PM 3-4</a:t>
            </a:r>
          </a:p>
        </p:txBody>
      </p:sp>
      <p:pic>
        <p:nvPicPr>
          <p:cNvPr id="7" name="Picture 6" descr="Control del sangrado: Torniquetes. Imagen de torniquetes para controlar el sangrado.">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017" y="2042013"/>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normAutofit/>
          </a:bodyPr>
          <a:lstStyle/>
          <a:p>
            <a:pPr algn="l" rtl="0"/>
            <a:r>
              <a:rPr lang="es" sz="2400" b="0" i="0" u="none" baseline="0" dirty="0"/>
              <a:t>El shock a menudo es difícil de diagnosticar </a:t>
            </a:r>
          </a:p>
          <a:p>
            <a:pPr algn="l" rtl="0"/>
            <a:r>
              <a:rPr lang="es" sz="2400" b="0" i="0" u="none" baseline="0" dirty="0"/>
              <a:t>Signos principales de shock:</a:t>
            </a:r>
          </a:p>
          <a:p>
            <a:pPr lvl="1" algn="l" rtl="0"/>
            <a:r>
              <a:rPr lang="es" sz="2000" b="0" i="0" u="none" baseline="0" dirty="0"/>
              <a:t>Respiración rápida y superficial</a:t>
            </a:r>
          </a:p>
          <a:p>
            <a:pPr lvl="1" algn="l" rtl="0"/>
            <a:r>
              <a:rPr lang="es" sz="2000" b="0" i="0" u="none" baseline="0" dirty="0"/>
              <a:t>Rellenado de capilares mayor de dos segundos</a:t>
            </a:r>
          </a:p>
          <a:p>
            <a:pPr lvl="1" algn="l" rtl="0"/>
            <a:r>
              <a:rPr lang="es" sz="2000" b="0" i="0" u="none" baseline="0" dirty="0"/>
              <a:t>Falla en seguir órdenes simples, tales “apriéteme la mano” </a:t>
            </a:r>
          </a:p>
          <a:p>
            <a:pPr algn="l" rtl="0"/>
            <a:r>
              <a:rPr lang="es" sz="2400" b="0" i="0" u="none" baseline="0" dirty="0"/>
              <a:t>Los síntomas del choque son difíciles de notar. Préstele una atención cuidadosa al paciente</a:t>
            </a:r>
          </a:p>
          <a:p>
            <a:pPr lvl="1" algn="l" rtl="0"/>
            <a:endParaRPr lang="es" dirty="0"/>
          </a:p>
          <a:p>
            <a:endParaRPr lang="es" dirty="0"/>
          </a:p>
        </p:txBody>
      </p:sp>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a:xfrm>
            <a:off x="315142" y="320678"/>
            <a:ext cx="5806851" cy="1017672"/>
          </a:xfrm>
        </p:spPr>
        <p:txBody>
          <a:bodyPr/>
          <a:lstStyle/>
          <a:p>
            <a:pPr algn="l" rtl="0"/>
            <a:r>
              <a:rPr lang="es" b="1" i="1" u="none" baseline="0"/>
              <a:t>Shock</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701082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pPr algn="r" rtl="0"/>
            <a:r>
              <a:rPr lang="es" b="0" i="0" u="none" baseline="0"/>
              <a:t>3-11</a:t>
            </a:r>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pPr rtl="0"/>
            <a:r>
              <a:rPr lang="es" b="0" i="0" u="none" baseline="0"/>
              <a:t>PM 3-5</a:t>
            </a:r>
          </a:p>
        </p:txBody>
      </p:sp>
      <p:pic>
        <p:nvPicPr>
          <p:cNvPr id="6" name="Picture 5" descr="Shock. Imagen con dos médicos corriendo con una enfermera y un paciente tendido en una camilla de hospital.">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lgn="l" rtl="0"/>
            <a:r>
              <a:rPr lang="es" b="0" i="0" u="none" baseline="0"/>
              <a:t>Mantenga abrigado al paciente</a:t>
            </a:r>
          </a:p>
          <a:p>
            <a:pPr lvl="1" algn="l" rtl="0"/>
            <a:r>
              <a:rPr lang="es" b="0" i="0" u="none" baseline="0"/>
              <a:t>Despoje al paciente de la ropa humedecida</a:t>
            </a:r>
          </a:p>
          <a:p>
            <a:pPr lvl="1" algn="l" rtl="0"/>
            <a:r>
              <a:rPr lang="es" b="0" i="0" u="none" baseline="0"/>
              <a:t>Coloque algo debajo para que se acueste el paciente (por ej. un cartón, una chaqueta o manta)</a:t>
            </a:r>
          </a:p>
          <a:p>
            <a:pPr lvl="1" algn="l" rtl="0"/>
            <a:r>
              <a:rPr lang="es" b="0" i="0" u="none" baseline="0"/>
              <a:t>Arrope al paciente con algo seco (por ej. abrigo, manta, manta de emergencia Mylar, etc.)</a:t>
            </a:r>
          </a:p>
          <a:p>
            <a:pPr lvl="1" algn="l" rtl="0"/>
            <a:r>
              <a:rPr lang="es" b="0" i="0" u="none" baseline="0"/>
              <a:t>Proteja al paciente contra el viento </a:t>
            </a:r>
          </a:p>
        </p:txBody>
      </p:sp>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a:xfrm>
            <a:off x="315142" y="320678"/>
            <a:ext cx="5806851" cy="1017672"/>
          </a:xfrm>
        </p:spPr>
        <p:txBody>
          <a:bodyPr>
            <a:normAutofit fontScale="90000"/>
          </a:bodyPr>
          <a:lstStyle/>
          <a:p>
            <a:pPr algn="l" rtl="0"/>
            <a:r>
              <a:rPr lang="es" b="1" i="1" u="none" baseline="0"/>
              <a:t>Mantenimiento de la temperatura corporal</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6492082"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pPr algn="r" rtl="0"/>
            <a:r>
              <a:rPr lang="es" b="0" i="0" u="none" baseline="0"/>
              <a:t>3-12</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pPr rtl="0"/>
            <a:r>
              <a:rPr lang="es" b="0" i="0" u="none" baseline="0"/>
              <a:t>PM 3-5</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normAutofit/>
          </a:bodyPr>
          <a:lstStyle/>
          <a:p>
            <a:pPr algn="l" rtl="0"/>
            <a:r>
              <a:rPr lang="es" sz="2600" b="0" i="0" u="none" baseline="0" dirty="0"/>
              <a:t>Sepárese para juntarse por pares, identifique a una persona para que asuma el rol de paciente y otra para el rol de rescatador </a:t>
            </a:r>
          </a:p>
          <a:p>
            <a:pPr algn="l" rtl="0">
              <a:spcBef>
                <a:spcPts val="300"/>
              </a:spcBef>
            </a:pPr>
            <a:r>
              <a:rPr lang="es" sz="2600" b="0" i="0" u="none" baseline="0" dirty="0"/>
              <a:t>Responsa como si el paciente tuviera una lesión en el antebrazo derecho, justo por debajo del codo </a:t>
            </a:r>
          </a:p>
          <a:p>
            <a:pPr algn="l" rtl="0">
              <a:spcBef>
                <a:spcPts val="300"/>
              </a:spcBef>
            </a:pPr>
            <a:r>
              <a:rPr lang="es" sz="2600" b="0" i="0" u="none" baseline="0" dirty="0"/>
              <a:t>Aplique una venda de presión o torniquete (a su alcance) </a:t>
            </a:r>
          </a:p>
          <a:p>
            <a:pPr algn="l" rtl="0">
              <a:spcBef>
                <a:spcPts val="300"/>
              </a:spcBef>
            </a:pPr>
            <a:r>
              <a:rPr lang="es" sz="2600" b="0" i="0" u="none" baseline="0" dirty="0"/>
              <a:t>Repita el proceso dos veces </a:t>
            </a:r>
          </a:p>
          <a:p>
            <a:pPr algn="l" rtl="0">
              <a:spcBef>
                <a:spcPts val="300"/>
              </a:spcBef>
            </a:pPr>
            <a:r>
              <a:rPr lang="es" sz="2600" b="0" i="0" u="none" baseline="0" dirty="0"/>
              <a:t>Cambie de roles y haga que el nuevo rescatador complete los pasos anteriores </a:t>
            </a:r>
          </a:p>
        </p:txBody>
      </p:sp>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a:xfrm>
            <a:off x="315142" y="320678"/>
            <a:ext cx="5806851" cy="1017672"/>
          </a:xfrm>
        </p:spPr>
        <p:txBody>
          <a:bodyPr/>
          <a:lstStyle/>
          <a:p>
            <a:pPr algn="l" rtl="0"/>
            <a:r>
              <a:rPr lang="es" b="1" i="1" u="none" baseline="0"/>
              <a:t>Ejercicio 3.1</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6887736" cy="303212"/>
          </a:xfrm>
        </p:spPr>
        <p:txBody>
          <a:bodyPr/>
          <a:lstStyle/>
          <a:p>
            <a:pPr algn="l" rtl="0"/>
            <a:r>
              <a:rPr lang="es" b="0" i="0" u="none" baseline="0" dirty="0"/>
              <a:t>Unidad 3 de Capacitación básica del CERT: Operaciones médicas en desastres– Parte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pPr algn="r" rtl="0"/>
            <a:r>
              <a:rPr lang="es" b="0" i="0" u="none" baseline="0"/>
              <a:t>3-13</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pPr rtl="0"/>
            <a:r>
              <a:rPr lang="es" b="0" i="0" u="none" baseline="0"/>
              <a:t>PM 3-6</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Apertura de las vías respiratorias</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6887736"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pPr algn="r" rtl="0"/>
            <a:r>
              <a:rPr lang="es" b="0" i="0" u="none" baseline="0"/>
              <a:t>3-14</a:t>
            </a:r>
          </a:p>
        </p:txBody>
      </p:sp>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pPr rtl="0"/>
            <a:r>
              <a:rPr lang="es" b="0" i="0" u="none" baseline="0"/>
              <a:t>PM 3-6</a:t>
            </a:r>
          </a:p>
        </p:txBody>
      </p:sp>
      <p:pic>
        <p:nvPicPr>
          <p:cNvPr id="8" name="Picture 7" descr="Apertura de las vías respiratorias. Como abrir las vías respiratorias. Imagen del sistema respiratorio humano. Incluye señalización de cavidad nasal, epiglotis, faringe, laringe, tráquea, bronquios, pulmón derecho, diafragma, cavidad pleural y pulmón izquierdo.">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125" y="1661746"/>
            <a:ext cx="4643750" cy="4206020"/>
          </a:xfrm>
          <a:prstGeom prst="rect">
            <a:avLst/>
          </a:prstGeom>
        </p:spPr>
      </p:pic>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a:xfrm>
            <a:off x="315142" y="320678"/>
            <a:ext cx="5806851" cy="1017672"/>
          </a:xfrm>
        </p:spPr>
        <p:txBody>
          <a:bodyPr>
            <a:normAutofit fontScale="90000"/>
          </a:bodyPr>
          <a:lstStyle/>
          <a:p>
            <a:pPr algn="l" rtl="0"/>
            <a:r>
              <a:rPr lang="es" b="1" i="1" u="none" baseline="0"/>
              <a:t>Vías respiratorias abiertas versus cerradas</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6" y="6385716"/>
            <a:ext cx="6228313"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pPr algn="r" rtl="0"/>
            <a:r>
              <a:rPr lang="es" b="0" i="0" u="none" baseline="0"/>
              <a:t>3-15</a:t>
            </a:r>
          </a:p>
        </p:txBody>
      </p:sp>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pPr rtl="0"/>
            <a:r>
              <a:rPr lang="es" b="0" i="0" u="none" baseline="0"/>
              <a:t>PM 3-6</a:t>
            </a:r>
          </a:p>
        </p:txBody>
      </p:sp>
      <p:pic>
        <p:nvPicPr>
          <p:cNvPr id="7" name="Picture 6" descr="Vía respiratoria abierta versus cerrada. La primera imagen muestra una cabeza humana que señala la lengua y la vía respiratoria abierta. La segunda imagen muestra una cabeza humana que señala la lengua y la vía respiratoria obstruida.">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31" y="1601718"/>
            <a:ext cx="3635537" cy="4520629"/>
          </a:xfrm>
          <a:prstGeom prst="rect">
            <a:avLst/>
          </a:prstGeom>
        </p:spPr>
      </p:pic>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a:xfrm>
            <a:off x="315142" y="1538813"/>
            <a:ext cx="8512974" cy="4781145"/>
          </a:xfrm>
        </p:spPr>
        <p:txBody>
          <a:bodyPr/>
          <a:lstStyle/>
          <a:p>
            <a:pPr algn="l" rtl="0"/>
            <a:r>
              <a:rPr lang="es" b="0" i="0" u="none" baseline="0" dirty="0"/>
              <a:t>El gobierno tiene la responsabilidad de:</a:t>
            </a:r>
          </a:p>
          <a:p>
            <a:pPr lvl="1" algn="l" rtl="0"/>
            <a:r>
              <a:rPr lang="es" b="0" i="0" u="none" baseline="0" dirty="0"/>
              <a:t>Desarrollar, someter a prueba y refinar los planes de emergencia</a:t>
            </a:r>
          </a:p>
          <a:p>
            <a:pPr lvl="1" algn="l" rtl="0"/>
            <a:r>
              <a:rPr lang="es" b="0" i="0" u="none" baseline="0" dirty="0"/>
              <a:t>Asegúrese de que los socorristas de emergencia tengan las habilidades y recursos adecuados</a:t>
            </a:r>
          </a:p>
          <a:p>
            <a:pPr lvl="1" algn="l" rtl="0"/>
            <a:r>
              <a:rPr lang="es" b="0" i="0" u="none" baseline="0" dirty="0"/>
              <a:t>Brindar servicios para proteger y asistir a los ciudadanos </a:t>
            </a:r>
          </a:p>
          <a:p>
            <a:endParaRPr lang="es" dirty="0"/>
          </a:p>
        </p:txBody>
      </p:sp>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a:xfrm>
            <a:off x="315142" y="320678"/>
            <a:ext cx="5806851" cy="1017672"/>
          </a:xfrm>
        </p:spPr>
        <p:txBody>
          <a:bodyPr/>
          <a:lstStyle/>
          <a:p>
            <a:pPr algn="l" rtl="0"/>
            <a:r>
              <a:rPr lang="es" b="1" i="1" u="none" baseline="0"/>
              <a:t>Gobierno</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a:xfrm>
            <a:off x="1429787" y="6385716"/>
            <a:ext cx="5602780"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pPr algn="r" rtl="0"/>
            <a:r>
              <a:rPr lang="es" b="0" i="0" u="none" baseline="0"/>
              <a:t>1-6</a:t>
            </a:r>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pPr rtl="0"/>
            <a:r>
              <a:rPr lang="es" b="0" i="0" u="none" baseline="0"/>
              <a:t>PM 1-3</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pPr algn="l" rtl="0"/>
            <a:r>
              <a:rPr lang="es" sz="2400" b="1" i="1" u="none" baseline="0" dirty="0"/>
              <a:t>En posición de sentado encima de algo </a:t>
            </a:r>
            <a:r>
              <a:rPr lang="es" sz="2400" b="0" i="0" u="none" baseline="0" dirty="0"/>
              <a:t>(por ej. una silla, banca): Las piernas deben estar abiertas a la altura de los hombros, los codos o manos sobre las rodillas, e inclinándose ligeramente hacia adelante </a:t>
            </a:r>
            <a:endParaRPr lang="es" b="0" i="0" u="none" baseline="0" dirty="0"/>
          </a:p>
          <a:p>
            <a:pPr algn="l" rtl="0"/>
            <a:r>
              <a:rPr lang="es" sz="2400" b="1" i="0" u="none" baseline="0" dirty="0"/>
              <a:t>En posición de parado: </a:t>
            </a:r>
            <a:r>
              <a:rPr lang="es" sz="2400" b="0" i="0" u="none" baseline="0" dirty="0"/>
              <a:t>Las piernas deben estar abiertas a la altura de los hombros, las manos sobre las rodillas, los brazos derechos, e inclinándose  hacia adelante manteniendo la columna recta </a:t>
            </a:r>
            <a:endParaRPr lang="es" b="0" i="0" u="none" baseline="0" dirty="0"/>
          </a:p>
        </p:txBody>
      </p:sp>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a:xfrm>
            <a:off x="315142" y="294301"/>
            <a:ext cx="7624312" cy="1017672"/>
          </a:xfrm>
        </p:spPr>
        <p:txBody>
          <a:bodyPr>
            <a:normAutofit fontScale="90000"/>
          </a:bodyPr>
          <a:lstStyle/>
          <a:p>
            <a:pPr algn="l" rtl="0"/>
            <a:r>
              <a:rPr lang="es" b="1" i="1" u="none" baseline="0" dirty="0"/>
              <a:t>Posicionamiento de un paciente en estado consciente</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6" y="6385716"/>
            <a:ext cx="6448121" cy="303212"/>
          </a:xfrm>
        </p:spPr>
        <p:txBody>
          <a:bodyPr/>
          <a:lstStyle/>
          <a:p>
            <a:pPr algn="l" rtl="0"/>
            <a:r>
              <a:rPr lang="es" b="0" i="0" u="none" baseline="0" dirty="0"/>
              <a:t>Unidad 3 de Capacitación básica del CERT: Operaciones médicas en desastres– Parte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pPr algn="r" rtl="0"/>
            <a:r>
              <a:rPr lang="es" b="0" i="0" u="none" baseline="0"/>
              <a:t>3-16</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pPr rtl="0"/>
            <a:r>
              <a:rPr lang="es" b="0" i="0" u="none" baseline="0"/>
              <a:t>PM 3-6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Posicionamiento de un paciente consciente</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6887736"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pPr algn="r" rtl="0"/>
            <a:r>
              <a:rPr lang="es" b="0" i="0" u="none" baseline="0"/>
              <a:t>3-17</a:t>
            </a:r>
          </a:p>
        </p:txBody>
      </p:sp>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pPr rtl="0"/>
            <a:r>
              <a:rPr lang="es" b="0" i="0" u="none" baseline="0"/>
              <a:t>PM 3-7</a:t>
            </a:r>
          </a:p>
        </p:txBody>
      </p:sp>
      <p:pic>
        <p:nvPicPr>
          <p:cNvPr id="6" name="Picture 5" descr="Posicionamiento de un paciente consciente. Diagrama de flujo que muestra cómo colocar a una persona inconsciente. 1 ¿Está la persona lesionada respirando? Si es así, mueva a la persona lesionada a la posición de recuperación. Si no, 2 ¿Sabes RCP? Si no, mueva a la persona lesionada a la posición de recuperación. En caso afirmativo, retire las obstrucciones y realice la RCP.">
            <a:extLst>
              <a:ext uri="{FF2B5EF4-FFF2-40B4-BE49-F238E27FC236}">
                <a16:creationId xmlns:a16="http://schemas.microsoft.com/office/drawing/2014/main" id="{2FAB4220-9A7D-4EEF-B56A-BAE18C6A5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956" y="2288633"/>
            <a:ext cx="5806850" cy="2896870"/>
          </a:xfrm>
          <a:prstGeom prst="rect">
            <a:avLst/>
          </a:prstGeom>
        </p:spPr>
      </p:pic>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lgn="l" rtl="0"/>
            <a:r>
              <a:rPr lang="es" b="1" i="0" u="none" baseline="0"/>
              <a:t>Cuerpo: </a:t>
            </a:r>
            <a:r>
              <a:rPr lang="es" b="0" i="0" u="none" baseline="0"/>
              <a:t>Acostado de lado</a:t>
            </a:r>
          </a:p>
          <a:p>
            <a:pPr algn="l" rtl="0"/>
            <a:r>
              <a:rPr lang="es" b="1" i="0" u="none" baseline="0"/>
              <a:t>Brazo de abajo: </a:t>
            </a:r>
            <a:r>
              <a:rPr lang="es" b="0" i="0" u="none" baseline="0"/>
              <a:t>Estirado hacia afuera</a:t>
            </a:r>
          </a:p>
          <a:p>
            <a:pPr algn="l" rtl="0"/>
            <a:r>
              <a:rPr lang="es" b="1" i="0" u="none" baseline="0"/>
              <a:t>Brazo de arriba: </a:t>
            </a:r>
            <a:r>
              <a:rPr lang="es" b="0" i="0" u="none" baseline="0"/>
              <a:t>Descanse la mano sobre el bíceps del brazo de abajo</a:t>
            </a:r>
          </a:p>
          <a:p>
            <a:pPr algn="l" rtl="0"/>
            <a:r>
              <a:rPr lang="es" b="1" i="0" u="none" baseline="0"/>
              <a:t>Cabeza: </a:t>
            </a:r>
            <a:r>
              <a:rPr lang="es" b="0" i="0" u="none" baseline="0"/>
              <a:t>Descanse sobre su mano</a:t>
            </a:r>
          </a:p>
          <a:p>
            <a:pPr algn="l" rtl="0"/>
            <a:r>
              <a:rPr lang="es" b="1" i="0" u="none" baseline="0"/>
              <a:t>Piernas: </a:t>
            </a:r>
            <a:r>
              <a:rPr lang="es" b="0" i="0" u="none" baseline="0"/>
              <a:t>Flexionadas ligeramente</a:t>
            </a:r>
          </a:p>
          <a:p>
            <a:pPr algn="l" rtl="0"/>
            <a:r>
              <a:rPr lang="es" b="1" i="0" u="none" baseline="0"/>
              <a:t>Barbilla: </a:t>
            </a:r>
            <a:r>
              <a:rPr lang="es" b="0" i="0" u="none" baseline="0"/>
              <a:t>Levantada hacia adelante</a:t>
            </a:r>
          </a:p>
          <a:p>
            <a:pPr algn="l" rtl="0"/>
            <a:r>
              <a:rPr lang="es" b="1" i="0" u="none" baseline="0"/>
              <a:t>Boca: </a:t>
            </a:r>
            <a:r>
              <a:rPr lang="es" b="0" i="0" u="none" baseline="0"/>
              <a:t>Apuntando hacia abajo</a:t>
            </a:r>
          </a:p>
        </p:txBody>
      </p:sp>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Posición de Recuperación </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6" y="6385716"/>
            <a:ext cx="6580005"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pPr algn="r" rtl="0"/>
            <a:r>
              <a:rPr lang="es" b="0" i="0" u="none" baseline="0"/>
              <a:t>3-18</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pPr rtl="0"/>
            <a:r>
              <a:rPr lang="es" b="0" i="0" u="none" baseline="0"/>
              <a:t>PM 3-7</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normAutofit/>
          </a:bodyPr>
          <a:lstStyle/>
          <a:p>
            <a:pPr marL="514350" indent="-514350" algn="l" rtl="0">
              <a:buFont typeface="+mj-lt"/>
              <a:buAutoNum type="arabicPeriod"/>
            </a:pPr>
            <a:r>
              <a:rPr lang="es" sz="2600" b="0" i="0" u="none" baseline="0" dirty="0"/>
              <a:t>Arrodíllese por arriba de la cabeza del paciente</a:t>
            </a:r>
          </a:p>
          <a:p>
            <a:pPr marL="514350" indent="-514350" algn="l" rtl="0">
              <a:spcBef>
                <a:spcPts val="400"/>
              </a:spcBef>
              <a:buFont typeface="+mj-lt"/>
              <a:buAutoNum type="arabicPeriod"/>
            </a:pPr>
            <a:r>
              <a:rPr lang="es" sz="2600" b="0" i="0" u="none" baseline="0" dirty="0"/>
              <a:t>Poner una mano a cada lado de la cabeza del paciente con los pulgares cerca de las esquinas de la boca apuntando hacia la barbilla, apoyándose sobre los codos</a:t>
            </a:r>
          </a:p>
          <a:p>
            <a:pPr marL="514350" indent="-514350" algn="l" rtl="0">
              <a:spcBef>
                <a:spcPts val="400"/>
              </a:spcBef>
              <a:buFont typeface="+mj-lt"/>
              <a:buAutoNum type="arabicPeriod"/>
            </a:pPr>
            <a:r>
              <a:rPr lang="es" sz="2600" b="0" i="0" u="none" baseline="0" dirty="0"/>
              <a:t>Deslice los dedos en posición bajo los ángulos de la quijada del paciente, sin mover la cabeza ni el cuello</a:t>
            </a:r>
          </a:p>
          <a:p>
            <a:pPr marL="514350" indent="-514350" algn="l" rtl="0">
              <a:spcBef>
                <a:spcPts val="400"/>
              </a:spcBef>
              <a:buFont typeface="+mj-lt"/>
              <a:buAutoNum type="arabicPeriod"/>
            </a:pPr>
            <a:r>
              <a:rPr lang="es" sz="2600" b="0" i="0" u="none" baseline="0" dirty="0"/>
              <a:t>Manipule la mandíbula hacia arriba sin mover la cabeza ni el cuello para levantar la mandíbula y abrir las vías respiratorias </a:t>
            </a:r>
          </a:p>
          <a:p>
            <a:pPr marL="514350" indent="-514350" algn="l" rtl="0">
              <a:buFont typeface="+mj-lt"/>
              <a:buAutoNum type="arabicPeriod"/>
            </a:pPr>
            <a:endParaRPr lang="es" dirty="0"/>
          </a:p>
        </p:txBody>
      </p:sp>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a:xfrm>
            <a:off x="315142" y="320678"/>
            <a:ext cx="5806851" cy="1017672"/>
          </a:xfrm>
        </p:spPr>
        <p:txBody>
          <a:bodyPr>
            <a:normAutofit fontScale="90000"/>
          </a:bodyPr>
          <a:lstStyle/>
          <a:p>
            <a:pPr algn="l" rtl="0"/>
            <a:r>
              <a:rPr lang="es" u="none" baseline="0" dirty="0"/>
              <a:t>Maniobra de tracción mandibular</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701082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pPr algn="r" rtl="0"/>
            <a:r>
              <a:rPr lang="es" b="0" i="0" u="none" baseline="0"/>
              <a:t>3-19</a:t>
            </a:r>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pPr rtl="0"/>
            <a:r>
              <a:rPr lang="es" b="0" i="0" u="none" baseline="0"/>
              <a:t>PM 3-7</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pPr algn="l" rtl="0"/>
            <a:r>
              <a:rPr lang="es" b="0" i="0" u="none" baseline="0"/>
              <a:t>Sepárese para juntarse por pares, identifique a una persona para que asuma el rol de rescatador y otra para el rol de paciente </a:t>
            </a:r>
          </a:p>
          <a:p>
            <a:pPr algn="l" rtl="0"/>
            <a:r>
              <a:rPr lang="es" b="0" i="0" u="none" baseline="0"/>
              <a:t>Suponga que el individuo lesionado en estado inconsciente está respirando </a:t>
            </a:r>
          </a:p>
          <a:p>
            <a:pPr algn="l" rtl="0"/>
            <a:r>
              <a:rPr lang="es" b="0" i="0" u="none" baseline="0"/>
              <a:t>Colóquelo en la posición de recuperación usando la técnica que acaba de aprender </a:t>
            </a:r>
          </a:p>
        </p:txBody>
      </p:sp>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a:xfrm>
            <a:off x="315142" y="320678"/>
            <a:ext cx="5806851" cy="1017672"/>
          </a:xfrm>
        </p:spPr>
        <p:txBody>
          <a:bodyPr/>
          <a:lstStyle/>
          <a:p>
            <a:pPr algn="l" rtl="0"/>
            <a:r>
              <a:rPr lang="es" b="1" i="1" u="none" baseline="0"/>
              <a:t>Ejercicio 3.2</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716029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pPr algn="r" rtl="0"/>
            <a:r>
              <a:rPr lang="es" b="0" i="0" u="none" baseline="0"/>
              <a:t>3-20</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pPr rtl="0"/>
            <a:r>
              <a:rPr lang="es" b="0" i="0" u="none" baseline="0"/>
              <a:t>PM 3-8</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pPr algn="l" rtl="0"/>
            <a:r>
              <a:rPr lang="es" b="0" i="0" u="none" baseline="0"/>
              <a:t>¿Qué puede hacer usted:</a:t>
            </a:r>
          </a:p>
          <a:p>
            <a:pPr lvl="1" algn="l" rtl="0"/>
            <a:r>
              <a:rPr lang="es" b="0" i="0" u="none" baseline="0"/>
              <a:t>Mantenga a paciente abrigado </a:t>
            </a:r>
          </a:p>
          <a:p>
            <a:pPr lvl="1" algn="l" rtl="0"/>
            <a:r>
              <a:rPr lang="es" b="0" i="0" u="none" baseline="0"/>
              <a:t>Pídale que sostenga su mano </a:t>
            </a:r>
          </a:p>
          <a:p>
            <a:pPr lvl="1" algn="l" rtl="0"/>
            <a:r>
              <a:rPr lang="es" b="0" i="0" u="none" baseline="0"/>
              <a:t>Mantenga el contacto visual </a:t>
            </a:r>
          </a:p>
          <a:p>
            <a:pPr lvl="1" algn="l" rtl="0"/>
            <a:r>
              <a:rPr lang="es" b="0" i="0" u="none" baseline="0"/>
              <a:t>Sea paciente y comprensivo </a:t>
            </a:r>
          </a:p>
          <a:p>
            <a:pPr lvl="1" algn="l" rtl="0"/>
            <a:r>
              <a:rPr lang="es" b="0" i="0" u="none" baseline="0"/>
              <a:t>Si tiene que asistir a otra persona, hágalo saber </a:t>
            </a:r>
          </a:p>
          <a:p>
            <a:endParaRPr lang="es" dirty="0"/>
          </a:p>
        </p:txBody>
      </p:sp>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a:xfrm>
            <a:off x="315142" y="320678"/>
            <a:ext cx="5806851" cy="1017672"/>
          </a:xfrm>
        </p:spPr>
        <p:txBody>
          <a:bodyPr/>
          <a:lstStyle/>
          <a:p>
            <a:pPr algn="l" rtl="0"/>
            <a:r>
              <a:rPr lang="es" b="1" i="1" u="none" baseline="0"/>
              <a:t>Ofreciendo comodidad</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6887736"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pPr algn="r" rtl="0"/>
            <a:r>
              <a:rPr lang="es" b="0" i="0" u="none" baseline="0"/>
              <a:t>3-21</a:t>
            </a:r>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pPr rtl="0"/>
            <a:r>
              <a:rPr lang="es" b="0" i="0" u="none" baseline="0"/>
              <a:t>PM 3-8</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pPr algn="l" rtl="0"/>
            <a:r>
              <a:rPr lang="es" b="0" i="0" u="none" baseline="0"/>
              <a:t>Prevenga la hipotermia </a:t>
            </a:r>
          </a:p>
          <a:p>
            <a:pPr algn="l" rtl="0"/>
            <a:r>
              <a:rPr lang="es" b="0" i="0" u="none" baseline="0"/>
              <a:t>Maneje el dolor </a:t>
            </a:r>
          </a:p>
          <a:p>
            <a:pPr algn="l" rtl="0"/>
            <a:r>
              <a:rPr lang="es" b="0" i="0" u="none" baseline="0"/>
              <a:t>Aminore el riesgo de infección </a:t>
            </a:r>
          </a:p>
        </p:txBody>
      </p:sp>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a:xfrm>
            <a:off x="315142" y="320678"/>
            <a:ext cx="5806851" cy="1017672"/>
          </a:xfrm>
        </p:spPr>
        <p:txBody>
          <a:bodyPr>
            <a:normAutofit fontScale="90000"/>
          </a:bodyPr>
          <a:lstStyle/>
          <a:p>
            <a:pPr algn="l" rtl="0"/>
            <a:r>
              <a:rPr lang="es" b="1" i="1" u="none" baseline="0"/>
              <a:t>Tratamiento de quemaduras</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6870151"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pPr algn="r" rtl="0"/>
            <a:r>
              <a:rPr lang="es" b="0" i="0" u="none" baseline="0"/>
              <a:t>3-22</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pPr rtl="0"/>
            <a:r>
              <a:rPr lang="es" b="0" i="0" u="none" baseline="0"/>
              <a:t>PM 3-9</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lgn="l" rtl="0"/>
            <a:r>
              <a:rPr lang="es" b="0" i="0" u="none" baseline="0" dirty="0"/>
              <a:t>Factores que afectan la severidad de la quemadura:</a:t>
            </a:r>
          </a:p>
          <a:p>
            <a:pPr lvl="1" algn="l" rtl="0"/>
            <a:r>
              <a:rPr lang="es" sz="2000" b="0" i="0" u="none" baseline="0" dirty="0"/>
              <a:t>Temperatura del agente de la quemadura</a:t>
            </a:r>
          </a:p>
          <a:p>
            <a:pPr lvl="1" algn="l" rtl="0"/>
            <a:r>
              <a:rPr lang="es" sz="2000" b="0" i="0" u="none" baseline="0" dirty="0"/>
              <a:t>Período de tiempo que estuvo expuesto el sobreviviente</a:t>
            </a:r>
          </a:p>
          <a:p>
            <a:pPr lvl="1" algn="l" rtl="0"/>
            <a:r>
              <a:rPr lang="es" sz="2000" b="0" i="0" u="none" baseline="0" dirty="0"/>
              <a:t>Área del cuerpo afectaeda</a:t>
            </a:r>
          </a:p>
          <a:p>
            <a:pPr lvl="1" algn="l" rtl="0"/>
            <a:r>
              <a:rPr lang="es" sz="2000" b="0" i="0" u="none" baseline="0" dirty="0"/>
              <a:t>Tamaño del área quemada</a:t>
            </a:r>
          </a:p>
          <a:p>
            <a:pPr lvl="1" algn="l" rtl="0"/>
            <a:r>
              <a:rPr lang="es" sz="2000" b="0" i="0" u="none" baseline="0" dirty="0"/>
              <a:t>Profundidad de la quemadura </a:t>
            </a:r>
          </a:p>
          <a:p>
            <a:endParaRPr lang="es" dirty="0"/>
          </a:p>
        </p:txBody>
      </p:sp>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Severidad de la quemadura</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6" y="6385716"/>
            <a:ext cx="6518459"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pPr algn="r" rtl="0"/>
            <a:r>
              <a:rPr lang="es" b="0" i="0" u="none" baseline="0"/>
              <a:t>3-23</a:t>
            </a:r>
          </a:p>
        </p:txBody>
      </p:sp>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pPr rtl="0"/>
            <a:r>
              <a:rPr lang="es" b="0" i="0" u="none" baseline="0"/>
              <a:t>PM 3-9</a:t>
            </a:r>
          </a:p>
        </p:txBody>
      </p:sp>
      <p:pic>
        <p:nvPicPr>
          <p:cNvPr id="6" name="Picture 5" descr="Severidad de la quemadura. La imagen muestra un ejemplo de la gravedad de una quemadura.">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4927028" y="3362699"/>
            <a:ext cx="3267562" cy="2435819"/>
          </a:xfrm>
          <a:prstGeom prst="rect">
            <a:avLst/>
          </a:prstGeom>
        </p:spPr>
      </p:pic>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lgn="l" rtl="0"/>
            <a:r>
              <a:rPr lang="es" b="1" i="0" u="none" baseline="0"/>
              <a:t>Superficial: </a:t>
            </a:r>
            <a:r>
              <a:rPr lang="es" b="0" i="0" u="none" baseline="0"/>
              <a:t>epidermis</a:t>
            </a:r>
          </a:p>
          <a:p>
            <a:pPr algn="l" rtl="0"/>
            <a:r>
              <a:rPr lang="es" b="1" i="0" u="none" baseline="0"/>
              <a:t>Quemadura semiprofunda: </a:t>
            </a:r>
            <a:r>
              <a:rPr lang="es" b="0" i="0" u="none" baseline="0"/>
              <a:t>dermis y epidermis</a:t>
            </a:r>
          </a:p>
          <a:p>
            <a:pPr algn="l" rtl="0"/>
            <a:r>
              <a:rPr lang="es" b="1" i="0" u="none" baseline="0"/>
              <a:t>Quemadura profunda:</a:t>
            </a:r>
            <a:r>
              <a:rPr lang="es" b="0" i="0" u="none" baseline="0"/>
              <a:t> subcutánea y capas superiores</a:t>
            </a:r>
          </a:p>
        </p:txBody>
      </p:sp>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a:xfrm>
            <a:off x="315142" y="320678"/>
            <a:ext cx="5806851" cy="1017672"/>
          </a:xfrm>
        </p:spPr>
        <p:txBody>
          <a:bodyPr>
            <a:normAutofit fontScale="90000"/>
          </a:bodyPr>
          <a:lstStyle/>
          <a:p>
            <a:pPr algn="l" rtl="0"/>
            <a:r>
              <a:rPr lang="es" b="1" i="1" u="none" baseline="0"/>
              <a:t>Clasificaciones de las quemaduras</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6" y="6385716"/>
            <a:ext cx="6580005"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pPr algn="r" rtl="0"/>
            <a:r>
              <a:rPr lang="es" b="0" i="0" u="none" baseline="0"/>
              <a:t>3-24</a:t>
            </a:r>
          </a:p>
        </p:txBody>
      </p:sp>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pPr rtl="0"/>
            <a:r>
              <a:rPr lang="es" b="0" i="0" u="none" baseline="0"/>
              <a:t>PM 3-9</a:t>
            </a:r>
          </a:p>
        </p:txBody>
      </p:sp>
      <p:pic>
        <p:nvPicPr>
          <p:cNvPr id="8" name="Picture 7" descr="Clasificaciones de las quemaduras. La imagen muestra la clasificación de quemaduras superficial, parcial y completa.">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887" y="1812015"/>
            <a:ext cx="3882621" cy="2349047"/>
          </a:xfrm>
          <a:prstGeom prst="rect">
            <a:avLst/>
          </a:prstGeom>
        </p:spPr>
      </p:pic>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56398"/>
            <a:ext cx="6814140" cy="4281694"/>
          </a:xfrm>
        </p:spPr>
        <p:txBody>
          <a:bodyPr>
            <a:normAutofit fontScale="92500" lnSpcReduction="20000"/>
          </a:bodyPr>
          <a:lstStyle/>
          <a:p>
            <a:pPr algn="l" rtl="0"/>
            <a:r>
              <a:rPr lang="es" b="0" i="0" u="none" baseline="0" dirty="0"/>
              <a:t>Elimine la causa de la quemadura y la ropa o joyería afetada </a:t>
            </a:r>
          </a:p>
          <a:p>
            <a:pPr algn="l" rtl="0"/>
            <a:r>
              <a:rPr lang="es" b="0" i="0" u="none" baseline="0" dirty="0"/>
              <a:t>Si el irritante está seco, limpie suavemente lo más posible </a:t>
            </a:r>
          </a:p>
          <a:p>
            <a:pPr lvl="1" algn="l" rtl="0"/>
            <a:r>
              <a:rPr lang="es" b="0" i="0" u="none" baseline="0" dirty="0"/>
              <a:t>Siempre limpie sin que afecte los ojos, al sobreviviente y a usted </a:t>
            </a:r>
          </a:p>
          <a:p>
            <a:pPr algn="l" rtl="0"/>
            <a:r>
              <a:rPr lang="es" b="0" i="0" u="none" baseline="0" dirty="0"/>
              <a:t>Enjuague dejando correr mucha agua fría </a:t>
            </a:r>
          </a:p>
          <a:p>
            <a:pPr algn="l" rtl="0"/>
            <a:r>
              <a:rPr lang="es" b="0" i="0" u="none" baseline="0" dirty="0"/>
              <a:t>Aplique una compresa fría, húmeda para aliviar el dolor </a:t>
            </a:r>
          </a:p>
          <a:p>
            <a:pPr algn="l" rtl="0"/>
            <a:r>
              <a:rPr lang="es" b="0" i="0" u="none" baseline="0" dirty="0"/>
              <a:t>Cubra la herida superficialmente con una venda seca, esterilizada o limpia </a:t>
            </a:r>
          </a:p>
          <a:p>
            <a:pPr lvl="1" algn="l" rtl="0"/>
            <a:endParaRPr lang="es" dirty="0"/>
          </a:p>
          <a:p>
            <a:endParaRPr lang="es" dirty="0"/>
          </a:p>
        </p:txBody>
      </p:sp>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a:xfrm>
            <a:off x="315142" y="320678"/>
            <a:ext cx="5806851" cy="1017672"/>
          </a:xfrm>
        </p:spPr>
        <p:txBody>
          <a:bodyPr>
            <a:normAutofit fontScale="90000"/>
          </a:bodyPr>
          <a:lstStyle/>
          <a:p>
            <a:pPr algn="l" rtl="0"/>
            <a:r>
              <a:rPr lang="es" b="1" i="1" u="none" baseline="0" dirty="0"/>
              <a:t>Tratamiento de quemaduras químicas</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pPr algn="r" rtl="0"/>
            <a:r>
              <a:rPr lang="es" b="0" i="0" u="none" baseline="0"/>
              <a:t>3-25</a:t>
            </a:r>
          </a:p>
        </p:txBody>
      </p:sp>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pPr rtl="0"/>
            <a:r>
              <a:rPr lang="es" b="0" i="0" u="none" baseline="0"/>
              <a:t>PM 3-10</a:t>
            </a:r>
          </a:p>
        </p:txBody>
      </p:sp>
      <p:pic>
        <p:nvPicPr>
          <p:cNvPr id="6" name="Picture 5" descr="Tratamiento de quemaduras químicas. La imagen muestra el símbolo de Quemaduras químicas representado por una calavera negra y tibias cruzadas en un círculo amarillo.">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pPr algn="l" rtl="0"/>
            <a:r>
              <a:rPr lang="es" sz="2400" b="0" i="0" u="none" baseline="0" dirty="0"/>
              <a:t>Todas las agencias gubernamentales con un rol en el trabajo de socorrismo en un desastre trabajan para organizar y coordinar sus actividades de las agencias ante una emergencia o desastre usando los Planes de Operación de Emergencia (los EOP): </a:t>
            </a:r>
          </a:p>
          <a:p>
            <a:pPr lvl="1" algn="l" rtl="0"/>
            <a:r>
              <a:rPr lang="es" sz="2200" b="0" i="0" u="none" baseline="0" dirty="0"/>
              <a:t>Asigne responsabilidades a organizaciones e individuos</a:t>
            </a:r>
          </a:p>
          <a:p>
            <a:pPr lvl="1" algn="l" rtl="0"/>
            <a:r>
              <a:rPr lang="es" sz="2200" b="0" i="0" u="none" baseline="0" dirty="0"/>
              <a:t>Defina los niveles de autoridad</a:t>
            </a:r>
          </a:p>
          <a:p>
            <a:pPr lvl="1" algn="l" rtl="0"/>
            <a:r>
              <a:rPr lang="es" sz="2200" b="0" i="0" u="none" baseline="0" dirty="0"/>
              <a:t>Describa cómo se protegerá a las personas y a la propiedad</a:t>
            </a:r>
          </a:p>
          <a:p>
            <a:pPr lvl="1" algn="l" rtl="0"/>
            <a:r>
              <a:rPr lang="es" sz="2200" b="0" i="0" u="none" baseline="0" dirty="0"/>
              <a:t>Identifique el personal, equipo, instalaciones, provisiones y otros recursos </a:t>
            </a:r>
          </a:p>
        </p:txBody>
      </p:sp>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a:xfrm>
            <a:off x="315142" y="320678"/>
            <a:ext cx="5806851" cy="1017672"/>
          </a:xfrm>
        </p:spPr>
        <p:txBody>
          <a:bodyPr>
            <a:normAutofit fontScale="90000"/>
          </a:bodyPr>
          <a:lstStyle/>
          <a:p>
            <a:pPr algn="l" rtl="0"/>
            <a:r>
              <a:rPr lang="es" b="1" i="1" u="none" baseline="0"/>
              <a:t>Plan de Operaciones de Emergencia (EOP)</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a:xfrm>
            <a:off x="1429787" y="6385716"/>
            <a:ext cx="5349082" cy="303212"/>
          </a:xfrm>
        </p:spPr>
        <p:txBody>
          <a:bodyPr/>
          <a:lstStyle/>
          <a:p>
            <a:pPr algn="l" rtl="0"/>
            <a:r>
              <a:rPr lang="es" b="0" i="0" u="none" baseline="0" dirty="0"/>
              <a:t>Unidad 1 de Capacitación básica del CERT: Preparación para desastres</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pPr algn="r" rtl="0"/>
            <a:r>
              <a:rPr lang="es" b="0" i="0" u="none" baseline="0"/>
              <a:t>1-7</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pPr rtl="0"/>
            <a:r>
              <a:rPr lang="es" b="0" i="0" u="none" baseline="0"/>
              <a:t>PM 1-3</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lgn="l" rtl="0"/>
            <a:r>
              <a:rPr lang="es" b="0" i="0" u="none" baseline="0"/>
              <a:t>Tratamiento principal de heridas:</a:t>
            </a:r>
          </a:p>
          <a:p>
            <a:pPr lvl="1" algn="l" rtl="0"/>
            <a:r>
              <a:rPr lang="es" b="0" i="0" u="none" baseline="0"/>
              <a:t>Control del sangrado</a:t>
            </a:r>
          </a:p>
          <a:p>
            <a:pPr lvl="1" algn="l" rtl="0"/>
            <a:r>
              <a:rPr lang="es" b="0" i="0" u="none" baseline="0"/>
              <a:t>Use apósitos y vendas </a:t>
            </a:r>
          </a:p>
          <a:p>
            <a:pPr algn="l" rtl="0"/>
            <a:r>
              <a:rPr lang="es" b="0" i="0" u="none" baseline="0"/>
              <a:t>Use apósitos y vendas</a:t>
            </a:r>
          </a:p>
          <a:p>
            <a:pPr lvl="1" algn="l" rtl="0"/>
            <a:r>
              <a:rPr lang="es" b="0" i="0" u="none" baseline="0"/>
              <a:t>Ponga el apósito directamente sobre la herida</a:t>
            </a:r>
          </a:p>
          <a:p>
            <a:pPr lvl="1" algn="l" rtl="0"/>
            <a:r>
              <a:rPr lang="es" b="0" i="0" u="none" baseline="0"/>
              <a:t>La venda sujeta el apósito colocado </a:t>
            </a:r>
          </a:p>
          <a:p>
            <a:pPr marL="457189" lvl="1" indent="0" algn="l" rtl="0">
              <a:buNone/>
            </a:pPr>
            <a:endParaRPr lang="es" dirty="0"/>
          </a:p>
          <a:p>
            <a:endParaRPr lang="es" dirty="0"/>
          </a:p>
        </p:txBody>
      </p:sp>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a:xfrm>
            <a:off x="315142" y="320678"/>
            <a:ext cx="5806851" cy="1017672"/>
          </a:xfrm>
        </p:spPr>
        <p:txBody>
          <a:bodyPr/>
          <a:lstStyle/>
          <a:p>
            <a:pPr algn="l" rtl="0"/>
            <a:r>
              <a:rPr lang="es" b="1" i="1" u="none" baseline="0"/>
              <a:t>Cuidado de la herida</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6675441"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pPr algn="r" rtl="0"/>
            <a:r>
              <a:rPr lang="es" b="0" i="0" u="none" baseline="0"/>
              <a:t>3-26</a:t>
            </a:r>
          </a:p>
        </p:txBody>
      </p:sp>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pPr rtl="0"/>
            <a:r>
              <a:rPr lang="es" b="0" i="0" u="none" baseline="0"/>
              <a:t>PM 3-11</a:t>
            </a:r>
          </a:p>
        </p:txBody>
      </p:sp>
      <p:pic>
        <p:nvPicPr>
          <p:cNvPr id="6" name="Picture 5" descr="Cuidado de la herida. La imagen muestra el tratamiento para el cuidado de las heridas de muñeca.">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lgn="l" rtl="0"/>
            <a:r>
              <a:rPr lang="es" b="0" i="0" u="none" baseline="0"/>
              <a:t>Si el sangrado sigue:</a:t>
            </a:r>
          </a:p>
          <a:p>
            <a:pPr lvl="1" algn="l" rtl="0"/>
            <a:r>
              <a:rPr lang="es" b="0" i="0" u="none" baseline="0"/>
              <a:t>Haga las correcciones SOBRE el apósito existente </a:t>
            </a:r>
          </a:p>
          <a:p>
            <a:pPr algn="l" rtl="0"/>
            <a:r>
              <a:rPr lang="es" b="0" i="0" u="none" baseline="0"/>
              <a:t>Si no sigue el sangrado:</a:t>
            </a:r>
          </a:p>
          <a:p>
            <a:pPr lvl="1" algn="l" rtl="0"/>
            <a:r>
              <a:rPr lang="es" b="0" i="0" u="none" baseline="0"/>
              <a:t>Mantenga la presión y la venda en la herida hasta que un profesional médico venga para su tratamiento </a:t>
            </a:r>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a:xfrm>
            <a:off x="315142" y="320678"/>
            <a:ext cx="5806851" cy="1017672"/>
          </a:xfrm>
        </p:spPr>
        <p:txBody>
          <a:bodyPr/>
          <a:lstStyle/>
          <a:p>
            <a:pPr algn="l" rtl="0"/>
            <a:r>
              <a:rPr lang="es" b="1" i="1" u="none" baseline="0"/>
              <a:t>Reglas del apósito</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pPr algn="r" rtl="0"/>
            <a:r>
              <a:rPr lang="es" b="0" i="0" u="none" baseline="0"/>
              <a:t>3-27</a:t>
            </a:r>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pPr rtl="0"/>
            <a:r>
              <a:rPr lang="es" b="0" i="0" u="none" baseline="0"/>
              <a:t>PM 3-11</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lgn="l" rtl="0"/>
            <a:r>
              <a:rPr lang="es" b="0" i="0" u="none" baseline="0" dirty="0"/>
              <a:t>Signos de posible infección</a:t>
            </a:r>
          </a:p>
          <a:p>
            <a:pPr lvl="1" algn="l" rtl="0"/>
            <a:r>
              <a:rPr lang="es" sz="1800" b="0" i="0" u="none" baseline="0" dirty="0"/>
              <a:t>Inflamación alrededor del lugar de la herida</a:t>
            </a:r>
          </a:p>
          <a:p>
            <a:pPr lvl="1" algn="l" rtl="0"/>
            <a:r>
              <a:rPr lang="es" sz="1800" b="0" i="0" u="none" baseline="0" dirty="0"/>
              <a:t>Descoloración</a:t>
            </a:r>
          </a:p>
          <a:p>
            <a:pPr lvl="1" algn="l" rtl="0"/>
            <a:r>
              <a:rPr lang="es" sz="1800" b="0" i="0" u="none" baseline="0" dirty="0"/>
              <a:t>Drenaje de la herida</a:t>
            </a:r>
          </a:p>
          <a:p>
            <a:pPr lvl="1" algn="l" rtl="0"/>
            <a:r>
              <a:rPr lang="es" sz="1800" b="0" i="0" u="none" baseline="0" dirty="0"/>
              <a:t>Estrías rojas en el lugar de la herida </a:t>
            </a:r>
          </a:p>
          <a:p>
            <a:endParaRPr lang="es" dirty="0"/>
          </a:p>
        </p:txBody>
      </p:sp>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a:xfrm>
            <a:off x="315142" y="320678"/>
            <a:ext cx="5806851" cy="1017672"/>
          </a:xfrm>
        </p:spPr>
        <p:txBody>
          <a:bodyPr/>
          <a:lstStyle/>
          <a:p>
            <a:pPr algn="l" rtl="0"/>
            <a:r>
              <a:rPr lang="es" b="1" i="1" u="none" baseline="0"/>
              <a:t>Signos de infección</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6544836"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pPr algn="r" rtl="0"/>
            <a:r>
              <a:rPr lang="es" b="0" i="0" u="none" baseline="0"/>
              <a:t>3-28</a:t>
            </a:r>
          </a:p>
        </p:txBody>
      </p:sp>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pPr rtl="0"/>
            <a:r>
              <a:rPr lang="es" b="0" i="0" u="none" baseline="0"/>
              <a:t>PM 3-11</a:t>
            </a:r>
          </a:p>
        </p:txBody>
      </p:sp>
      <p:pic>
        <p:nvPicPr>
          <p:cNvPr id="6" name="Picture 5" descr="Signos de infección. La imagen 1, muestra una infección superficial e inflamada a su alrededor.">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Signos de infección. La imagen 2 muestra una infección avanzada en el brazo con decoloración de las áreas ulceradas.">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712271" y="4197655"/>
            <a:ext cx="3124158" cy="1592765"/>
          </a:xfrm>
          <a:prstGeom prst="rect">
            <a:avLst/>
          </a:prstGeom>
        </p:spPr>
      </p:pic>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lgn="l" rtl="0"/>
            <a:r>
              <a:rPr lang="es" b="0" i="0" u="none" baseline="0"/>
              <a:t>Si se encuentra una parte amputada del cuerpo:</a:t>
            </a:r>
          </a:p>
          <a:p>
            <a:pPr lvl="1" algn="l" rtl="0"/>
            <a:r>
              <a:rPr lang="es" b="0" i="0" u="none" baseline="0"/>
              <a:t>Conserve los tejidos remanentes, envuélvalos con una material limpio y colóquelos en una bolsa de plástico</a:t>
            </a:r>
          </a:p>
          <a:p>
            <a:pPr lvl="1" algn="l" rtl="0"/>
            <a:r>
              <a:rPr lang="es" b="0" i="0" u="none" baseline="0"/>
              <a:t>Mantenga los tejidos a temperatura fría, pero no directamente en contacto con hielo</a:t>
            </a:r>
          </a:p>
          <a:p>
            <a:pPr lvl="1" algn="l" rtl="0"/>
            <a:r>
              <a:rPr lang="es" b="0" i="0" u="none" baseline="0"/>
              <a:t>Mantenga la parte del miembro restante del sobreviniente a salvo </a:t>
            </a:r>
          </a:p>
          <a:p>
            <a:endParaRPr lang="es" dirty="0"/>
          </a:p>
        </p:txBody>
      </p:sp>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a:xfrm>
            <a:off x="315142" y="320678"/>
            <a:ext cx="5806851" cy="1017672"/>
          </a:xfrm>
        </p:spPr>
        <p:txBody>
          <a:bodyPr/>
          <a:lstStyle/>
          <a:p>
            <a:pPr algn="l" rtl="0"/>
            <a:r>
              <a:rPr lang="es" b="1" i="1" u="none" baseline="0"/>
              <a:t>Amputaciones</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pPr algn="l" rtl="0"/>
            <a:r>
              <a:rPr lang="es" b="0" i="0" u="none" baseline="0"/>
              <a:t>Unidad 3 de Capacitación básica del CERT: Operaciones médicas en desastres– Parte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pPr algn="r" rtl="0"/>
            <a:r>
              <a:rPr lang="es" b="0" i="0" u="none" baseline="0"/>
              <a:t>3-29</a:t>
            </a:r>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pPr rtl="0"/>
            <a:r>
              <a:rPr lang="es" b="0" i="0" u="none" baseline="0"/>
              <a:t>PM 3-11</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lgn="l" rtl="0"/>
            <a:r>
              <a:rPr lang="es" b="0" i="0" u="none" baseline="0"/>
              <a:t>Cuando un cuerpo extraño esté atravesado en el cuerpo del paciente:</a:t>
            </a:r>
          </a:p>
          <a:p>
            <a:pPr lvl="1" algn="l" rtl="0"/>
            <a:r>
              <a:rPr lang="es" b="0" i="0" u="none" baseline="0"/>
              <a:t>Inmovilice la parte del cuerpo afectada</a:t>
            </a:r>
          </a:p>
          <a:p>
            <a:pPr lvl="1" algn="l" rtl="0"/>
            <a:r>
              <a:rPr lang="es" b="0" i="0" u="none" baseline="0"/>
              <a:t>No intente mover o retirar nada</a:t>
            </a:r>
          </a:p>
          <a:p>
            <a:pPr lvl="1" algn="l" rtl="0"/>
            <a:r>
              <a:rPr lang="es" b="0" i="0" u="none" baseline="0"/>
              <a:t>Trate de controlar el sangrado en la entrada de la herida</a:t>
            </a:r>
          </a:p>
          <a:p>
            <a:pPr lvl="1" algn="l" rtl="0"/>
            <a:r>
              <a:rPr lang="es" b="0" i="0" u="none" baseline="0"/>
              <a:t>Limpie y vende la herida, asegurándose de mantener estabilizado el objeto atravesado </a:t>
            </a:r>
          </a:p>
          <a:p>
            <a:endParaRPr lang="es" dirty="0"/>
          </a:p>
        </p:txBody>
      </p:sp>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a:xfrm>
            <a:off x="315142" y="320678"/>
            <a:ext cx="5806851" cy="1017672"/>
          </a:xfrm>
        </p:spPr>
        <p:txBody>
          <a:bodyPr/>
          <a:lstStyle/>
          <a:p>
            <a:pPr algn="l" rtl="0"/>
            <a:r>
              <a:rPr lang="es" b="1" i="1" u="none" baseline="0"/>
              <a:t>Objetos atravesados</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pPr algn="l" rtl="0"/>
            <a:r>
              <a:rPr lang="es" b="0" i="0" u="none" baseline="0"/>
              <a:t>Unidad 3 de Capacitación básica del CERT: Operaciones médicas en desastres– Parte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pPr algn="r" rtl="0"/>
            <a:r>
              <a:rPr lang="es" b="0" i="0" u="none" baseline="0"/>
              <a:t>3-30</a:t>
            </a:r>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pPr rtl="0"/>
            <a:r>
              <a:rPr lang="es" b="0" i="0" u="none" baseline="0"/>
              <a:t>PM 3-12</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lgn="l" rtl="0"/>
            <a:r>
              <a:rPr lang="es" b="0" i="0" u="none" baseline="0"/>
              <a:t>Inmovilice el área de la lesión y articulaciones justo por encima y debajo del lugar de la lesión </a:t>
            </a:r>
          </a:p>
          <a:p>
            <a:pPr algn="l" rtl="0"/>
            <a:r>
              <a:rPr lang="es" b="0" i="0" u="none" baseline="0"/>
              <a:t>Si no está Seguro del tipo de lesión, trátela como una fractura </a:t>
            </a:r>
          </a:p>
        </p:txBody>
      </p:sp>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a:xfrm>
            <a:off x="315142" y="320678"/>
            <a:ext cx="8398035" cy="1017672"/>
          </a:xfrm>
        </p:spPr>
        <p:txBody>
          <a:bodyPr>
            <a:normAutofit fontScale="90000"/>
          </a:bodyPr>
          <a:lstStyle/>
          <a:p>
            <a:pPr algn="l" rtl="0"/>
            <a:r>
              <a:rPr lang="es" b="1" i="1" u="none" baseline="0" dirty="0"/>
              <a:t>Fracturas, dislocaciones, torceduras, distensión muscular</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pPr algn="l" rtl="0"/>
            <a:r>
              <a:rPr lang="es" b="0" i="0" u="none" baseline="0"/>
              <a:t>Unidad 3 de Capacitación básica del CERT: Operaciones médicas en desastres– Parte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pPr algn="r" rtl="0"/>
            <a:r>
              <a:rPr lang="es" b="0" i="0" u="none" baseline="0"/>
              <a:t>3-31</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pPr rtl="0"/>
            <a:r>
              <a:rPr lang="es" b="0" i="0" u="none" baseline="0"/>
              <a:t>PM 3-12</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es" b="1" i="0" u="none" baseline="0"/>
              <a:t>Tipos de fracturas</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6359238"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es" b="0" i="0" u="none" baseline="0"/>
              <a:t>3-32</a:t>
            </a:r>
          </a:p>
        </p:txBody>
      </p:sp>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pPr rtl="0"/>
            <a:r>
              <a:rPr lang="es" b="0" i="0" u="none" baseline="0"/>
              <a:t>PM 3-12</a:t>
            </a:r>
          </a:p>
        </p:txBody>
      </p:sp>
      <p:pic>
        <p:nvPicPr>
          <p:cNvPr id="6" name="Picture 5" descr="Tipos de Fractura. Imagen 1. Fractura abierta de antebrazo, donde el hueso sobresale de la piel. ">
            <a:extLst>
              <a:ext uri="{FF2B5EF4-FFF2-40B4-BE49-F238E27FC236}">
                <a16:creationId xmlns:a16="http://schemas.microsoft.com/office/drawing/2014/main" id="{EDBFAD9C-3D93-455D-A21F-7876347935CF}"/>
              </a:ext>
            </a:extLst>
          </p:cNvPr>
          <p:cNvPicPr/>
          <p:nvPr/>
        </p:nvPicPr>
        <p:blipFill>
          <a:blip r:embed="rId2">
            <a:extLst>
              <a:ext uri="{28A0092B-C50C-407E-A947-70E740481C1C}">
                <a14:useLocalDpi xmlns:a14="http://schemas.microsoft.com/office/drawing/2010/main" val="0"/>
              </a:ext>
            </a:extLst>
          </a:blip>
          <a:stretch>
            <a:fillRect/>
          </a:stretch>
        </p:blipFill>
        <p:spPr>
          <a:xfrm>
            <a:off x="863866" y="1979116"/>
            <a:ext cx="3413614" cy="3493123"/>
          </a:xfrm>
          <a:prstGeom prst="rect">
            <a:avLst/>
          </a:prstGeom>
        </p:spPr>
      </p:pic>
      <p:pic>
        <p:nvPicPr>
          <p:cNvPr id="7" name="Picture 6" descr="Tipos de fractura. Imagen 2. Fractura Cerrada de antebrazo, donde el hueso no perfora la piel">
            <a:extLst>
              <a:ext uri="{FF2B5EF4-FFF2-40B4-BE49-F238E27FC236}">
                <a16:creationId xmlns:a16="http://schemas.microsoft.com/office/drawing/2014/main" id="{F5B91ED8-E671-4248-B606-ACCB52FBA01A}"/>
              </a:ext>
            </a:extLst>
          </p:cNvPr>
          <p:cNvPicPr/>
          <p:nvPr/>
        </p:nvPicPr>
        <p:blipFill>
          <a:blip r:embed="rId3">
            <a:extLst>
              <a:ext uri="{28A0092B-C50C-407E-A947-70E740481C1C}">
                <a14:useLocalDpi xmlns:a14="http://schemas.microsoft.com/office/drawing/2010/main" val="0"/>
              </a:ext>
            </a:extLst>
          </a:blip>
          <a:stretch>
            <a:fillRect/>
          </a:stretch>
        </p:blipFill>
        <p:spPr>
          <a:xfrm>
            <a:off x="4866520" y="2206854"/>
            <a:ext cx="3620801" cy="3265386"/>
          </a:xfrm>
          <a:prstGeom prst="rect">
            <a:avLst/>
          </a:prstGeom>
        </p:spPr>
      </p:pic>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a:xfrm>
            <a:off x="315142" y="320678"/>
            <a:ext cx="5806851" cy="1017672"/>
          </a:xfrm>
        </p:spPr>
        <p:txBody>
          <a:bodyPr/>
          <a:lstStyle/>
          <a:p>
            <a:pPr algn="l" rtl="0"/>
            <a:r>
              <a:rPr lang="es" b="1" i="1" u="none" baseline="0"/>
              <a:t>Tipos de fracturas</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6808605"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pPr algn="r" rtl="0"/>
            <a:r>
              <a:rPr lang="es" b="0" i="0" u="none" baseline="0"/>
              <a:t>3-33</a:t>
            </a:r>
          </a:p>
        </p:txBody>
      </p:sp>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pPr rtl="0"/>
            <a:r>
              <a:rPr lang="es" b="0" i="0" u="none" baseline="0"/>
              <a:t>PM 3-13</a:t>
            </a:r>
          </a:p>
        </p:txBody>
      </p:sp>
      <p:pic>
        <p:nvPicPr>
          <p:cNvPr id="8" name="Picture 7" descr="Tipos de Fractura. Imagen de hombro y antebrazo donde se muestra una fractura desplazada donde el hueso fracturado no queda alineado. Y una imagen de antebrazo donde se muestra una fractura no desplazada donde el hueso fracturado permanece alineado.">
            <a:extLst>
              <a:ext uri="{FF2B5EF4-FFF2-40B4-BE49-F238E27FC236}">
                <a16:creationId xmlns:a16="http://schemas.microsoft.com/office/drawing/2014/main" id="{0F8D721B-CE08-43F7-9858-B070B6E645B2}"/>
              </a:ext>
            </a:extLst>
          </p:cNvPr>
          <p:cNvPicPr/>
          <p:nvPr/>
        </p:nvPicPr>
        <p:blipFill>
          <a:blip r:embed="rId2">
            <a:extLst>
              <a:ext uri="{28A0092B-C50C-407E-A947-70E740481C1C}">
                <a14:useLocalDpi xmlns:a14="http://schemas.microsoft.com/office/drawing/2010/main" val="0"/>
              </a:ext>
            </a:extLst>
          </a:blip>
          <a:stretch>
            <a:fillRect/>
          </a:stretch>
        </p:blipFill>
        <p:spPr>
          <a:xfrm>
            <a:off x="590887" y="2229829"/>
            <a:ext cx="7962225" cy="3264408"/>
          </a:xfrm>
          <a:prstGeom prst="rect">
            <a:avLst/>
          </a:prstGeom>
        </p:spPr>
      </p:pic>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lgn="l" rtl="0"/>
            <a:r>
              <a:rPr lang="es" b="0" i="0" u="none" baseline="0"/>
              <a:t>No tire de extremos de hueso expuesto de vuelta dentro del tejido </a:t>
            </a:r>
          </a:p>
          <a:p>
            <a:pPr algn="l" rtl="0"/>
            <a:r>
              <a:rPr lang="es" b="0" i="0" u="none" baseline="0"/>
              <a:t>No irrigue la herida </a:t>
            </a:r>
          </a:p>
          <a:p>
            <a:pPr algn="l" rtl="0"/>
            <a:r>
              <a:rPr lang="es" b="0" i="0" u="none" baseline="0"/>
              <a:t>Cubra la herida con un apósito estéril </a:t>
            </a:r>
          </a:p>
          <a:p>
            <a:pPr algn="l" rtl="0"/>
            <a:r>
              <a:rPr lang="es" b="0" i="0" u="none" baseline="0"/>
              <a:t>Entablille la fractura sin afectar la herida </a:t>
            </a:r>
          </a:p>
          <a:p>
            <a:pPr algn="l" rtl="0"/>
            <a:r>
              <a:rPr lang="es" b="0" i="0" u="none" baseline="0"/>
              <a:t>Coloque un apósito húmedo sobre el extremo del hueso </a:t>
            </a:r>
          </a:p>
        </p:txBody>
      </p:sp>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a:xfrm>
            <a:off x="315142" y="320678"/>
            <a:ext cx="5806851" cy="1017672"/>
          </a:xfrm>
        </p:spPr>
        <p:txBody>
          <a:bodyPr>
            <a:normAutofit fontScale="90000"/>
          </a:bodyPr>
          <a:lstStyle/>
          <a:p>
            <a:pPr algn="l" rtl="0"/>
            <a:r>
              <a:rPr lang="es" b="1" i="1" u="none" baseline="0"/>
              <a:t>Tratamiento de fracturas abiertas</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6676721"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pPr algn="r" rtl="0"/>
            <a:r>
              <a:rPr lang="es" b="0" i="0" u="none" baseline="0"/>
              <a:t>3-34</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pPr rtl="0"/>
            <a:r>
              <a:rPr lang="es" b="0" i="0" u="none" baseline="0"/>
              <a:t>PM 3-13</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lgn="l" rtl="0"/>
            <a:r>
              <a:rPr lang="es" b="0" i="0" u="none" baseline="0"/>
              <a:t>La dislocación es la lesión de los ligamentos alrededor de una articulación </a:t>
            </a:r>
          </a:p>
          <a:p>
            <a:pPr lvl="1" algn="l" rtl="0"/>
            <a:r>
              <a:rPr lang="es" b="0" i="0" u="none" baseline="0"/>
              <a:t>Es tan severa que permite la separación de hueso desde su posición normal en una articulación </a:t>
            </a:r>
          </a:p>
          <a:p>
            <a:pPr algn="l" rtl="0"/>
            <a:r>
              <a:rPr lang="es" b="0" i="0" u="none" baseline="0"/>
              <a:t>Tratamiento:</a:t>
            </a:r>
          </a:p>
          <a:p>
            <a:pPr lvl="1" algn="l" rtl="0"/>
            <a:r>
              <a:rPr lang="es" b="0" i="0" u="none" baseline="0"/>
              <a:t>Inmovilice; no reubique</a:t>
            </a:r>
          </a:p>
          <a:p>
            <a:pPr lvl="1" algn="l" rtl="0"/>
            <a:r>
              <a:rPr lang="es" b="0" i="0" u="none" baseline="0"/>
              <a:t>Chequee el pulso, el movimiento y las sensaciones (PMS) antes y después del entablillado o inmovilización </a:t>
            </a:r>
          </a:p>
          <a:p>
            <a:endParaRPr lang="es" dirty="0"/>
          </a:p>
          <a:p>
            <a:pPr lvl="1" algn="l" rtl="0"/>
            <a:endParaRPr lang="es" dirty="0"/>
          </a:p>
          <a:p>
            <a:endParaRPr lang="es" dirty="0"/>
          </a:p>
        </p:txBody>
      </p:sp>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a:xfrm>
            <a:off x="315142" y="320678"/>
            <a:ext cx="5806851" cy="1017672"/>
          </a:xfrm>
        </p:spPr>
        <p:txBody>
          <a:bodyPr/>
          <a:lstStyle/>
          <a:p>
            <a:pPr algn="l" rtl="0"/>
            <a:r>
              <a:rPr lang="es" b="1" i="1" u="none" baseline="0"/>
              <a:t>Dislocaciones</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6711890" cy="303212"/>
          </a:xfrm>
        </p:spPr>
        <p:txBody>
          <a:bodyPr/>
          <a:lstStyle/>
          <a:p>
            <a:pPr algn="l" rtl="0"/>
            <a:r>
              <a:rPr lang="es" b="0" i="0" u="none" baseline="0" dirty="0"/>
              <a:t>Unidad 3 de Capacitación básica del CERT: Operaciones médicas en desastres– Parte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pPr algn="r" rtl="0"/>
            <a:r>
              <a:rPr lang="es" b="0" i="0" u="none" baseline="0"/>
              <a:t>3-35</a:t>
            </a:r>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pPr rtl="0"/>
            <a:r>
              <a:rPr lang="es" b="0" i="0" u="none" baseline="0"/>
              <a:t>PM 3-13</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http://www.w3.org/XML/1998/namespace"/>
    <ds:schemaRef ds:uri="ec9525e3-0e26-41e5-be28-2227dc64c83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purl.org/dc/dcmitype/"/>
    <ds:schemaRef ds:uri="cd7a79f3-a22f-4b0a-abe2-9eca9b7c463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CERTPPTTmplt</Template>
  <TotalTime>3197</TotalTime>
  <Words>14754</Words>
  <Application>Microsoft Office PowerPoint</Application>
  <PresentationFormat>On-screen Show (4:3)</PresentationFormat>
  <Paragraphs>2189</Paragraphs>
  <Slides>268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Arial</vt:lpstr>
      <vt:lpstr>Calibri</vt:lpstr>
      <vt:lpstr>Calibri Light</vt:lpstr>
      <vt:lpstr>Wingdings</vt:lpstr>
      <vt:lpstr>Office Theme</vt:lpstr>
      <vt:lpstr>1_Office Theme</vt:lpstr>
      <vt:lpstr>Capacitación básica del CERT</vt:lpstr>
      <vt:lpstr>Capacitación básica del CERT</vt:lpstr>
      <vt:lpstr>Preparación para la acción</vt:lpstr>
      <vt:lpstr>Descripción del curso</vt:lpstr>
      <vt:lpstr>Objetivos de la Unidad 1</vt:lpstr>
      <vt:lpstr>Ejercicio 1.1</vt:lpstr>
      <vt:lpstr>Roles en la preparación de la comunidad</vt:lpstr>
      <vt:lpstr>Gobierno</vt:lpstr>
      <vt:lpstr>Plan de Operaciones de Emergencia (EOP)</vt:lpstr>
      <vt:lpstr>Líderes comunitarios</vt:lpstr>
      <vt:lpstr>El público</vt:lpstr>
      <vt:lpstr>Involucramiento de toda la comunidad</vt:lpstr>
      <vt:lpstr>Participe</vt:lpstr>
      <vt:lpstr>Tipo de desastres</vt:lpstr>
      <vt:lpstr>Aspectos clave de los desastres</vt:lpstr>
      <vt:lpstr>Vulnerabilidad por riesgos locales</vt:lpstr>
      <vt:lpstr>Daños a las infraestructuras</vt:lpstr>
      <vt:lpstr>Daños relacionados al tipo de estructura</vt:lpstr>
      <vt:lpstr>Peligros en el hogar</vt:lpstr>
      <vt:lpstr>Preparación para un desastre</vt:lpstr>
      <vt:lpstr>Preparación para un desastre</vt:lpstr>
      <vt:lpstr>Plan familiar para desastres</vt:lpstr>
      <vt:lpstr>Kit de provisiones para desastres</vt:lpstr>
      <vt:lpstr>Plan de escape</vt:lpstr>
      <vt:lpstr>Ejercicio 1.2</vt:lpstr>
      <vt:lpstr>Medidas de protección</vt:lpstr>
      <vt:lpstr>Refugios</vt:lpstr>
      <vt:lpstr>Mitigación</vt:lpstr>
      <vt:lpstr>Medidas de mitigación estructural</vt:lpstr>
      <vt:lpstr>Mitigación de riesgos no estructurales</vt:lpstr>
      <vt:lpstr>Fortificación de su casa</vt:lpstr>
      <vt:lpstr>Respuesta de CERT frente al desastre</vt:lpstr>
      <vt:lpstr>Organización de CERT</vt:lpstr>
      <vt:lpstr>Equipo de protección personal</vt:lpstr>
      <vt:lpstr>CERT en Acción</vt:lpstr>
      <vt:lpstr>Roles no relacionados con desastres</vt:lpstr>
      <vt:lpstr>Protección para los trabajadores de desastres</vt:lpstr>
      <vt:lpstr>Entrenamiento adicional</vt:lpstr>
      <vt:lpstr>Resumen de la unidad</vt:lpstr>
      <vt:lpstr>Asignación de tareas</vt:lpstr>
      <vt:lpstr>Capacitación básica del CERT</vt:lpstr>
      <vt:lpstr>Objetivos de la Unidad</vt:lpstr>
      <vt:lpstr>Principios de  gestión en el sitio del incidente</vt:lpstr>
      <vt:lpstr>Gestión en el sitio del incidente de CERT</vt:lpstr>
      <vt:lpstr>Objetivos de gestión en el sitio del incidente</vt:lpstr>
      <vt:lpstr>Sistema de comando de incidentes</vt:lpstr>
      <vt:lpstr>Operaciones de CERT</vt:lpstr>
      <vt:lpstr>Tratos con los medios de comunicación</vt:lpstr>
      <vt:lpstr>Implementación de NIMS</vt:lpstr>
      <vt:lpstr>Ejercicio 2.1</vt:lpstr>
      <vt:lpstr>Movilización de CERT</vt:lpstr>
      <vt:lpstr>Evaluación en la escena de los hechos</vt:lpstr>
      <vt:lpstr>Seguridad de rescatadores</vt:lpstr>
      <vt:lpstr>Documentación</vt:lpstr>
      <vt:lpstr>Documentación</vt:lpstr>
      <vt:lpstr>Formularios de documentación </vt:lpstr>
      <vt:lpstr>Flujo de documentación</vt:lpstr>
      <vt:lpstr>Flujo de documentación</vt:lpstr>
      <vt:lpstr>Flujo de documentación</vt:lpstr>
      <vt:lpstr>Flujo de documentación</vt:lpstr>
      <vt:lpstr>Flujo de documentación</vt:lpstr>
      <vt:lpstr>Resumen de la Unidad</vt:lpstr>
      <vt:lpstr>Asignación de tareas </vt:lpstr>
      <vt:lpstr>Capacitación básica del CERT</vt:lpstr>
      <vt:lpstr>Objetivos de la Unidad</vt:lpstr>
      <vt:lpstr>Capacitación sobre las condiciones con amenaza a la vida</vt:lpstr>
      <vt:lpstr>Consideraciones de seguridad</vt:lpstr>
      <vt:lpstr>Aproximación al paciente</vt:lpstr>
      <vt:lpstr>Sangrado con amenaza a la vida</vt:lpstr>
      <vt:lpstr>Fases de sangrado severo</vt:lpstr>
      <vt:lpstr>Tipos de sangrado</vt:lpstr>
      <vt:lpstr>Tipos de sangrado</vt:lpstr>
      <vt:lpstr>Control del sangrado: Presión directa</vt:lpstr>
      <vt:lpstr>Control del sangrado: Torniquetes</vt:lpstr>
      <vt:lpstr>Shock</vt:lpstr>
      <vt:lpstr>Mantenimiento de la temperatura corporal</vt:lpstr>
      <vt:lpstr>Ejercicio 3.1</vt:lpstr>
      <vt:lpstr>Apertura de las vías respiratorias</vt:lpstr>
      <vt:lpstr>Vías respiratorias abiertas versus cerradas</vt:lpstr>
      <vt:lpstr>Posicionamiento de un paciente en estado consciente</vt:lpstr>
      <vt:lpstr>Posicionamiento de un paciente consciente</vt:lpstr>
      <vt:lpstr>Posición de Recuperación </vt:lpstr>
      <vt:lpstr>Maniobra de tracción mandibular</vt:lpstr>
      <vt:lpstr>Ejercicio 3.2</vt:lpstr>
      <vt:lpstr>Ofreciendo comodidad</vt:lpstr>
      <vt:lpstr>Tratamiento de quemaduras</vt:lpstr>
      <vt:lpstr>Severidad de la quemadura</vt:lpstr>
      <vt:lpstr>Clasificaciones de las quemaduras</vt:lpstr>
      <vt:lpstr>Tratamiento de quemaduras químicas</vt:lpstr>
      <vt:lpstr>Cuidado de la herida</vt:lpstr>
      <vt:lpstr>Reglas del apósito</vt:lpstr>
      <vt:lpstr>Signos de infección</vt:lpstr>
      <vt:lpstr>Amputaciones</vt:lpstr>
      <vt:lpstr>Objetos atravesados</vt:lpstr>
      <vt:lpstr>Fracturas, dislocaciones, torceduras, distensión muscular</vt:lpstr>
      <vt:lpstr>Tipos de fracturas</vt:lpstr>
      <vt:lpstr>Tipos de fracturas</vt:lpstr>
      <vt:lpstr>Tratamiento de fracturas abiertas</vt:lpstr>
      <vt:lpstr>Dislocaciones</vt:lpstr>
      <vt:lpstr>Signos de torcedura</vt:lpstr>
      <vt:lpstr>Entablillado</vt:lpstr>
      <vt:lpstr>Heridas relacionadas con el frío</vt:lpstr>
      <vt:lpstr>Síntomas de hipotermia</vt:lpstr>
      <vt:lpstr>Tratamiento de la hipotermia</vt:lpstr>
      <vt:lpstr>Síntomas de congelamiento</vt:lpstr>
      <vt:lpstr>Tratamiento de congelación</vt:lpstr>
      <vt:lpstr>Lesiones relacionadas con el calor</vt:lpstr>
      <vt:lpstr>Síntomas de agotamiento por calor</vt:lpstr>
      <vt:lpstr>Síntomas de insolación</vt:lpstr>
      <vt:lpstr>Tratamiento de lesiones relacionadas con el calor</vt:lpstr>
      <vt:lpstr>Tratamiento de mordeduras o picaduras de insecto</vt:lpstr>
      <vt:lpstr>Anafilaxia</vt:lpstr>
      <vt:lpstr>Resumen de la Unidad</vt:lpstr>
      <vt:lpstr>Asignación de tareas</vt:lpstr>
      <vt:lpstr>Capacitación básica del CERT</vt:lpstr>
      <vt:lpstr>Revisión de Unidad 3</vt:lpstr>
      <vt:lpstr>Evaluación de CERT</vt:lpstr>
      <vt:lpstr>Objetivos de la Unidad</vt:lpstr>
      <vt:lpstr>Incidentes con bajas masivas</vt:lpstr>
      <vt:lpstr>Rol de primer grupo del personal de socorristas</vt:lpstr>
      <vt:lpstr>Rol de primer grupo del personal de socorristas</vt:lpstr>
      <vt:lpstr>Rol de los voluntarios de CERT</vt:lpstr>
      <vt:lpstr>Rol de los voluntarios de CERT</vt:lpstr>
      <vt:lpstr>Funciones de operaciones médicas en desastres </vt:lpstr>
      <vt:lpstr>Establezca un área para el tratamiento médico</vt:lpstr>
      <vt:lpstr>Áreas de tratamiento médico</vt:lpstr>
      <vt:lpstr>Seguridad para los rescatistas y sobrevivientes</vt:lpstr>
      <vt:lpstr>Evaluación de pies a cabeza</vt:lpstr>
      <vt:lpstr>DCAP-BTLS  (acrónimo nemónico en inglés de deformidades, contusiones, abrasiones, penetraciones, quemaduras, dolores, laceraciones, hinchazón)</vt:lpstr>
      <vt:lpstr>Haga una evaluación del paciente de pies a cabeza </vt:lpstr>
      <vt:lpstr>Orden de evaluación</vt:lpstr>
      <vt:lpstr>Lesiones cerradas de cabeza, cuello y columna vertebral</vt:lpstr>
      <vt:lpstr>Consideraciones de salud pública</vt:lpstr>
      <vt:lpstr>Mantenga la higiene</vt:lpstr>
      <vt:lpstr>Mantenga el saneamiento</vt:lpstr>
      <vt:lpstr>Métodos de purificación del agua</vt:lpstr>
      <vt:lpstr>Resumen de la Unidad</vt:lpstr>
      <vt:lpstr>Resumen de la unidad (continuación)</vt:lpstr>
      <vt:lpstr>Asignación de tareas</vt:lpstr>
      <vt:lpstr>Capacitación básica del CERT</vt:lpstr>
      <vt:lpstr>Objetivos de la Unidad</vt:lpstr>
      <vt:lpstr>Reacciones frente a las causas de los desastres </vt:lpstr>
      <vt:lpstr>Las Cinco F</vt:lpstr>
      <vt:lpstr>Síntomas sicológicos del trauma</vt:lpstr>
      <vt:lpstr>Síntomas físicos del trauma</vt:lpstr>
      <vt:lpstr>Bienestar de equipo</vt:lpstr>
      <vt:lpstr>Cómo aminorar el estrés</vt:lpstr>
      <vt:lpstr>Tenga cuidado de sí mismo</vt:lpstr>
      <vt:lpstr>Caja de herramientas del cuidado de sí mismo</vt:lpstr>
      <vt:lpstr>Cómo los líderes de equipo aminoran el estrés</vt:lpstr>
      <vt:lpstr>Fases emocionales de una crisis</vt:lpstr>
      <vt:lpstr>Crisis traumática</vt:lpstr>
      <vt:lpstr>Efectos del estrés traumático</vt:lpstr>
      <vt:lpstr>Factores mediadores</vt:lpstr>
      <vt:lpstr>Estabilización de los sobrevivientes</vt:lpstr>
      <vt:lpstr>Escuche, proteja, conecte</vt:lpstr>
      <vt:lpstr>Cómo ser un oyente con empatía</vt:lpstr>
      <vt:lpstr>Qué no decir</vt:lpstr>
      <vt:lpstr>Diga esto en su lugar</vt:lpstr>
      <vt:lpstr>Manejo del escenario de la muerte</vt:lpstr>
      <vt:lpstr>Resumen de la Unidad</vt:lpstr>
      <vt:lpstr>Asignación de tareas</vt:lpstr>
      <vt:lpstr>Capacitación básica del CERT</vt:lpstr>
      <vt:lpstr>Objetivos de la Unidad</vt:lpstr>
      <vt:lpstr>Rol de los CERT</vt:lpstr>
      <vt:lpstr>Prioridades de CERT</vt:lpstr>
      <vt:lpstr>El triángulo de fuego</vt:lpstr>
      <vt:lpstr>Clases de fuego</vt:lpstr>
      <vt:lpstr>Evaluación del fuego por CERT</vt:lpstr>
      <vt:lpstr>Recursos contra incendios</vt:lpstr>
      <vt:lpstr>Extintores</vt:lpstr>
      <vt:lpstr>Clasificación/Etiquetado del extintor</vt:lpstr>
      <vt:lpstr>Etiqueta de muestra</vt:lpstr>
      <vt:lpstr>P.A.S.S. </vt:lpstr>
      <vt:lpstr>Hidrantes interiores de columna húmeda</vt:lpstr>
      <vt:lpstr>Seguridad en la extinción de incendios</vt:lpstr>
      <vt:lpstr>Lo que no se debe hacer en la extinción de incendios</vt:lpstr>
      <vt:lpstr>Aminore los riesgos eléctricos</vt:lpstr>
      <vt:lpstr>Emergencias eléctricas</vt:lpstr>
      <vt:lpstr>Procedimiento de interrupción de alimentación</vt:lpstr>
      <vt:lpstr>Peligros del gas natural</vt:lpstr>
      <vt:lpstr>Conciencia de los peligros del gas natural</vt:lpstr>
      <vt:lpstr>Cierre del gas</vt:lpstr>
      <vt:lpstr>L.I.E.S.  (acrónimo en inglés de limite, aísle, elimine, separe)</vt:lpstr>
      <vt:lpstr>Materiales peligrosos</vt:lpstr>
      <vt:lpstr>Identificación de materiales peligrosos</vt:lpstr>
      <vt:lpstr>El cuadrante blanco</vt:lpstr>
      <vt:lpstr>¡PARE!</vt:lpstr>
      <vt:lpstr>Sistema armonizado global</vt:lpstr>
      <vt:lpstr>Materiales peligrosos en tránsito</vt:lpstr>
      <vt:lpstr>Aviso de riesgos UN y NA</vt:lpstr>
      <vt:lpstr>¿Mayor de 1?</vt:lpstr>
      <vt:lpstr>Ejercicio 6.1</vt:lpstr>
      <vt:lpstr>Resumen de la Unidad</vt:lpstr>
      <vt:lpstr>Asignación de tareas</vt:lpstr>
      <vt:lpstr>Capacitación básica del CERT</vt:lpstr>
      <vt:lpstr>Objetivos de la Unidad</vt:lpstr>
      <vt:lpstr>Tópicos de la Unidad</vt:lpstr>
      <vt:lpstr>Búsqueda y rescate</vt:lpstr>
      <vt:lpstr>La decisión intentar el rescate</vt:lpstr>
      <vt:lpstr>Objetivos de la búsqueda y rescate</vt:lpstr>
      <vt:lpstr>Búsqueda y rescate efectivos</vt:lpstr>
      <vt:lpstr>Evaluación de CERT</vt:lpstr>
      <vt:lpstr>Paso 1 de evaluación</vt:lpstr>
      <vt:lpstr>Ejercicio 7.1</vt:lpstr>
      <vt:lpstr>Paso 2 de la evaluación</vt:lpstr>
      <vt:lpstr>Daños ligeros </vt:lpstr>
      <vt:lpstr>Daño moderado</vt:lpstr>
      <vt:lpstr>Fuertes daños</vt:lpstr>
      <vt:lpstr>Paso 3 de evaluación</vt:lpstr>
      <vt:lpstr>Paso 4 de evaluación</vt:lpstr>
      <vt:lpstr>Rescate Recursos</vt:lpstr>
      <vt:lpstr>Paso 5 de evaluación</vt:lpstr>
      <vt:lpstr>Paso 6 de evaluación</vt:lpstr>
      <vt:lpstr>Paso 7 de evaluación</vt:lpstr>
      <vt:lpstr>Paso 8 de evaluación</vt:lpstr>
      <vt:lpstr>Paso 9 de evaluación</vt:lpstr>
      <vt:lpstr>Ejercicio 7.2</vt:lpstr>
      <vt:lpstr>Vacíos estructurales </vt:lpstr>
      <vt:lpstr>Vacíos individuales</vt:lpstr>
      <vt:lpstr>Haga una búsqueda de marcas</vt:lpstr>
      <vt:lpstr>Haga una búsqueda de marcas</vt:lpstr>
      <vt:lpstr>Busque marcas</vt:lpstr>
      <vt:lpstr>Busque una metodología</vt:lpstr>
      <vt:lpstr>Busque una metodología</vt:lpstr>
      <vt:lpstr>Busque una metodología</vt:lpstr>
      <vt:lpstr>Busque una metodología</vt:lpstr>
      <vt:lpstr>Busque una metodología</vt:lpstr>
      <vt:lpstr>Búsqueda exterior</vt:lpstr>
      <vt:lpstr>Operaciones de rescate</vt:lpstr>
      <vt:lpstr>Cree las condiciones de seguridad necesarias</vt:lpstr>
      <vt:lpstr>Precauciones para minimizar los riesgos</vt:lpstr>
      <vt:lpstr>Procedimientos apropiados para cargar</vt:lpstr>
      <vt:lpstr>Apalancamiento y apuntalamiento</vt:lpstr>
      <vt:lpstr>Dos formas de retiro</vt:lpstr>
      <vt:lpstr>¿Qué métodos de libramiento emplear?</vt:lpstr>
      <vt:lpstr>Cargar en los brazos</vt:lpstr>
      <vt:lpstr>Cargar en la espalda </vt:lpstr>
      <vt:lpstr>Cargar entre dos personas</vt:lpstr>
      <vt:lpstr>Cargar en una silla</vt:lpstr>
      <vt:lpstr>Cargar con una manta</vt:lpstr>
      <vt:lpstr>Hacer rodar como un tronco</vt:lpstr>
      <vt:lpstr>Arrastre con una manta</vt:lpstr>
      <vt:lpstr>Ejercicio 7.3</vt:lpstr>
      <vt:lpstr>Ejercicio 7.4</vt:lpstr>
      <vt:lpstr>Resumen de la Unidad</vt:lpstr>
      <vt:lpstr>Asignación de tareas</vt:lpstr>
      <vt:lpstr>Terrorismo y CERT</vt:lpstr>
      <vt:lpstr>Objetivos de la Unidad</vt:lpstr>
      <vt:lpstr>Tópicos de la Unidad</vt:lpstr>
      <vt:lpstr>¿Qué es el terrorismo?</vt:lpstr>
      <vt:lpstr>Objetivos de los terroristas</vt:lpstr>
      <vt:lpstr>Nuevas tácticas</vt:lpstr>
      <vt:lpstr>Indicadores potenciales</vt:lpstr>
      <vt:lpstr>Ocho signos de terrorismo</vt:lpstr>
      <vt:lpstr>Objetivos potenciales</vt:lpstr>
      <vt:lpstr>Ejercicio 8.1</vt:lpstr>
      <vt:lpstr>Francotirador activo</vt:lpstr>
      <vt:lpstr>Hasta que llegue la ayuda </vt:lpstr>
      <vt:lpstr>Consideraciones</vt:lpstr>
      <vt:lpstr>Segundo ataque</vt:lpstr>
      <vt:lpstr>¿Qué harán los socorristas profesionales?</vt:lpstr>
      <vt:lpstr>Procedimientos de descontaminación básicos</vt:lpstr>
      <vt:lpstr>Indicadores de CBRNE</vt:lpstr>
      <vt:lpstr>Armas nucleares</vt:lpstr>
      <vt:lpstr>Procedimientos de refugio establecidos</vt:lpstr>
      <vt:lpstr>Resumen de la Unidad</vt:lpstr>
      <vt:lpstr>Asignación de tareas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Capacitación básica del CERT</dc:title>
  <dc:creator>David Kendall</dc:creator>
  <cp:lastModifiedBy>Kim, Yeuna</cp:lastModifiedBy>
  <cp:revision>826</cp:revision>
  <dcterms:created xsi:type="dcterms:W3CDTF">2019-04-19T15:08:43Z</dcterms:created>
  <dcterms:modified xsi:type="dcterms:W3CDTF">2019-09-10T20:32:47Z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