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74"/>
  </p:notes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SimSun"/>
        <a:ea typeface="SimSun"/>
        <a:cs typeface="SimSun"/>
      </a:defRPr>
    </a:lvl1pPr>
    <a:lvl2pPr marL="457200" algn="l" defTabSz="914400" rtl="0" eaLnBrk="1" latinLnBrk="0" hangingPunct="1">
      <a:defRPr sz="1800" kern="1200">
        <a:solidFill>
          <a:schemeClr val="tx1"/>
        </a:solidFill>
        <a:latin typeface="SimSun"/>
        <a:ea typeface="SimSun"/>
        <a:cs typeface="SimSun"/>
      </a:defRPr>
    </a:lvl2pPr>
    <a:lvl3pPr marL="914400" algn="l" defTabSz="914400" rtl="0" eaLnBrk="1" latinLnBrk="0" hangingPunct="1">
      <a:defRPr sz="1800" kern="1200">
        <a:solidFill>
          <a:schemeClr val="tx1"/>
        </a:solidFill>
        <a:latin typeface="SimSun"/>
        <a:ea typeface="SimSun"/>
        <a:cs typeface="SimSun"/>
      </a:defRPr>
    </a:lvl3pPr>
    <a:lvl4pPr marL="1371600" algn="l" defTabSz="914400" rtl="0" eaLnBrk="1" latinLnBrk="0" hangingPunct="1">
      <a:defRPr sz="1800" kern="1200">
        <a:solidFill>
          <a:schemeClr val="tx1"/>
        </a:solidFill>
        <a:latin typeface="SimSun"/>
        <a:ea typeface="SimSun"/>
        <a:cs typeface="SimSun"/>
      </a:defRPr>
    </a:lvl4pPr>
    <a:lvl5pPr marL="1828800" algn="l" defTabSz="914400" rtl="0" eaLnBrk="1" latinLnBrk="0" hangingPunct="1">
      <a:defRPr sz="1800" kern="1200">
        <a:solidFill>
          <a:schemeClr val="tx1"/>
        </a:solidFill>
        <a:latin typeface="SimSun"/>
        <a:ea typeface="SimSun"/>
        <a:cs typeface="SimSun"/>
      </a:defRPr>
    </a:lvl5pPr>
    <a:lvl6pPr marL="2286000" algn="l" defTabSz="914400" rtl="0" eaLnBrk="1" latinLnBrk="0" hangingPunct="1">
      <a:defRPr sz="1800" kern="1200">
        <a:solidFill>
          <a:schemeClr val="tx1"/>
        </a:solidFill>
        <a:latin typeface="SimSun"/>
        <a:ea typeface="SimSun"/>
        <a:cs typeface="SimSun"/>
      </a:defRPr>
    </a:lvl6pPr>
    <a:lvl7pPr marL="2743200" algn="l" defTabSz="914400" rtl="0" eaLnBrk="1" latinLnBrk="0" hangingPunct="1">
      <a:defRPr sz="1800" kern="1200">
        <a:solidFill>
          <a:schemeClr val="tx1"/>
        </a:solidFill>
        <a:latin typeface="SimSun"/>
        <a:ea typeface="SimSun"/>
        <a:cs typeface="SimSun"/>
      </a:defRPr>
    </a:lvl7pPr>
    <a:lvl8pPr marL="3200400" algn="l" defTabSz="914400" rtl="0" eaLnBrk="1" latinLnBrk="0" hangingPunct="1">
      <a:defRPr sz="1800" kern="1200">
        <a:solidFill>
          <a:schemeClr val="tx1"/>
        </a:solidFill>
        <a:latin typeface="SimSun"/>
        <a:ea typeface="SimSun"/>
        <a:cs typeface="SimSun"/>
      </a:defRPr>
    </a:lvl8pPr>
    <a:lvl9pPr marL="3657600" algn="l" defTabSz="914400" rtl="0" eaLnBrk="1" latinLnBrk="0" hangingPunct="1">
      <a:defRPr sz="1800" kern="1200">
        <a:solidFill>
          <a:schemeClr val="tx1"/>
        </a:solidFill>
        <a:latin typeface="SimSun"/>
        <a:ea typeface="SimSun"/>
        <a:cs typeface="SimSun"/>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7" autoAdjust="0"/>
    <p:restoredTop sz="95332" autoAdjust="0"/>
  </p:normalViewPr>
  <p:slideViewPr>
    <p:cSldViewPr snapToGrid="0">
      <p:cViewPr varScale="1">
        <p:scale>
          <a:sx n="75" d="100"/>
          <a:sy n="75" d="100"/>
        </p:scale>
        <p:origin x="1004" y="56"/>
      </p:cViewPr>
      <p:guideLst/>
    </p:cSldViewPr>
  </p:slideViewPr>
  <p:outlineViewPr>
    <p:cViewPr>
      <p:scale>
        <a:sx n="33" d="100"/>
        <a:sy n="33" d="100"/>
      </p:scale>
      <p:origin x="0" y="-319574"/>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slide" Target="slides/slide260.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71" Type="http://schemas.openxmlformats.org/officeDocument/2006/relationships/slide" Target="slides/slide266.xml"/><Relationship Id="rId276" Type="http://schemas.openxmlformats.org/officeDocument/2006/relationships/commentAuthors" Target="commentAuthors.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slide" Target="slides/slide26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77" Type="http://schemas.openxmlformats.org/officeDocument/2006/relationships/presProps" Target="pres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12/29/2019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6A437-9E1D-4864-8444-462CDEEC4EC5}" type="datetimeFigureOut">
              <a:rPr lang="en-US" smtClean="0"/>
              <a:t>12/29/2019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4957E-9DFA-4989-BE48-D9F87747A613}" type="slidenum">
              <a:rPr lang="en-US" smtClean="0"/>
              <a:t>‹#›</a:t>
            </a:fld>
            <a:endParaRPr lang="en-US"/>
          </a:p>
        </p:txBody>
      </p:sp>
    </p:spTree>
    <p:extLst>
      <p:ext uri="{BB962C8B-B14F-4D97-AF65-F5344CB8AC3E}">
        <p14:creationId xmlns:p14="http://schemas.microsoft.com/office/powerpoint/2010/main" val="398799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照片</a:t>
            </a:r>
            <a:r>
              <a:rPr lang="en-US" altLang="zh-CN" dirty="0"/>
              <a:t>: </a:t>
            </a:r>
            <a:r>
              <a:rPr lang="ja-JP" altLang="en-US" dirty="0"/>
              <a:t>停止标志</a:t>
            </a:r>
            <a:endParaRPr lang="en-US" dirty="0"/>
          </a:p>
        </p:txBody>
      </p:sp>
      <p:sp>
        <p:nvSpPr>
          <p:cNvPr id="4" name="Slide Number Placeholder 3"/>
          <p:cNvSpPr>
            <a:spLocks noGrp="1"/>
          </p:cNvSpPr>
          <p:nvPr>
            <p:ph type="sldNum" sz="quarter" idx="5"/>
          </p:nvPr>
        </p:nvSpPr>
        <p:spPr/>
        <p:txBody>
          <a:bodyPr/>
          <a:lstStyle/>
          <a:p>
            <a:fld id="{9224957E-9DFA-4989-BE48-D9F87747A613}" type="slidenum">
              <a:rPr lang="en-US" smtClean="0"/>
              <a:t>188</a:t>
            </a:fld>
            <a:endParaRPr lang="en-US"/>
          </a:p>
        </p:txBody>
      </p:sp>
    </p:spTree>
    <p:extLst>
      <p:ext uri="{BB962C8B-B14F-4D97-AF65-F5344CB8AC3E}">
        <p14:creationId xmlns:p14="http://schemas.microsoft.com/office/powerpoint/2010/main" val="28180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照片</a:t>
            </a:r>
            <a:r>
              <a:rPr lang="en-US" altLang="zh-CN" sz="1200" dirty="0"/>
              <a:t>:</a:t>
            </a:r>
            <a:r>
              <a:rPr lang="zh-CN" altLang="en-US" sz="1200" dirty="0"/>
              <a:t>禁止携带药物或核武器进入</a:t>
            </a:r>
            <a:endParaRPr lang="en-US" sz="1200" dirty="0"/>
          </a:p>
          <a:p>
            <a:endParaRPr lang="en-US" dirty="0"/>
          </a:p>
        </p:txBody>
      </p:sp>
      <p:sp>
        <p:nvSpPr>
          <p:cNvPr id="4" name="Slide Number Placeholder 3"/>
          <p:cNvSpPr>
            <a:spLocks noGrp="1"/>
          </p:cNvSpPr>
          <p:nvPr>
            <p:ph type="sldNum" sz="quarter" idx="5"/>
          </p:nvPr>
        </p:nvSpPr>
        <p:spPr/>
        <p:txBody>
          <a:bodyPr/>
          <a:lstStyle/>
          <a:p>
            <a:fld id="{9224957E-9DFA-4989-BE48-D9F87747A613}" type="slidenum">
              <a:rPr lang="en-US" smtClean="0"/>
              <a:t>265</a:t>
            </a:fld>
            <a:endParaRPr lang="en-US"/>
          </a:p>
        </p:txBody>
      </p:sp>
    </p:spTree>
    <p:extLst>
      <p:ext uri="{BB962C8B-B14F-4D97-AF65-F5344CB8AC3E}">
        <p14:creationId xmlns:p14="http://schemas.microsoft.com/office/powerpoint/2010/main" val="1326686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SimSun" panose="020B0604020202020204" pitchFamily="34" charset="0"/>
                <a:cs typeface="SimSun"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9" name="Picture 8">
            <a:extLst>
              <a:ext uri="{FF2B5EF4-FFF2-40B4-BE49-F238E27FC236}">
                <a16:creationId xmlns:a16="http://schemas.microsoft.com/office/drawing/2014/main" id="{8299F39B-848E-4316-9DEB-4CAC046DC228}"/>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SimSun" panose="020B0604020202020204" pitchFamily="34" charset="0"/>
                <a:cs typeface="SimSun" panose="020B0604020202020204" pitchFamily="34" charset="0"/>
              </a:defRPr>
            </a:lvl3pPr>
            <a:lvl4pPr>
              <a:lnSpc>
                <a:spcPct val="100000"/>
              </a:lnSpc>
              <a:spcBef>
                <a:spcPts val="600"/>
              </a:spcBef>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8" name="Rectangle 17">
            <a:extLst>
              <a:ext uri="{FF2B5EF4-FFF2-40B4-BE49-F238E27FC236}">
                <a16:creationId xmlns:a16="http://schemas.microsoft.com/office/drawing/2014/main" id="{B4F514B8-7799-4C03-918E-A1F542AACCCE}"/>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itle 1">
            <a:extLst>
              <a:ext uri="{FF2B5EF4-FFF2-40B4-BE49-F238E27FC236}">
                <a16:creationId xmlns:a16="http://schemas.microsoft.com/office/drawing/2014/main" id="{B2E2F592-6F8B-4BFE-8C67-706B9EDE963D}"/>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586627FF-485D-46D4-ADF4-6CEC55465785}"/>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SimSun" panose="020B0604020202020204" pitchFamily="34" charset="0"/>
                <a:cs typeface="SimSun" panose="020B0604020202020204" pitchFamily="34" charset="0"/>
              </a:defRPr>
            </a:lvl3pPr>
            <a:lvl4pPr>
              <a:lnSpc>
                <a:spcPct val="100000"/>
              </a:lnSpc>
              <a:spcBef>
                <a:spcPts val="600"/>
              </a:spcBef>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6" name="Rectangle 15">
            <a:extLst>
              <a:ext uri="{FF2B5EF4-FFF2-40B4-BE49-F238E27FC236}">
                <a16:creationId xmlns:a16="http://schemas.microsoft.com/office/drawing/2014/main" id="{0BEE8C24-1FFD-4483-8BE8-BA88806B0D61}"/>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2A1D8147-3F06-40D9-89D1-9B1A58A76238}"/>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0B9B4636-6A5F-4399-AE54-930BFFBA021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SimSun" panose="020B0604020202020204" pitchFamily="34" charset="0"/>
                <a:cs typeface="SimSun" panose="020B0604020202020204" pitchFamily="34" charset="0"/>
              </a:defRPr>
            </a:lvl1pPr>
            <a:lvl2pPr marL="685783" indent="-228594">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buFont typeface="Wingdings" panose="05000000000000000000" pitchFamily="2" charset="2"/>
              <a:buChar char="§"/>
              <a:defRPr sz="2000">
                <a:latin typeface="SimSun" panose="020B0604020202020204" pitchFamily="34" charset="0"/>
                <a:cs typeface="SimSun" panose="020B0604020202020204" pitchFamily="34" charset="0"/>
              </a:defRPr>
            </a:lvl3pPr>
            <a:lvl4pPr>
              <a:defRPr sz="1800">
                <a:latin typeface="SimSun" panose="020B0604020202020204" pitchFamily="34" charset="0"/>
                <a:cs typeface="SimSun" panose="020B0604020202020204" pitchFamily="34" charset="0"/>
              </a:defRPr>
            </a:lvl4pPr>
            <a:lvl5pPr>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SimSun" panose="020B0604020202020204" pitchFamily="34" charset="0"/>
                <a:cs typeface="SimSun" panose="020B0604020202020204" pitchFamily="34" charset="0"/>
              </a:defRPr>
            </a:lvl1pPr>
            <a:lvl2pPr marL="685783" indent="-228594">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buFont typeface="Wingdings" panose="05000000000000000000" pitchFamily="2" charset="2"/>
              <a:buChar char="§"/>
              <a:defRPr sz="2000">
                <a:latin typeface="SimSun" panose="020B0604020202020204" pitchFamily="34" charset="0"/>
                <a:cs typeface="SimSun" panose="020B0604020202020204" pitchFamily="34" charset="0"/>
              </a:defRPr>
            </a:lvl3pPr>
            <a:lvl4pPr>
              <a:defRPr sz="1800">
                <a:latin typeface="SimSun" panose="020B0604020202020204" pitchFamily="34" charset="0"/>
                <a:cs typeface="SimSun" panose="020B0604020202020204" pitchFamily="34" charset="0"/>
              </a:defRPr>
            </a:lvl4pPr>
            <a:lvl5pPr>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8" name="Rectangle 17">
            <a:extLst>
              <a:ext uri="{FF2B5EF4-FFF2-40B4-BE49-F238E27FC236}">
                <a16:creationId xmlns:a16="http://schemas.microsoft.com/office/drawing/2014/main" id="{98EE8822-0644-4575-AF23-2216A717ABB6}"/>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Title 1">
            <a:extLst>
              <a:ext uri="{FF2B5EF4-FFF2-40B4-BE49-F238E27FC236}">
                <a16:creationId xmlns:a16="http://schemas.microsoft.com/office/drawing/2014/main" id="{3BBE0A7C-FD17-40B3-9433-9A9F4FA3FC3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dirty="0"/>
              <a:t>Click to edit Master title style</a:t>
            </a:r>
          </a:p>
        </p:txBody>
      </p:sp>
      <p:pic>
        <p:nvPicPr>
          <p:cNvPr id="23" name="Picture 22">
            <a:extLst>
              <a:ext uri="{FF2B5EF4-FFF2-40B4-BE49-F238E27FC236}">
                <a16:creationId xmlns:a16="http://schemas.microsoft.com/office/drawing/2014/main" id="{710DBB60-7FC8-4F9B-BF51-BC2223AAD899}"/>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A9CA67-9E70-4052-A177-FD403D510244}"/>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463F545C-31A2-4864-AC14-8D6C0FD7DEEA}"/>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SimSun" panose="020B0604020202020204" pitchFamily="34" charset="0"/>
                <a:cs typeface="SimSun" panose="020B0604020202020204" pitchFamily="34" charset="0"/>
              </a:defRPr>
            </a:lvl1pPr>
          </a:lstStyle>
          <a:p>
            <a:r>
              <a:rPr lang="en-US" dirty="0"/>
              <a:t>Title</a:t>
            </a:r>
          </a:p>
        </p:txBody>
      </p:sp>
      <p:pic>
        <p:nvPicPr>
          <p:cNvPr id="12" name="Picture 11">
            <a:extLst>
              <a:ext uri="{FF2B5EF4-FFF2-40B4-BE49-F238E27FC236}">
                <a16:creationId xmlns:a16="http://schemas.microsoft.com/office/drawing/2014/main" id="{65333D7C-5646-46D5-A1B4-E187F905FFD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00EB5339-6B01-4B1D-8FF3-721E410660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14" name="Picture 13">
            <a:extLst>
              <a:ext uri="{FF2B5EF4-FFF2-40B4-BE49-F238E27FC236}">
                <a16:creationId xmlns:a16="http://schemas.microsoft.com/office/drawing/2014/main" id="{055E2D1F-11D0-466C-A5B0-F744652D6315}"/>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4689" y="2366228"/>
            <a:ext cx="9144000" cy="725488"/>
          </a:xfrm>
        </p:spPr>
        <p:txBody>
          <a:bodyPr anchor="ctr">
            <a:normAutofit/>
          </a:bodyPr>
          <a:lstStyle>
            <a:lvl1pPr marL="0" indent="0" algn="ctr">
              <a:buNone/>
              <a:defRPr sz="3400" b="1">
                <a:solidFill>
                  <a:srgbClr val="575757"/>
                </a:solidFill>
                <a:latin typeface="SimSun" panose="020B0604020202020204" pitchFamily="34" charset="0"/>
                <a:cs typeface="SimSun"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SimSun" panose="020B0604020202020204" pitchFamily="34" charset="0"/>
                <a:cs typeface="SimSun"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pic>
        <p:nvPicPr>
          <p:cNvPr id="10" name="Picture 9">
            <a:extLst>
              <a:ext uri="{FF2B5EF4-FFF2-40B4-BE49-F238E27FC236}">
                <a16:creationId xmlns:a16="http://schemas.microsoft.com/office/drawing/2014/main" id="{AC186747-7ECE-4995-AB39-F8B86C54E512}"/>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SimSun" panose="020B0604020202020204" pitchFamily="34" charset="0"/>
                <a:cs typeface="SimSun" panose="020B0604020202020204" pitchFamily="34" charset="0"/>
              </a:defRPr>
            </a:lvl3pPr>
            <a:lvl4pPr>
              <a:lnSpc>
                <a:spcPct val="100000"/>
              </a:lnSpc>
              <a:spcBef>
                <a:spcPts val="600"/>
              </a:spcBef>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5" name="Rectangle 14">
            <a:extLst>
              <a:ext uri="{FF2B5EF4-FFF2-40B4-BE49-F238E27FC236}">
                <a16:creationId xmlns:a16="http://schemas.microsoft.com/office/drawing/2014/main" id="{D655D152-91EE-49F1-A7B5-C23DA00CE27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AF42A5DF-A57F-41A6-B669-6BF3220B1F36}"/>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17" name="Picture 16">
            <a:extLst>
              <a:ext uri="{FF2B5EF4-FFF2-40B4-BE49-F238E27FC236}">
                <a16:creationId xmlns:a16="http://schemas.microsoft.com/office/drawing/2014/main" id="{309C1DF3-F0D9-4ADE-8647-AE5FFD15DF44}"/>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SimSun" panose="020B0604020202020204" pitchFamily="34" charset="0"/>
                <a:cs typeface="SimSun" panose="020B0604020202020204" pitchFamily="34" charset="0"/>
              </a:defRPr>
            </a:lvl3pPr>
            <a:lvl4pPr>
              <a:lnSpc>
                <a:spcPct val="100000"/>
              </a:lnSpc>
              <a:spcBef>
                <a:spcPts val="600"/>
              </a:spcBef>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5" name="Rectangle 14">
            <a:extLst>
              <a:ext uri="{FF2B5EF4-FFF2-40B4-BE49-F238E27FC236}">
                <a16:creationId xmlns:a16="http://schemas.microsoft.com/office/drawing/2014/main" id="{DABBE46C-7DE4-43A2-A35D-3DB7BE408664}"/>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11691865-91A3-456D-A201-C3EA60C3B7E1}"/>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19" name="Picture 18">
            <a:extLst>
              <a:ext uri="{FF2B5EF4-FFF2-40B4-BE49-F238E27FC236}">
                <a16:creationId xmlns:a16="http://schemas.microsoft.com/office/drawing/2014/main" id="{A8F4DCC3-DC5A-4390-92E2-EFDA260E7464}"/>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SimSun" panose="020B0604020202020204" pitchFamily="34" charset="0"/>
                <a:cs typeface="SimSun" panose="020B0604020202020204" pitchFamily="34" charset="0"/>
              </a:defRPr>
            </a:lvl1pPr>
            <a:lvl2pPr marL="685783" indent="-228594">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buFont typeface="Wingdings" panose="05000000000000000000" pitchFamily="2" charset="2"/>
              <a:buChar char="§"/>
              <a:defRPr sz="2000">
                <a:latin typeface="SimSun" panose="020B0604020202020204" pitchFamily="34" charset="0"/>
                <a:cs typeface="SimSun" panose="020B0604020202020204" pitchFamily="34" charset="0"/>
              </a:defRPr>
            </a:lvl3pPr>
            <a:lvl4pPr>
              <a:defRPr sz="1800">
                <a:latin typeface="SimSun" panose="020B0604020202020204" pitchFamily="34" charset="0"/>
                <a:cs typeface="SimSun" panose="020B0604020202020204" pitchFamily="34" charset="0"/>
              </a:defRPr>
            </a:lvl4pPr>
            <a:lvl5pPr>
              <a:defRPr sz="1800">
                <a:latin typeface="SimSun" panose="020B0604020202020204" pitchFamily="34" charset="0"/>
                <a:cs typeface="SimSun"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SimSun" panose="020B0604020202020204" pitchFamily="34" charset="0"/>
                <a:cs typeface="SimSun" panose="020B0604020202020204" pitchFamily="34" charset="0"/>
              </a:defRPr>
            </a:lvl1pPr>
            <a:lvl2pPr marL="685783" indent="-228594">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buFont typeface="Wingdings" panose="05000000000000000000" pitchFamily="2" charset="2"/>
              <a:buChar char="§"/>
              <a:defRPr sz="2000">
                <a:latin typeface="SimSun" panose="020B0604020202020204" pitchFamily="34" charset="0"/>
                <a:cs typeface="SimSun" panose="020B0604020202020204" pitchFamily="34" charset="0"/>
              </a:defRPr>
            </a:lvl3pPr>
            <a:lvl4pPr>
              <a:defRPr sz="1800">
                <a:latin typeface="SimSun" panose="020B0604020202020204" pitchFamily="34" charset="0"/>
                <a:cs typeface="SimSun" panose="020B0604020202020204" pitchFamily="34" charset="0"/>
              </a:defRPr>
            </a:lvl4pPr>
            <a:lvl5pPr>
              <a:defRPr sz="1800">
                <a:latin typeface="SimSun" panose="020B0604020202020204" pitchFamily="34" charset="0"/>
                <a:cs typeface="SimSun"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6" name="Rectangle 15">
            <a:extLst>
              <a:ext uri="{FF2B5EF4-FFF2-40B4-BE49-F238E27FC236}">
                <a16:creationId xmlns:a16="http://schemas.microsoft.com/office/drawing/2014/main" id="{A76AA418-825E-4C3A-8EF5-C2F703928CDA}"/>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FB50B4F2-F1CD-49B2-B905-694E242182A5}"/>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F48D13FD-B28C-49F8-9929-0E38A212C60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7"/>
            <a:ext cx="9144000" cy="5514975"/>
          </a:xfrm>
          <a:prstGeom prst="rect">
            <a:avLst/>
          </a:prstGeom>
          <a:solidFill>
            <a:srgbClr val="57AC40"/>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SimSun" panose="020B0604020202020204" pitchFamily="34" charset="0"/>
                <a:cs typeface="SimSun" panose="020B0604020202020204" pitchFamily="34" charset="0"/>
              </a:defRPr>
            </a:lvl1pPr>
          </a:lstStyle>
          <a:p>
            <a:r>
              <a:rPr lang="en-US" dirty="0"/>
              <a:t>Title</a:t>
            </a:r>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3655702"/>
            <a:ext cx="8229600" cy="1867589"/>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8" name="Rectangle 7">
            <a:extLst>
              <a:ext uri="{FF2B5EF4-FFF2-40B4-BE49-F238E27FC236}">
                <a16:creationId xmlns:a16="http://schemas.microsoft.com/office/drawing/2014/main" id="{904067AB-CFF7-43F4-B079-0C5EAAD1870F}"/>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FF4E3629-3D8B-4485-8CDE-5C60912D1901}"/>
              </a:ext>
            </a:extLst>
          </p:cNvPr>
          <p:cNvSpPr txBox="1">
            <a:spLocks/>
          </p:cNvSpPr>
          <p:nvPr userDrawn="1"/>
        </p:nvSpPr>
        <p:spPr>
          <a:xfrm>
            <a:off x="292822" y="1122365"/>
            <a:ext cx="8558357" cy="1220787"/>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5000" b="1" i="0" kern="1200">
                <a:solidFill>
                  <a:schemeClr val="bg1"/>
                </a:solidFill>
                <a:latin typeface="SimSun" panose="020B0604020202020204" pitchFamily="34" charset="0"/>
                <a:ea typeface="SimSun"/>
                <a:cs typeface="SimSun" panose="020B0604020202020204" pitchFamily="34" charset="0"/>
              </a:defRPr>
            </a:lvl1pPr>
          </a:lstStyle>
          <a:p>
            <a:r>
              <a:rPr lang="en-US"/>
              <a:t>Title</a:t>
            </a:r>
            <a:endParaRPr lang="en-US" dirty="0"/>
          </a:p>
        </p:txBody>
      </p:sp>
      <p:pic>
        <p:nvPicPr>
          <p:cNvPr id="11" name="Picture 10">
            <a:extLst>
              <a:ext uri="{FF2B5EF4-FFF2-40B4-BE49-F238E27FC236}">
                <a16:creationId xmlns:a16="http://schemas.microsoft.com/office/drawing/2014/main" id="{0069AF45-5F12-4E77-B39F-B9E2B5F123E6}"/>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BCBDF5EB-49D2-4754-A9DC-ED741B4DAB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13" name="Picture 12">
            <a:extLst>
              <a:ext uri="{FF2B5EF4-FFF2-40B4-BE49-F238E27FC236}">
                <a16:creationId xmlns:a16="http://schemas.microsoft.com/office/drawing/2014/main" id="{0D13176F-E073-4F41-B997-F5DD7731A5D0}"/>
              </a:ext>
              <a:ext uri="{C183D7F6-B498-43B3-948B-1728B52AA6E4}">
                <adec:decorative xmlns:adec="http://schemas.microsoft.com/office/drawing/2017/decorative" val="1"/>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57AC40"/>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3660297"/>
            <a:ext cx="8229600" cy="1867589"/>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SimSun" panose="020B0604020202020204" pitchFamily="34" charset="0"/>
                <a:cs typeface="SimSun" panose="020B0604020202020204" pitchFamily="34" charset="0"/>
              </a:defRPr>
            </a:lvl1pPr>
          </a:lstStyle>
          <a:p>
            <a:pPr lvl="0"/>
            <a:r>
              <a:rPr lang="en-US" dirty="0"/>
              <a:t>Title</a:t>
            </a:r>
          </a:p>
        </p:txBody>
      </p:sp>
      <p:sp>
        <p:nvSpPr>
          <p:cNvPr id="8" name="Rectangle 7">
            <a:extLst>
              <a:ext uri="{FF2B5EF4-FFF2-40B4-BE49-F238E27FC236}">
                <a16:creationId xmlns:a16="http://schemas.microsoft.com/office/drawing/2014/main" id="{F0CD4B09-7F07-4A09-9C60-3380860C8F69}"/>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ABF4FF3-D617-47D3-B4DE-0B360E082BEF}"/>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SimSun" panose="020B0604020202020204" pitchFamily="34" charset="0"/>
                <a:cs typeface="SimSun" panose="020B0604020202020204" pitchFamily="34" charset="0"/>
              </a:defRPr>
            </a:lvl1pPr>
          </a:lstStyle>
          <a:p>
            <a:r>
              <a:rPr lang="en-US" dirty="0"/>
              <a:t>Title</a:t>
            </a:r>
          </a:p>
        </p:txBody>
      </p:sp>
      <p:pic>
        <p:nvPicPr>
          <p:cNvPr id="12" name="Picture 11">
            <a:extLst>
              <a:ext uri="{FF2B5EF4-FFF2-40B4-BE49-F238E27FC236}">
                <a16:creationId xmlns:a16="http://schemas.microsoft.com/office/drawing/2014/main" id="{35554AC7-A2AB-4A97-884B-883F4D19F06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CEEB606F-42C3-49BD-81E2-BECC647470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14" name="Picture 13">
            <a:extLst>
              <a:ext uri="{FF2B5EF4-FFF2-40B4-BE49-F238E27FC236}">
                <a16:creationId xmlns:a16="http://schemas.microsoft.com/office/drawing/2014/main" id="{26EE771C-59DB-4868-AB56-B68950E7C54B}"/>
              </a:ext>
              <a:ext uri="{C183D7F6-B498-43B3-948B-1728B52AA6E4}">
                <adec:decorative xmlns:adec="http://schemas.microsoft.com/office/drawing/2017/decorative" val="1"/>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48064" y="2360889"/>
            <a:ext cx="9144000" cy="725488"/>
          </a:xfrm>
        </p:spPr>
        <p:txBody>
          <a:bodyPr anchor="ctr">
            <a:normAutofit/>
          </a:bodyPr>
          <a:lstStyle>
            <a:lvl1pPr marL="0" indent="0" algn="ctr">
              <a:buNone/>
              <a:defRPr sz="3400" b="1">
                <a:solidFill>
                  <a:srgbClr val="575757"/>
                </a:solidFill>
                <a:latin typeface="SimSun" panose="020B0604020202020204" pitchFamily="34" charset="0"/>
                <a:cs typeface="SimSun"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SimSun" panose="020B0604020202020204" pitchFamily="34" charset="0"/>
                <a:cs typeface="SimSun" panose="020B0604020202020204" pitchFamily="34" charset="0"/>
              </a:defRPr>
            </a:lvl1pPr>
            <a:lvl2pPr marL="685783" indent="-228594">
              <a:lnSpc>
                <a:spcPct val="100000"/>
              </a:lnSpc>
              <a:spcBef>
                <a:spcPts val="600"/>
              </a:spcBef>
              <a:buFont typeface="Arial" panose="020B0604020202020204" pitchFamily="34" charset="0"/>
              <a:buChar char="•"/>
              <a:defRPr sz="2400">
                <a:latin typeface="SimSun" panose="020B0604020202020204" pitchFamily="34" charset="0"/>
                <a:cs typeface="SimSun"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SimSun" panose="020B0604020202020204" pitchFamily="34" charset="0"/>
                <a:cs typeface="SimSun"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SimSun" panose="020B0604020202020204" pitchFamily="34" charset="0"/>
                <a:cs typeface="SimSun" panose="020B0604020202020204" pitchFamily="34" charset="0"/>
              </a:defRPr>
            </a:lvl4pPr>
            <a:lvl5pPr>
              <a:lnSpc>
                <a:spcPct val="100000"/>
              </a:lnSpc>
              <a:spcBef>
                <a:spcPts val="600"/>
              </a:spcBef>
              <a:defRPr sz="1800">
                <a:latin typeface="SimSun" panose="020B0604020202020204" pitchFamily="34" charset="0"/>
                <a:cs typeface="SimSun"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7" name="Rectangle 16">
            <a:extLst>
              <a:ext uri="{FF2B5EF4-FFF2-40B4-BE49-F238E27FC236}">
                <a16:creationId xmlns:a16="http://schemas.microsoft.com/office/drawing/2014/main" id="{58BDE2C1-085A-4A25-99DF-41B613489EAA}"/>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itle 1">
            <a:extLst>
              <a:ext uri="{FF2B5EF4-FFF2-40B4-BE49-F238E27FC236}">
                <a16:creationId xmlns:a16="http://schemas.microsoft.com/office/drawing/2014/main" id="{F83EC77E-7E9E-40C3-9057-16DF67192960}"/>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SimSun" panose="020B0604020202020204" pitchFamily="34" charset="0"/>
                <a:cs typeface="SimSun" panose="020B0604020202020204" pitchFamily="34" charset="0"/>
              </a:defRPr>
            </a:lvl1pPr>
          </a:lstStyle>
          <a:p>
            <a:r>
              <a:rPr lang="en-US" dirty="0"/>
              <a:t>Click to edit Master title style</a:t>
            </a:r>
          </a:p>
        </p:txBody>
      </p:sp>
      <p:pic>
        <p:nvPicPr>
          <p:cNvPr id="21" name="Picture 20">
            <a:extLst>
              <a:ext uri="{FF2B5EF4-FFF2-40B4-BE49-F238E27FC236}">
                <a16:creationId xmlns:a16="http://schemas.microsoft.com/office/drawing/2014/main" id="{E1599895-6373-4C7D-B0ED-4F39AD39F599}"/>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30700" y="847403"/>
            <a:ext cx="3022007" cy="685801"/>
          </a:xfrm>
          <a:prstGeom prst="rect">
            <a:avLst/>
          </a:prstGeom>
        </p:spPr>
      </p:pic>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12/29/2019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SimSun"/>
          <a:ea typeface="SimSun"/>
          <a:cs typeface="SimSun"/>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SimSun"/>
          <a:ea typeface="SimSun"/>
          <a:cs typeface="SimSun"/>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SimSun"/>
          <a:ea typeface="SimSun"/>
          <a:cs typeface="SimSun"/>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imSun"/>
          <a:ea typeface="SimSun"/>
          <a:cs typeface="SimSun"/>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9pPr>
    </p:bodyStyle>
    <p:otherStyle>
      <a:defPPr>
        <a:defRPr lang="en-US"/>
      </a:defPPr>
      <a:lvl1pPr marL="0" algn="l" defTabSz="914377" rtl="0" eaLnBrk="1" latinLnBrk="0" hangingPunct="1">
        <a:defRPr sz="1800" kern="1200">
          <a:solidFill>
            <a:schemeClr val="tx1"/>
          </a:solidFill>
          <a:latin typeface="SimSun"/>
          <a:ea typeface="SimSun"/>
          <a:cs typeface="SimSun"/>
        </a:defRPr>
      </a:lvl1pPr>
      <a:lvl2pPr marL="457189" algn="l" defTabSz="914377" rtl="0" eaLnBrk="1" latinLnBrk="0" hangingPunct="1">
        <a:defRPr sz="1800" kern="1200">
          <a:solidFill>
            <a:schemeClr val="tx1"/>
          </a:solidFill>
          <a:latin typeface="SimSun"/>
          <a:ea typeface="SimSun"/>
          <a:cs typeface="SimSun"/>
        </a:defRPr>
      </a:lvl2pPr>
      <a:lvl3pPr marL="914377" algn="l" defTabSz="914377" rtl="0" eaLnBrk="1" latinLnBrk="0" hangingPunct="1">
        <a:defRPr sz="1800" kern="1200">
          <a:solidFill>
            <a:schemeClr val="tx1"/>
          </a:solidFill>
          <a:latin typeface="SimSun"/>
          <a:ea typeface="SimSun"/>
          <a:cs typeface="SimSun"/>
        </a:defRPr>
      </a:lvl3pPr>
      <a:lvl4pPr marL="1371566" algn="l" defTabSz="914377" rtl="0" eaLnBrk="1" latinLnBrk="0" hangingPunct="1">
        <a:defRPr sz="1800" kern="1200">
          <a:solidFill>
            <a:schemeClr val="tx1"/>
          </a:solidFill>
          <a:latin typeface="SimSun"/>
          <a:ea typeface="SimSun"/>
          <a:cs typeface="SimSun"/>
        </a:defRPr>
      </a:lvl4pPr>
      <a:lvl5pPr marL="1828754" algn="l" defTabSz="914377" rtl="0" eaLnBrk="1" latinLnBrk="0" hangingPunct="1">
        <a:defRPr sz="1800" kern="1200">
          <a:solidFill>
            <a:schemeClr val="tx1"/>
          </a:solidFill>
          <a:latin typeface="SimSun"/>
          <a:ea typeface="SimSun"/>
          <a:cs typeface="SimSun"/>
        </a:defRPr>
      </a:lvl5pPr>
      <a:lvl6pPr marL="2285943" algn="l" defTabSz="914377" rtl="0" eaLnBrk="1" latinLnBrk="0" hangingPunct="1">
        <a:defRPr sz="1800" kern="1200">
          <a:solidFill>
            <a:schemeClr val="tx1"/>
          </a:solidFill>
          <a:latin typeface="SimSun"/>
          <a:ea typeface="SimSun"/>
          <a:cs typeface="SimSun"/>
        </a:defRPr>
      </a:lvl6pPr>
      <a:lvl7pPr marL="2743131" algn="l" defTabSz="914377" rtl="0" eaLnBrk="1" latinLnBrk="0" hangingPunct="1">
        <a:defRPr sz="1800" kern="1200">
          <a:solidFill>
            <a:schemeClr val="tx1"/>
          </a:solidFill>
          <a:latin typeface="SimSun"/>
          <a:ea typeface="SimSun"/>
          <a:cs typeface="SimSun"/>
        </a:defRPr>
      </a:lvl7pPr>
      <a:lvl8pPr marL="3200320" algn="l" defTabSz="914377" rtl="0" eaLnBrk="1" latinLnBrk="0" hangingPunct="1">
        <a:defRPr sz="1800" kern="1200">
          <a:solidFill>
            <a:schemeClr val="tx1"/>
          </a:solidFill>
          <a:latin typeface="SimSun"/>
          <a:ea typeface="SimSun"/>
          <a:cs typeface="SimSun"/>
        </a:defRPr>
      </a:lvl8pPr>
      <a:lvl9pPr marL="3657509" algn="l" defTabSz="914377" rtl="0" eaLnBrk="1" latinLnBrk="0" hangingPunct="1">
        <a:defRPr sz="1800" kern="1200">
          <a:solidFill>
            <a:schemeClr val="tx1"/>
          </a:solidFill>
          <a:latin typeface="SimSun"/>
          <a:ea typeface="SimSun"/>
          <a:cs typeface="SimSu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12/29/2019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SimSun"/>
          <a:ea typeface="SimSun"/>
          <a:cs typeface="SimSun"/>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SimSun"/>
          <a:ea typeface="SimSun"/>
          <a:cs typeface="SimSun"/>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SimSun"/>
          <a:ea typeface="SimSun"/>
          <a:cs typeface="SimSun"/>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imSun"/>
          <a:ea typeface="SimSun"/>
          <a:cs typeface="SimSun"/>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9pPr>
    </p:bodyStyle>
    <p:otherStyle>
      <a:defPPr>
        <a:defRPr lang="en-US"/>
      </a:defPPr>
      <a:lvl1pPr marL="0" algn="l" defTabSz="914377" rtl="0" eaLnBrk="1" latinLnBrk="0" hangingPunct="1">
        <a:defRPr sz="1800" kern="1200">
          <a:solidFill>
            <a:schemeClr val="tx1"/>
          </a:solidFill>
          <a:latin typeface="SimSun"/>
          <a:ea typeface="SimSun"/>
          <a:cs typeface="SimSun"/>
        </a:defRPr>
      </a:lvl1pPr>
      <a:lvl2pPr marL="457189" algn="l" defTabSz="914377" rtl="0" eaLnBrk="1" latinLnBrk="0" hangingPunct="1">
        <a:defRPr sz="1800" kern="1200">
          <a:solidFill>
            <a:schemeClr val="tx1"/>
          </a:solidFill>
          <a:latin typeface="SimSun"/>
          <a:ea typeface="SimSun"/>
          <a:cs typeface="SimSun"/>
        </a:defRPr>
      </a:lvl2pPr>
      <a:lvl3pPr marL="914377" algn="l" defTabSz="914377" rtl="0" eaLnBrk="1" latinLnBrk="0" hangingPunct="1">
        <a:defRPr sz="1800" kern="1200">
          <a:solidFill>
            <a:schemeClr val="tx1"/>
          </a:solidFill>
          <a:latin typeface="SimSun"/>
          <a:ea typeface="SimSun"/>
          <a:cs typeface="SimSun"/>
        </a:defRPr>
      </a:lvl3pPr>
      <a:lvl4pPr marL="1371566" algn="l" defTabSz="914377" rtl="0" eaLnBrk="1" latinLnBrk="0" hangingPunct="1">
        <a:defRPr sz="1800" kern="1200">
          <a:solidFill>
            <a:schemeClr val="tx1"/>
          </a:solidFill>
          <a:latin typeface="SimSun"/>
          <a:ea typeface="SimSun"/>
          <a:cs typeface="SimSun"/>
        </a:defRPr>
      </a:lvl4pPr>
      <a:lvl5pPr marL="1828754" algn="l" defTabSz="914377" rtl="0" eaLnBrk="1" latinLnBrk="0" hangingPunct="1">
        <a:defRPr sz="1800" kern="1200">
          <a:solidFill>
            <a:schemeClr val="tx1"/>
          </a:solidFill>
          <a:latin typeface="SimSun"/>
          <a:ea typeface="SimSun"/>
          <a:cs typeface="SimSun"/>
        </a:defRPr>
      </a:lvl5pPr>
      <a:lvl6pPr marL="2285943" algn="l" defTabSz="914377" rtl="0" eaLnBrk="1" latinLnBrk="0" hangingPunct="1">
        <a:defRPr sz="1800" kern="1200">
          <a:solidFill>
            <a:schemeClr val="tx1"/>
          </a:solidFill>
          <a:latin typeface="SimSun"/>
          <a:ea typeface="SimSun"/>
          <a:cs typeface="SimSun"/>
        </a:defRPr>
      </a:lvl6pPr>
      <a:lvl7pPr marL="2743131" algn="l" defTabSz="914377" rtl="0" eaLnBrk="1" latinLnBrk="0" hangingPunct="1">
        <a:defRPr sz="1800" kern="1200">
          <a:solidFill>
            <a:schemeClr val="tx1"/>
          </a:solidFill>
          <a:latin typeface="SimSun"/>
          <a:ea typeface="SimSun"/>
          <a:cs typeface="SimSun"/>
        </a:defRPr>
      </a:lvl7pPr>
      <a:lvl8pPr marL="3200320" algn="l" defTabSz="914377" rtl="0" eaLnBrk="1" latinLnBrk="0" hangingPunct="1">
        <a:defRPr sz="1800" kern="1200">
          <a:solidFill>
            <a:schemeClr val="tx1"/>
          </a:solidFill>
          <a:latin typeface="SimSun"/>
          <a:ea typeface="SimSun"/>
          <a:cs typeface="SimSun"/>
        </a:defRPr>
      </a:lvl8pPr>
      <a:lvl9pPr marL="3657509" algn="l" defTabSz="914377" rtl="0" eaLnBrk="1" latinLnBrk="0" hangingPunct="1">
        <a:defRPr sz="1800" kern="1200">
          <a:solidFill>
            <a:schemeClr val="tx1"/>
          </a:solidFill>
          <a:latin typeface="SimSun"/>
          <a:ea typeface="SimSun"/>
          <a:cs typeface="SimSu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0.xml"/><Relationship Id="rId4" Type="http://schemas.openxmlformats.org/officeDocument/2006/relationships/image" Target="../media/image3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a:xfrm>
            <a:off x="275235" y="1280626"/>
            <a:ext cx="8558357" cy="1220787"/>
          </a:xfrm>
        </p:spPr>
        <p:txBody>
          <a:bodyPr>
            <a:noAutofit/>
          </a:bodyPr>
          <a:lstStyle/>
          <a:p>
            <a:pPr rtl="0"/>
            <a:r>
              <a:rPr lang="zh-CN" sz="4800" b="1" i="0" u="none" baseline="0" dirty="0"/>
              <a:t>社区紧急响应小组 </a:t>
            </a:r>
            <a:br>
              <a:rPr lang="en-US" altLang="zh-CN" sz="4800" b="1" i="0" u="none" baseline="0" dirty="0"/>
            </a:br>
            <a:r>
              <a:rPr lang="zh-CN" sz="4800" b="1" i="0" u="none" baseline="0" dirty="0"/>
              <a:t>(CERT) 基础培训</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pPr algn="l" rtl="0"/>
            <a:r>
              <a:rPr lang="zh-CN" b="0" i="0" u="none" baseline="0"/>
              <a:t>有责任参与社区筹备工作：</a:t>
            </a:r>
          </a:p>
          <a:p>
            <a:pPr lvl="1" algn="l" rtl="0"/>
            <a:r>
              <a:rPr lang="zh-CN" b="0" i="0" u="none" baseline="0"/>
              <a:t>参加本地合作规划理事会</a:t>
            </a:r>
          </a:p>
          <a:p>
            <a:pPr lvl="1" algn="l" rtl="0"/>
            <a:r>
              <a:rPr lang="zh-CN" b="0" i="0" u="none" baseline="0"/>
              <a:t>识别并整合适用资源用于政府计划</a:t>
            </a:r>
          </a:p>
          <a:p>
            <a:pPr lvl="1" algn="l" rtl="0"/>
            <a:r>
              <a:rPr lang="zh-CN" b="0" i="0" u="none" baseline="0"/>
              <a:t>确保设施、工作人员和目标客户都已准备就绪 </a:t>
            </a:r>
          </a:p>
          <a:p>
            <a:endParaRPr lang="zh-CN" dirty="0"/>
          </a:p>
        </p:txBody>
      </p:sp>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a:xfrm>
            <a:off x="315142" y="320678"/>
            <a:ext cx="5806851" cy="1017672"/>
          </a:xfrm>
        </p:spPr>
        <p:txBody>
          <a:bodyPr/>
          <a:lstStyle/>
          <a:p>
            <a:pPr algn="l" rtl="0"/>
            <a:r>
              <a:rPr lang="zh-CN" b="1" i="1" u="none" baseline="0"/>
              <a:t>社区领导</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pPr algn="r" rtl="0"/>
            <a:r>
              <a:rPr lang="zh-CN" b="0" i="0" u="none" baseline="0"/>
              <a:t>1-8</a:t>
            </a:r>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pPr rtl="0"/>
            <a:r>
              <a:rPr lang="zh-CN" b="0" i="0" u="none" baseline="0"/>
              <a:t>PM 1-4</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pPr algn="l" rtl="0"/>
            <a:r>
              <a:rPr lang="zh-CN" b="0" i="0" u="none" baseline="0"/>
              <a:t>受伤部位疼痛</a:t>
            </a:r>
          </a:p>
          <a:p>
            <a:pPr algn="l" rtl="0"/>
            <a:r>
              <a:rPr lang="zh-CN" b="0" i="0" u="none" baseline="0"/>
              <a:t>肿胀和淤青</a:t>
            </a:r>
          </a:p>
          <a:p>
            <a:pPr algn="l" rtl="0"/>
            <a:r>
              <a:rPr lang="zh-CN" b="0" i="0" u="none" baseline="0"/>
              <a:t>使用受限或无法使用</a:t>
            </a:r>
          </a:p>
        </p:txBody>
      </p:sp>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a:xfrm>
            <a:off x="315142" y="320678"/>
            <a:ext cx="5806851" cy="1017672"/>
          </a:xfrm>
        </p:spPr>
        <p:txBody>
          <a:bodyPr/>
          <a:lstStyle/>
          <a:p>
            <a:pPr algn="l" rtl="0"/>
            <a:r>
              <a:rPr lang="zh-CN" b="1" i="1" u="none" baseline="0"/>
              <a:t>扭伤迹象</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pPr algn="r" rtl="0"/>
            <a:r>
              <a:rPr lang="zh-CN" b="0" i="0" u="none" baseline="0"/>
              <a:t>3-36</a:t>
            </a:r>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pPr rtl="0"/>
            <a:r>
              <a:rPr lang="zh-CN" b="0" i="0" u="none" baseline="0"/>
              <a:t>PM 3-14</a:t>
            </a:r>
          </a:p>
        </p:txBody>
      </p:sp>
      <p:pic>
        <p:nvPicPr>
          <p:cNvPr id="7" name="Picture 6" descr="扭伤迹象。图片展示了脚踝扭伤造成的血管损伤会导致淤青。">
            <a:extLst>
              <a:ext uri="{FF2B5EF4-FFF2-40B4-BE49-F238E27FC236}">
                <a16:creationId xmlns:a16="http://schemas.microsoft.com/office/drawing/2014/main" id="{866AAA07-94AA-498A-94B6-59E53892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450" y="2272035"/>
            <a:ext cx="3768232" cy="2985514"/>
          </a:xfrm>
          <a:prstGeom prst="rect">
            <a:avLst/>
          </a:prstGeom>
        </p:spPr>
      </p:pic>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a:xfrm>
            <a:off x="315142" y="320678"/>
            <a:ext cx="5806851" cy="1017672"/>
          </a:xfrm>
        </p:spPr>
        <p:txBody>
          <a:bodyPr/>
          <a:lstStyle/>
          <a:p>
            <a:pPr algn="l" rtl="0"/>
            <a:r>
              <a:rPr lang="zh-CN" b="1" i="1" u="none" baseline="0"/>
              <a:t>夹板疗法</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pPr algn="r" rtl="0"/>
            <a:r>
              <a:rPr lang="zh-CN" b="0" i="0" u="none" baseline="0"/>
              <a:t>3-37</a:t>
            </a:r>
          </a:p>
        </p:txBody>
      </p:sp>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pPr rtl="0"/>
            <a:r>
              <a:rPr lang="zh-CN" b="0" i="0" u="none" baseline="0"/>
              <a:t>PM 3-14</a:t>
            </a:r>
          </a:p>
        </p:txBody>
      </p:sp>
      <p:pic>
        <p:nvPicPr>
          <p:cNvPr id="8" name="Picture 7" descr="夹板疗法。图片展示了硬纸板夹板的范例。">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这张简图展示了一人的腿部被固定在解剖型夹版之上。在双腿之间放一个枕头作为垫子，将两腿并拢，分别在髋部下方、膝盖上方和下方，以及脚踝上方和下方系紧固定。">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这张简图展示了硬纸板夹板，即由一片硬纸板将两端折起来，形成一个摇篮状以支撑断肢，且对纸板的一端进行再次弯曲以支撑关节。">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pPr algn="l" rtl="0"/>
            <a:r>
              <a:rPr lang="zh-CN" b="0" i="0" u="none" baseline="0"/>
              <a:t>体温过低：</a:t>
            </a:r>
          </a:p>
          <a:p>
            <a:pPr lvl="1" algn="l" rtl="0"/>
            <a:r>
              <a:rPr lang="zh-CN" b="0" i="0" u="none" baseline="0"/>
              <a:t>当体温降至正常水平以下即可发生 </a:t>
            </a:r>
          </a:p>
          <a:p>
            <a:pPr algn="l" rtl="0"/>
            <a:r>
              <a:rPr lang="zh-CN" b="0" i="0" u="none" baseline="0"/>
              <a:t>冻伤：</a:t>
            </a:r>
          </a:p>
          <a:p>
            <a:pPr lvl="1" algn="l" rtl="0"/>
            <a:r>
              <a:rPr lang="zh-CN" b="0" i="0" u="none" baseline="0"/>
              <a:t>冻伤指极寒环境导致血液无法流入四肢，导致组织坏死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a:xfrm>
            <a:off x="315142" y="320678"/>
            <a:ext cx="5806851" cy="1017672"/>
          </a:xfrm>
        </p:spPr>
        <p:txBody>
          <a:bodyPr/>
          <a:lstStyle/>
          <a:p>
            <a:pPr algn="l" rtl="0"/>
            <a:r>
              <a:rPr lang="zh-CN" b="1" i="1" u="none" baseline="0"/>
              <a:t>与寒冷相关的伤痛</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pPr algn="r" rtl="0"/>
            <a:r>
              <a:rPr lang="zh-CN" b="0" i="0" u="none" baseline="0"/>
              <a:t>3-38</a:t>
            </a:r>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pPr rtl="0"/>
            <a:r>
              <a:rPr lang="zh-CN" b="0" i="0" u="none" baseline="0"/>
              <a:t>PM 3-16</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pPr algn="l" rtl="0"/>
            <a:r>
              <a:rPr lang="zh-CN" b="0" i="0" u="none" baseline="0"/>
              <a:t>体温位于 95 华氏度或更低</a:t>
            </a:r>
          </a:p>
          <a:p>
            <a:pPr algn="l" rtl="0"/>
            <a:r>
              <a:rPr lang="zh-CN" b="0" i="0" u="none" baseline="0"/>
              <a:t>皮肤泛红或泛青</a:t>
            </a:r>
          </a:p>
          <a:p>
            <a:pPr algn="l" rtl="0"/>
            <a:r>
              <a:rPr lang="zh-CN" b="0" i="0" u="none" baseline="0"/>
              <a:t>麻木和颤抖</a:t>
            </a:r>
          </a:p>
          <a:p>
            <a:pPr algn="l" rtl="0"/>
            <a:r>
              <a:rPr lang="zh-CN" b="0" i="0" u="none" baseline="0"/>
              <a:t>言语含糊</a:t>
            </a:r>
          </a:p>
          <a:p>
            <a:pPr algn="l" rtl="0"/>
            <a:r>
              <a:rPr lang="zh-CN" b="0" i="0" u="none" baseline="0"/>
              <a:t>行为不可预测</a:t>
            </a:r>
          </a:p>
          <a:p>
            <a:pPr algn="l" rtl="0"/>
            <a:r>
              <a:rPr lang="zh-CN" b="0" i="0" u="none" baseline="0"/>
              <a:t>精神萎靡</a:t>
            </a:r>
          </a:p>
        </p:txBody>
      </p:sp>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a:xfrm>
            <a:off x="315142" y="320678"/>
            <a:ext cx="5806851" cy="1017672"/>
          </a:xfrm>
        </p:spPr>
        <p:txBody>
          <a:bodyPr>
            <a:normAutofit/>
          </a:bodyPr>
          <a:lstStyle/>
          <a:p>
            <a:pPr algn="l" rtl="0"/>
            <a:r>
              <a:rPr lang="zh-CN" b="1" i="1" u="none" baseline="0"/>
              <a:t>体温过低的症状</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pPr algn="r" rtl="0"/>
            <a:r>
              <a:rPr lang="zh-CN" b="0" i="0" u="none" baseline="0"/>
              <a:t>3-39</a:t>
            </a:r>
          </a:p>
        </p:txBody>
      </p:sp>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pPr rtl="0"/>
            <a:r>
              <a:rPr lang="zh-CN" b="0" i="0" u="none" baseline="0"/>
              <a:t>PM 3-16</a:t>
            </a:r>
          </a:p>
        </p:txBody>
      </p:sp>
      <p:pic>
        <p:nvPicPr>
          <p:cNvPr id="6" name="Picture 5" descr="体温过低的症状。图片展示冰川地区。">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pPr algn="l" rtl="0"/>
            <a:r>
              <a:rPr lang="zh-CN" b="0" i="0" u="none" baseline="0"/>
              <a:t>移除湿衣服 </a:t>
            </a:r>
          </a:p>
          <a:p>
            <a:pPr algn="l" rtl="0"/>
            <a:r>
              <a:rPr lang="zh-CN" b="0" i="0" u="none" baseline="0"/>
              <a:t>在患者下方放置一些物品 </a:t>
            </a:r>
          </a:p>
          <a:p>
            <a:pPr algn="l" rtl="0"/>
            <a:r>
              <a:rPr lang="zh-CN" b="0" i="0" u="none" baseline="0"/>
              <a:t>确保他们受到遮蔽和/或覆盖 </a:t>
            </a:r>
          </a:p>
          <a:p>
            <a:pPr algn="l" rtl="0"/>
            <a:r>
              <a:rPr lang="zh-CN" b="0" i="0" u="none" baseline="0"/>
              <a:t>禁止尝试进行按摩 </a:t>
            </a:r>
          </a:p>
          <a:p>
            <a:pPr algn="l" rtl="0"/>
            <a:r>
              <a:rPr lang="zh-CN" b="0" i="0" u="none" baseline="0"/>
              <a:t>若患者失去知觉，请将患者调整至恢复体位 </a:t>
            </a:r>
          </a:p>
        </p:txBody>
      </p:sp>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a:xfrm>
            <a:off x="315142" y="320678"/>
            <a:ext cx="5806851" cy="1017672"/>
          </a:xfrm>
        </p:spPr>
        <p:txBody>
          <a:bodyPr>
            <a:normAutofit/>
          </a:bodyPr>
          <a:lstStyle/>
          <a:p>
            <a:pPr algn="l" rtl="0"/>
            <a:r>
              <a:rPr lang="zh-CN" b="1" i="1" u="none" baseline="0"/>
              <a:t>体温过低的治疗</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pPr algn="r" rtl="0"/>
            <a:r>
              <a:rPr lang="zh-CN" b="0" i="0" u="none" baseline="0"/>
              <a:t>3-40</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pPr rtl="0"/>
            <a:r>
              <a:rPr lang="zh-CN" b="0" i="0" u="none" baseline="0"/>
              <a:t>PM 3-16</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pPr algn="l" rtl="0"/>
            <a:r>
              <a:rPr lang="zh-CN" b="0" i="0" u="none" baseline="0"/>
              <a:t>肤色变化</a:t>
            </a:r>
          </a:p>
          <a:p>
            <a:pPr algn="l" rtl="0"/>
            <a:r>
              <a:rPr lang="zh-CN" b="0" i="0" u="none" baseline="0"/>
              <a:t>灼烧或刺痛感</a:t>
            </a:r>
          </a:p>
          <a:p>
            <a:pPr algn="l" rtl="0"/>
            <a:r>
              <a:rPr lang="zh-CN" b="0" i="0" u="none" baseline="0"/>
              <a:t>部分或完全麻木</a:t>
            </a:r>
          </a:p>
        </p:txBody>
      </p:sp>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a:xfrm>
            <a:off x="315142" y="320678"/>
            <a:ext cx="5806851" cy="1017672"/>
          </a:xfrm>
        </p:spPr>
        <p:txBody>
          <a:bodyPr/>
          <a:lstStyle/>
          <a:p>
            <a:pPr algn="l" rtl="0"/>
            <a:r>
              <a:rPr lang="zh-CN" b="1" i="1" u="none" baseline="0"/>
              <a:t>冻伤的症状</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pPr algn="r" rtl="0"/>
            <a:r>
              <a:rPr lang="zh-CN" b="0" i="0" u="none" baseline="0"/>
              <a:t>3-41</a:t>
            </a:r>
          </a:p>
        </p:txBody>
      </p:sp>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pPr rtl="0"/>
            <a:r>
              <a:rPr lang="zh-CN" b="0" i="0" u="none" baseline="0"/>
              <a:t>PM 3-16</a:t>
            </a:r>
          </a:p>
        </p:txBody>
      </p:sp>
      <p:pic>
        <p:nvPicPr>
          <p:cNvPr id="6" name="Picture 5" descr="冻伤的症状。图片展示了肤色已发生变化、有疼痛、灼烧感、刺痛感和麻木感的一只脚。">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pPr algn="l" rtl="0"/>
            <a:r>
              <a:rPr lang="zh-CN" b="0" i="0" u="none" baseline="0"/>
              <a:t>将受伤区域放入温水（</a:t>
            </a:r>
            <a:r>
              <a:rPr lang="zh-CN" b="1" i="0" u="none" baseline="0"/>
              <a:t>不是</a:t>
            </a:r>
            <a:r>
              <a:rPr lang="zh-CN" b="0" i="0" u="none" baseline="0"/>
              <a:t>热水）中 </a:t>
            </a:r>
          </a:p>
          <a:p>
            <a:pPr lvl="1" algn="l" rtl="0"/>
            <a:r>
              <a:rPr lang="zh-CN" b="0" i="0" u="none" baseline="0"/>
              <a:t>缓慢升温！</a:t>
            </a:r>
          </a:p>
          <a:p>
            <a:pPr algn="l" rtl="0"/>
            <a:r>
              <a:rPr lang="zh-CN" b="0" i="0" u="none" baseline="0"/>
              <a:t>避免让伤处再次受冻 </a:t>
            </a:r>
          </a:p>
          <a:p>
            <a:pPr algn="l" rtl="0"/>
            <a:r>
              <a:rPr lang="zh-CN" b="0" i="0" u="none" baseline="0"/>
              <a:t>禁止尝试进行按摩 </a:t>
            </a:r>
          </a:p>
          <a:p>
            <a:pPr algn="l" rtl="0"/>
            <a:r>
              <a:rPr lang="zh-CN" b="0" i="0" u="none" baseline="0"/>
              <a:t>使用干燥的已消毒敷料包裹受损身体部分 </a:t>
            </a:r>
          </a:p>
          <a:p>
            <a:pPr lvl="1" algn="l" rtl="0"/>
            <a:endParaRPr lang="zh-CN" dirty="0"/>
          </a:p>
          <a:p>
            <a:endParaRPr lang="zh-CN" dirty="0"/>
          </a:p>
        </p:txBody>
      </p:sp>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a:xfrm>
            <a:off x="315142" y="320678"/>
            <a:ext cx="5806851" cy="1017672"/>
          </a:xfrm>
        </p:spPr>
        <p:txBody>
          <a:bodyPr/>
          <a:lstStyle/>
          <a:p>
            <a:pPr algn="l" rtl="0"/>
            <a:r>
              <a:rPr lang="zh-CN" b="1" i="1" u="none" baseline="0"/>
              <a:t>冻伤治疗</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pPr algn="r" rtl="0"/>
            <a:r>
              <a:rPr lang="zh-CN" b="0" i="0" u="none" baseline="0"/>
              <a:t>3-42</a:t>
            </a:r>
          </a:p>
        </p:txBody>
      </p:sp>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pPr rtl="0"/>
            <a:r>
              <a:rPr lang="zh-CN" b="0" i="0" u="none" baseline="0"/>
              <a:t>PM 3-16</a:t>
            </a:r>
          </a:p>
        </p:txBody>
      </p:sp>
      <p:pic>
        <p:nvPicPr>
          <p:cNvPr id="6" name="Picture 5" descr="冻伤治疗。图片展示了一只橡胶热水袋。">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pPr algn="l" rtl="0"/>
            <a:r>
              <a:rPr lang="zh-CN" b="1" i="0" u="none" baseline="0"/>
              <a:t>高温痉挛</a:t>
            </a:r>
          </a:p>
          <a:p>
            <a:pPr lvl="1" algn="l" rtl="0"/>
            <a:r>
              <a:rPr lang="zh-CN" b="0" i="0" u="none" baseline="0"/>
              <a:t>高温导致肌肉过度疲劳而造成抽搐 </a:t>
            </a:r>
          </a:p>
          <a:p>
            <a:pPr algn="l" rtl="0"/>
            <a:r>
              <a:rPr lang="zh-CN" b="1" i="0" u="none" baseline="0"/>
              <a:t>热衰竭</a:t>
            </a:r>
          </a:p>
          <a:p>
            <a:pPr lvl="1" algn="l" rtl="0"/>
            <a:r>
              <a:rPr lang="zh-CN" b="0" i="0" u="none" baseline="0"/>
              <a:t>在高温下运动或工作时，导致体液大量流失所致 </a:t>
            </a:r>
          </a:p>
          <a:p>
            <a:pPr algn="l" rtl="0"/>
            <a:r>
              <a:rPr lang="zh-CN" b="1" i="0" u="none" baseline="0"/>
              <a:t>中暑</a:t>
            </a:r>
          </a:p>
          <a:p>
            <a:pPr lvl="1" algn="l" rtl="0"/>
            <a:r>
              <a:rPr lang="zh-CN" b="0" i="0" u="none" baseline="0"/>
              <a:t>幸存者的体温控制系统失灵 </a:t>
            </a:r>
          </a:p>
          <a:p>
            <a:pPr lvl="1" algn="l" rtl="0"/>
            <a:r>
              <a:rPr lang="zh-CN" b="0" i="0" u="none" baseline="0"/>
              <a:t>体温升到极高的程度，导致脑损伤甚至死亡 </a:t>
            </a:r>
          </a:p>
          <a:p>
            <a:endParaRPr lang="zh-CN" dirty="0"/>
          </a:p>
          <a:p>
            <a:pPr lvl="1" algn="l" rtl="0"/>
            <a:endParaRPr lang="zh-CN" dirty="0"/>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a:xfrm>
            <a:off x="315142" y="320678"/>
            <a:ext cx="5806851" cy="1017672"/>
          </a:xfrm>
        </p:spPr>
        <p:txBody>
          <a:bodyPr/>
          <a:lstStyle/>
          <a:p>
            <a:pPr algn="l" rtl="0"/>
            <a:r>
              <a:rPr lang="zh-CN" b="1" i="1" u="none" baseline="0"/>
              <a:t>与高温相关的伤痛</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pPr algn="r" rtl="0"/>
            <a:r>
              <a:rPr lang="zh-CN" b="0" i="0" u="none" baseline="0"/>
              <a:t>3-43</a:t>
            </a:r>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pPr rtl="0"/>
            <a:r>
              <a:rPr lang="zh-CN" b="0" i="0" u="none" baseline="0"/>
              <a:t>PM 3-17</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lstStyle/>
          <a:p>
            <a:pPr algn="l" rtl="0"/>
            <a:r>
              <a:rPr lang="zh-CN" b="0" i="0" u="none" baseline="0"/>
              <a:t>皮肤冰凉、湿润、惨白或涨红</a:t>
            </a:r>
          </a:p>
          <a:p>
            <a:pPr algn="l" rtl="0"/>
            <a:r>
              <a:rPr lang="zh-CN" b="0" i="0" u="none" baseline="0"/>
              <a:t>大量流汗</a:t>
            </a:r>
          </a:p>
          <a:p>
            <a:pPr algn="l" rtl="0"/>
            <a:r>
              <a:rPr lang="zh-CN" b="0" i="0" u="none" baseline="0"/>
              <a:t>头疼</a:t>
            </a:r>
          </a:p>
          <a:p>
            <a:pPr algn="l" rtl="0"/>
            <a:r>
              <a:rPr lang="zh-CN" b="0" i="0" u="none" baseline="0"/>
              <a:t>恶心或呕吐</a:t>
            </a:r>
          </a:p>
          <a:p>
            <a:pPr algn="l" rtl="0"/>
            <a:r>
              <a:rPr lang="zh-CN" b="0" i="0" u="none" baseline="0"/>
              <a:t>头晕</a:t>
            </a:r>
          </a:p>
          <a:p>
            <a:pPr algn="l" rtl="0"/>
            <a:r>
              <a:rPr lang="zh-CN" b="0" i="0" u="none" baseline="0"/>
              <a:t>极度疲劳</a:t>
            </a:r>
          </a:p>
        </p:txBody>
      </p:sp>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a:xfrm>
            <a:off x="315142" y="320678"/>
            <a:ext cx="5806851" cy="1017672"/>
          </a:xfrm>
        </p:spPr>
        <p:txBody>
          <a:bodyPr>
            <a:normAutofit/>
          </a:bodyPr>
          <a:lstStyle/>
          <a:p>
            <a:pPr algn="l" rtl="0"/>
            <a:r>
              <a:rPr lang="zh-CN" b="1" i="1" u="none" baseline="0"/>
              <a:t>热衰竭的症状</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pPr algn="r" rtl="0"/>
            <a:r>
              <a:rPr lang="zh-CN" b="0" i="0" u="none" baseline="0"/>
              <a:t>3-44</a:t>
            </a:r>
          </a:p>
        </p:txBody>
      </p:sp>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pPr rtl="0"/>
            <a:r>
              <a:rPr lang="zh-CN" b="0" i="0" u="none" baseline="0"/>
              <a:t>PM 3-17</a:t>
            </a:r>
          </a:p>
        </p:txBody>
      </p:sp>
      <p:pic>
        <p:nvPicPr>
          <p:cNvPr id="6" name="Picture 5" descr="热衰竭的症状。图片展示了一名人员大汗淋漓、疲惫衰竭。">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763942"/>
            <a:ext cx="2283560" cy="3330115"/>
          </a:xfrm>
          <a:prstGeom prst="rect">
            <a:avLst/>
          </a:prstGeom>
        </p:spPr>
      </p:pic>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pPr algn="l" rtl="0"/>
            <a:r>
              <a:rPr lang="zh-CN" b="0" i="0" u="none" baseline="0"/>
              <a:t>皮肤很热并泛红</a:t>
            </a:r>
          </a:p>
          <a:p>
            <a:pPr algn="l" rtl="0"/>
            <a:r>
              <a:rPr lang="zh-CN" b="0" i="0" u="none" baseline="0"/>
              <a:t>缺乏排汗</a:t>
            </a:r>
          </a:p>
          <a:p>
            <a:pPr algn="l" rtl="0"/>
            <a:r>
              <a:rPr lang="zh-CN" b="0" i="0" u="none" baseline="0"/>
              <a:t>意识清醒程度发生变化</a:t>
            </a:r>
          </a:p>
          <a:p>
            <a:pPr algn="l" rtl="0"/>
            <a:r>
              <a:rPr lang="zh-CN" b="0" i="0" u="none" baseline="0"/>
              <a:t>脉搏跳动快速且微弱；呼吸快速且浅</a:t>
            </a:r>
          </a:p>
        </p:txBody>
      </p:sp>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a:xfrm>
            <a:off x="315142" y="320678"/>
            <a:ext cx="5806851" cy="1017672"/>
          </a:xfrm>
        </p:spPr>
        <p:txBody>
          <a:bodyPr>
            <a:normAutofit/>
          </a:bodyPr>
          <a:lstStyle/>
          <a:p>
            <a:pPr algn="l" rtl="0"/>
            <a:r>
              <a:rPr lang="zh-CN" b="1" i="1" u="none" baseline="0"/>
              <a:t>中暑的症状</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pPr algn="r" rtl="0"/>
            <a:r>
              <a:rPr lang="zh-CN" b="0" i="0" u="none" baseline="0"/>
              <a:t>3-45</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pPr rtl="0"/>
            <a:r>
              <a:rPr lang="zh-CN" b="0" i="0" u="none" baseline="0"/>
              <a:t>PM 3-17</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pPr algn="l" rtl="0"/>
            <a:r>
              <a:rPr lang="zh-CN" b="0" i="0" u="none" baseline="0"/>
              <a:t>了解社区警报、警告和疏散撤离路线 </a:t>
            </a:r>
          </a:p>
          <a:p>
            <a:pPr algn="l" rtl="0"/>
            <a:r>
              <a:rPr lang="zh-CN" b="0" i="0" u="none" baseline="0"/>
              <a:t>接受培训 </a:t>
            </a:r>
          </a:p>
          <a:p>
            <a:pPr algn="l" rtl="0"/>
            <a:r>
              <a:rPr lang="zh-CN" b="0" i="0" u="none" baseline="0"/>
              <a:t>练习各项技能和个人计划 </a:t>
            </a:r>
          </a:p>
          <a:p>
            <a:pPr algn="l" rtl="0"/>
            <a:r>
              <a:rPr lang="zh-CN" b="0" i="0" u="none" baseline="0"/>
              <a:t>建立网络并帮助他人 </a:t>
            </a:r>
          </a:p>
          <a:p>
            <a:pPr algn="l" rtl="0"/>
            <a:r>
              <a:rPr lang="zh-CN" b="0" i="0" u="none" baseline="0"/>
              <a:t>向社区提供反馈 </a:t>
            </a:r>
          </a:p>
          <a:p>
            <a:pPr algn="l" rtl="0"/>
            <a:r>
              <a:rPr lang="zh-CN" b="0" i="0" u="none" baseline="0"/>
              <a:t>汇报可疑活动 </a:t>
            </a:r>
          </a:p>
          <a:p>
            <a:pPr algn="l" rtl="0"/>
            <a:r>
              <a:rPr lang="zh-CN" b="0" i="0" u="none" baseline="0"/>
              <a:t>充当志愿者 </a:t>
            </a:r>
          </a:p>
        </p:txBody>
      </p:sp>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a:xfrm>
            <a:off x="315142" y="320678"/>
            <a:ext cx="5806851" cy="1017672"/>
          </a:xfrm>
        </p:spPr>
        <p:txBody>
          <a:bodyPr/>
          <a:lstStyle/>
          <a:p>
            <a:pPr algn="l" rtl="0"/>
            <a:r>
              <a:rPr lang="zh-CN" b="1" i="1" u="none" baseline="0"/>
              <a:t>公众</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pPr algn="r" rtl="0"/>
            <a:r>
              <a:rPr lang="zh-CN" b="0" i="0" u="none" baseline="0"/>
              <a:t>1-9</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pPr rtl="0"/>
            <a:r>
              <a:rPr lang="zh-CN" b="0" i="0" u="none" baseline="0"/>
              <a:t>PM 1-4</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pPr algn="l" rtl="0"/>
            <a:r>
              <a:rPr lang="zh-CN" b="0" i="0" u="none" baseline="0"/>
              <a:t>将患者从高温区移到清凉的环境之中 </a:t>
            </a:r>
          </a:p>
          <a:p>
            <a:pPr algn="l" rtl="0"/>
            <a:r>
              <a:rPr lang="zh-CN" b="0" i="0" u="none" baseline="0"/>
              <a:t>缓慢给身体降温 </a:t>
            </a:r>
          </a:p>
          <a:p>
            <a:pPr algn="l" rtl="0"/>
            <a:r>
              <a:rPr lang="zh-CN" b="0" i="0" u="none" baseline="0"/>
              <a:t>让热衰竭患者</a:t>
            </a:r>
            <a:r>
              <a:rPr lang="zh-CN" b="1" i="0" u="none" baseline="0"/>
              <a:t>缓慢</a:t>
            </a:r>
            <a:r>
              <a:rPr lang="zh-CN" b="0" i="0" u="none" baseline="0"/>
              <a:t>饮水 </a:t>
            </a:r>
          </a:p>
          <a:p>
            <a:pPr algn="l" rtl="0"/>
            <a:r>
              <a:rPr lang="zh-CN" b="0" i="0" u="none" baseline="0"/>
              <a:t>若患者正在呕吐、痉挛和开始丧失意识，请不要给患者提供食物或饮品 </a:t>
            </a:r>
          </a:p>
        </p:txBody>
      </p:sp>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a:xfrm>
            <a:off x="315142" y="320678"/>
            <a:ext cx="5806851" cy="1017672"/>
          </a:xfrm>
        </p:spPr>
        <p:txBody>
          <a:bodyPr>
            <a:normAutofit/>
          </a:bodyPr>
          <a:lstStyle/>
          <a:p>
            <a:pPr algn="l" rtl="0"/>
            <a:r>
              <a:rPr lang="zh-CN" b="1" i="1" u="none" baseline="0"/>
              <a:t>与高温相关的伤痛的治疗</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pPr algn="r" rtl="0"/>
            <a:r>
              <a:rPr lang="zh-CN" b="0" i="0" u="none" baseline="0"/>
              <a:t>3-46</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pPr rtl="0"/>
            <a:r>
              <a:rPr lang="zh-CN" b="0" i="0" u="none" baseline="0"/>
              <a:t>PM 3-18</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pPr algn="l" rtl="0"/>
            <a:r>
              <a:rPr lang="zh-CN" b="0" i="0" u="none" baseline="0"/>
              <a:t>若怀疑是咬伤或蜇伤，该情况并非为紧急事件：</a:t>
            </a:r>
          </a:p>
          <a:p>
            <a:pPr lvl="1" algn="l" rtl="0"/>
            <a:r>
              <a:rPr lang="zh-CN" b="0" i="0" u="none" baseline="0"/>
              <a:t>若可以看到蜇刺，则可使用信用卡或其他有垂直硬边的物品在蜇刺上来回擦刮，将蜇刺带出来</a:t>
            </a:r>
          </a:p>
          <a:p>
            <a:pPr lvl="1" algn="l" rtl="0"/>
            <a:r>
              <a:rPr lang="zh-CN" b="0" i="0" u="none" baseline="0"/>
              <a:t>使用肥皂和水充分冲洗受伤处</a:t>
            </a:r>
          </a:p>
          <a:p>
            <a:pPr lvl="1" algn="l" rtl="0"/>
            <a:r>
              <a:rPr lang="zh-CN" b="0" i="0" u="none" baseline="0"/>
              <a:t>在受伤处冰敷 10 分钟，然后移除冰袋 10 分钟后再次冰敷 </a:t>
            </a:r>
          </a:p>
          <a:p>
            <a:endParaRPr lang="zh-CN" dirty="0"/>
          </a:p>
        </p:txBody>
      </p:sp>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a:xfrm>
            <a:off x="315142" y="320678"/>
            <a:ext cx="5806851" cy="1017672"/>
          </a:xfrm>
        </p:spPr>
        <p:txBody>
          <a:bodyPr>
            <a:normAutofit/>
          </a:bodyPr>
          <a:lstStyle/>
          <a:p>
            <a:pPr algn="l" rtl="0"/>
            <a:r>
              <a:rPr lang="zh-CN" b="1" i="1" u="none" baseline="0"/>
              <a:t>咬伤/蜇伤的治疗</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pPr algn="r" rtl="0"/>
            <a:r>
              <a:rPr lang="zh-CN" b="0" i="0" u="none" baseline="0"/>
              <a:t>3-47</a:t>
            </a:r>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pPr rtl="0"/>
            <a:r>
              <a:rPr lang="zh-CN" b="0" i="0" u="none" baseline="0"/>
              <a:t>PM 3-18</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pPr algn="l" rtl="0"/>
            <a:r>
              <a:rPr lang="zh-CN" b="0" i="0" u="none" baseline="0"/>
              <a:t>请让患者保持平静 </a:t>
            </a:r>
          </a:p>
          <a:p>
            <a:pPr algn="l" rtl="0"/>
            <a:r>
              <a:rPr lang="zh-CN" b="0" i="0" u="none" baseline="0"/>
              <a:t>如有可能，找到患者的抗过敏急救药 (Epi-pen) 并帮其注射</a:t>
            </a:r>
          </a:p>
          <a:p>
            <a:pPr lvl="1" algn="l" rtl="0"/>
            <a:r>
              <a:rPr lang="zh-CN" b="0" i="0" u="none" baseline="0"/>
              <a:t>许多严重过敏患者通常会随身带有这种抗过敏急救药 </a:t>
            </a:r>
          </a:p>
          <a:p>
            <a:pPr algn="l" rtl="0"/>
            <a:r>
              <a:rPr lang="zh-CN" b="0" i="0" u="none" baseline="0"/>
              <a:t>请不要在注射了抗过敏急救药后还使用其他药物</a:t>
            </a:r>
          </a:p>
          <a:p>
            <a:pPr lvl="1" algn="l" rtl="0"/>
            <a:r>
              <a:rPr lang="zh-CN" b="0" i="0" u="none" baseline="0"/>
              <a:t>这包括止疼药、过敏药等等。</a:t>
            </a:r>
          </a:p>
        </p:txBody>
      </p:sp>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a:xfrm>
            <a:off x="315142" y="320678"/>
            <a:ext cx="5806851" cy="1017672"/>
          </a:xfrm>
        </p:spPr>
        <p:txBody>
          <a:bodyPr/>
          <a:lstStyle/>
          <a:p>
            <a:pPr algn="l" rtl="0"/>
            <a:r>
              <a:rPr lang="zh-CN" b="1" i="1" u="none" baseline="0"/>
              <a:t>过敏反应</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pPr algn="r" rtl="0"/>
            <a:r>
              <a:rPr lang="zh-CN" b="0" i="0" u="none" baseline="0"/>
              <a:t>3-48</a:t>
            </a:r>
          </a:p>
        </p:txBody>
      </p:sp>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pPr rtl="0"/>
            <a:r>
              <a:rPr lang="zh-CN" b="0" i="0" u="none" baseline="0"/>
              <a:t>PM 3-18</a:t>
            </a:r>
          </a:p>
        </p:txBody>
      </p:sp>
      <p:pic>
        <p:nvPicPr>
          <p:cNvPr id="9" name="Picture 8" descr="过敏反应。图片展示了建议治疗过敏反应的产品：EpiPen 0.3mg。">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85000" lnSpcReduction="20000"/>
          </a:bodyPr>
          <a:lstStyle/>
          <a:p>
            <a:pPr algn="l" rtl="0"/>
            <a:r>
              <a:rPr lang="zh-CN" sz="3000" b="0" i="0" u="none" baseline="0"/>
              <a:t>社区紧急响应小组 (CERT) 志愿者可采取的拯救生命的措施：</a:t>
            </a:r>
          </a:p>
          <a:p>
            <a:pPr lvl="1" algn="l" rtl="0"/>
            <a:r>
              <a:rPr lang="zh-CN" b="0" i="0" u="none" baseline="0"/>
              <a:t>使用直接按压和/或止血带控制严重失血 </a:t>
            </a:r>
          </a:p>
          <a:p>
            <a:pPr lvl="1" algn="l" rtl="0"/>
            <a:r>
              <a:rPr lang="zh-CN" b="0" i="0" u="none" baseline="0"/>
              <a:t>维持正常体温 </a:t>
            </a:r>
          </a:p>
          <a:p>
            <a:pPr lvl="1" algn="l" rtl="0"/>
            <a:r>
              <a:rPr lang="zh-CN" b="0" i="0" u="none" baseline="0"/>
              <a:t>打开气道，正确调整患者体位 </a:t>
            </a:r>
          </a:p>
          <a:p>
            <a:pPr algn="l" rtl="0"/>
            <a:r>
              <a:rPr lang="zh-CN" sz="3000" b="0" i="0" u="none" baseline="0"/>
              <a:t>灾难发生后的其他常见伤害：</a:t>
            </a:r>
            <a:endParaRPr lang="zh-CN" dirty="0"/>
          </a:p>
          <a:p>
            <a:pPr lvl="1" algn="l" rtl="0"/>
            <a:r>
              <a:rPr lang="zh-CN" b="0" i="0" u="none" baseline="0"/>
              <a:t>烧伤</a:t>
            </a:r>
          </a:p>
          <a:p>
            <a:pPr lvl="1" algn="l" rtl="0"/>
            <a:r>
              <a:rPr lang="zh-CN" b="0" i="0" u="none" baseline="0"/>
              <a:t>伤口</a:t>
            </a:r>
          </a:p>
          <a:p>
            <a:pPr lvl="1" algn="l" rtl="0"/>
            <a:r>
              <a:rPr lang="zh-CN" b="0" i="0" u="none" baseline="0"/>
              <a:t>截肢和穿刺物品</a:t>
            </a:r>
          </a:p>
          <a:p>
            <a:pPr lvl="1" algn="l" rtl="0"/>
            <a:r>
              <a:rPr lang="zh-CN" b="0" i="0" u="none" baseline="0"/>
              <a:t>骨折、脱臼、扭伤和拉伤</a:t>
            </a:r>
          </a:p>
          <a:p>
            <a:pPr lvl="1" algn="l" rtl="0"/>
            <a:r>
              <a:rPr lang="zh-CN" b="0" i="0" u="none" baseline="0"/>
              <a:t>与寒冷相关的伤痛</a:t>
            </a:r>
          </a:p>
          <a:p>
            <a:pPr lvl="1" algn="l" rtl="0"/>
            <a:r>
              <a:rPr lang="zh-CN" b="0" i="0" u="none" baseline="0"/>
              <a:t>与高温相关的伤痛</a:t>
            </a:r>
          </a:p>
          <a:p>
            <a:pPr lvl="1" algn="l" rtl="0"/>
            <a:r>
              <a:rPr lang="zh-CN" b="0" i="0" u="none" baseline="0"/>
              <a:t>昆虫咬伤/蜇伤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pPr algn="r" rtl="0"/>
            <a:r>
              <a:rPr lang="zh-CN" b="0" i="0" u="none" baseline="0"/>
              <a:t>3-49</a:t>
            </a:r>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pPr rtl="0"/>
            <a:r>
              <a:rPr lang="zh-CN" b="0" i="0" u="none" baseline="0"/>
              <a:t>PM 3-19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lgn="l" rtl="0"/>
            <a:r>
              <a:rPr lang="zh-CN" b="0" i="0" u="none" baseline="0"/>
              <a:t>阅读下一单元的内容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pPr algn="r" rtl="0"/>
            <a:r>
              <a:rPr lang="zh-CN" b="0" i="0" u="none" baseline="0"/>
              <a:t>3-50</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pPr rtl="0"/>
            <a:r>
              <a:rPr lang="zh-CN" b="0" i="0" u="none" baseline="0"/>
              <a:t>PM 3-19</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4 单元：灾难医疗行动——第 2 部分</a:t>
            </a:r>
          </a:p>
        </p:txBody>
      </p:sp>
      <p:sp>
        <p:nvSpPr>
          <p:cNvPr id="4" name="Title 3"/>
          <p:cNvSpPr>
            <a:spLocks noGrp="1"/>
          </p:cNvSpPr>
          <p:nvPr>
            <p:ph type="ctrTitle"/>
          </p:nvPr>
        </p:nvSpPr>
        <p:spPr>
          <a:xfrm>
            <a:off x="292821" y="1750495"/>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pPr algn="l" rtl="0"/>
            <a:r>
              <a:rPr lang="zh-CN" b="0" i="0" u="none" baseline="0"/>
              <a:t>威胁生命的症状：</a:t>
            </a:r>
          </a:p>
          <a:p>
            <a:pPr lvl="1" algn="l" rtl="0"/>
            <a:r>
              <a:rPr lang="zh-CN" b="0" i="0" u="none" baseline="0"/>
              <a:t>重度失血</a:t>
            </a:r>
          </a:p>
          <a:p>
            <a:pPr lvl="1" algn="l" rtl="0"/>
            <a:r>
              <a:rPr lang="zh-CN" b="0" i="0" u="none" baseline="0"/>
              <a:t>体温过低</a:t>
            </a:r>
          </a:p>
          <a:p>
            <a:pPr lvl="1" algn="l" rtl="0"/>
            <a:r>
              <a:rPr lang="zh-CN" b="0" i="0" u="none" baseline="0"/>
              <a:t>气道阻滞 </a:t>
            </a:r>
          </a:p>
        </p:txBody>
      </p:sp>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a:xfrm>
            <a:off x="315142" y="320678"/>
            <a:ext cx="5806851" cy="1017672"/>
          </a:xfrm>
        </p:spPr>
        <p:txBody>
          <a:bodyPr/>
          <a:lstStyle/>
          <a:p>
            <a:pPr algn="l" rtl="0"/>
            <a:r>
              <a:rPr lang="zh-CN" b="1" i="1" u="none" baseline="0"/>
              <a:t>第 3 单元 复习</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pPr algn="r" rtl="0"/>
            <a:r>
              <a:rPr lang="zh-CN" b="0" i="0" u="none" baseline="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gn="l" rtl="0">
              <a:lnSpc>
                <a:spcPct val="100000"/>
              </a:lnSpc>
              <a:spcBef>
                <a:spcPts val="500"/>
              </a:spcBef>
            </a:pPr>
            <a:r>
              <a:rPr lang="zh-CN" b="0" i="0" u="none" baseline="0"/>
              <a:t>收集事实</a:t>
            </a:r>
          </a:p>
          <a:p>
            <a:pPr algn="l" rtl="0">
              <a:lnSpc>
                <a:spcPct val="100000"/>
              </a:lnSpc>
              <a:spcBef>
                <a:spcPts val="500"/>
              </a:spcBef>
            </a:pPr>
            <a:r>
              <a:rPr lang="zh-CN" b="0" i="0" u="none" baseline="0"/>
              <a:t>评估损失</a:t>
            </a:r>
          </a:p>
          <a:p>
            <a:pPr algn="l" rtl="0">
              <a:lnSpc>
                <a:spcPct val="100000"/>
              </a:lnSpc>
              <a:spcBef>
                <a:spcPts val="500"/>
              </a:spcBef>
            </a:pPr>
            <a:r>
              <a:rPr lang="zh-CN" b="0" i="0" u="none" baseline="0"/>
              <a:t>考虑可能发生的情境</a:t>
            </a:r>
          </a:p>
          <a:p>
            <a:pPr algn="l" rtl="0">
              <a:lnSpc>
                <a:spcPct val="100000"/>
              </a:lnSpc>
              <a:spcBef>
                <a:spcPts val="500"/>
              </a:spcBef>
            </a:pPr>
            <a:r>
              <a:rPr lang="zh-CN" b="0" i="0" u="none" baseline="0"/>
              <a:t>评估自身情况</a:t>
            </a:r>
          </a:p>
          <a:p>
            <a:pPr algn="l" rtl="0">
              <a:lnSpc>
                <a:spcPct val="100000"/>
              </a:lnSpc>
              <a:spcBef>
                <a:spcPts val="500"/>
              </a:spcBef>
            </a:pPr>
            <a:r>
              <a:rPr lang="zh-CN" b="0" i="0" u="none" baseline="0"/>
              <a:t>确立优先要务</a:t>
            </a:r>
          </a:p>
          <a:p>
            <a:pPr algn="l" rtl="0">
              <a:lnSpc>
                <a:spcPct val="100000"/>
              </a:lnSpc>
              <a:spcBef>
                <a:spcPts val="500"/>
              </a:spcBef>
            </a:pPr>
            <a:r>
              <a:rPr lang="zh-CN" b="0" i="0" u="none" baseline="0"/>
              <a:t>做出决定</a:t>
            </a:r>
          </a:p>
          <a:p>
            <a:pPr algn="l" rtl="0">
              <a:lnSpc>
                <a:spcPct val="100000"/>
              </a:lnSpc>
              <a:spcBef>
                <a:spcPts val="500"/>
              </a:spcBef>
            </a:pPr>
            <a:r>
              <a:rPr lang="zh-CN" b="0" i="0" u="none" baseline="0"/>
              <a:t>制定一套行动计划</a:t>
            </a:r>
          </a:p>
          <a:p>
            <a:pPr algn="l" rtl="0">
              <a:lnSpc>
                <a:spcPct val="100000"/>
              </a:lnSpc>
              <a:spcBef>
                <a:spcPts val="500"/>
              </a:spcBef>
            </a:pPr>
            <a:r>
              <a:rPr lang="zh-CN" b="0" i="0" u="none" baseline="0"/>
              <a:t>采取行动</a:t>
            </a:r>
          </a:p>
          <a:p>
            <a:pPr algn="l" rtl="0">
              <a:lnSpc>
                <a:spcPct val="100000"/>
              </a:lnSpc>
              <a:spcBef>
                <a:spcPts val="500"/>
              </a:spcBef>
            </a:pPr>
            <a:r>
              <a:rPr lang="zh-CN" b="0" i="0" u="none" baseline="0"/>
              <a:t>评估进度</a:t>
            </a:r>
          </a:p>
        </p:txBody>
      </p:sp>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估量</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zh-CN" dirty="0"/>
          </a:p>
          <a:p>
            <a:pPr algn="l" rtl="0"/>
            <a:r>
              <a:rPr lang="zh-CN" b="0" i="0" u="none" baseline="0"/>
              <a:t>社区紧急响应小组 (CERT) 基础培训第 4 单元：灾难医疗行动——第 2 部分</a:t>
            </a:r>
          </a:p>
          <a:p>
            <a:endParaRPr lang="zh-CN"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pPr algn="r" rtl="0"/>
            <a:r>
              <a:rPr lang="zh-CN" b="0" i="0" u="none" baseline="0"/>
              <a:t>4-2</a:t>
            </a:r>
          </a:p>
        </p:txBody>
      </p:sp>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pPr rtl="0"/>
            <a:r>
              <a:rPr lang="zh-CN" b="0" i="0" u="none" baseline="0"/>
              <a:t>PM 2-8</a:t>
            </a:r>
          </a:p>
        </p:txBody>
      </p:sp>
      <p:pic>
        <p:nvPicPr>
          <p:cNvPr id="7" name="Picture 6" descr="社区紧急响应小组 (CERT) 估量。图片展示了社区紧急响应小组 (CERT) 使用箭头指针指示的方式进行持续估量。">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53" y="1930114"/>
            <a:ext cx="3774300" cy="3863837"/>
          </a:xfrm>
          <a:prstGeom prst="rect">
            <a:avLst/>
          </a:prstGeom>
        </p:spPr>
      </p:pic>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lstStyle/>
          <a:p>
            <a:pPr algn="l" rtl="0"/>
            <a:r>
              <a:rPr lang="zh-CN" b="0" i="0" u="none" baseline="0"/>
              <a:t>解释社区紧急响应小组 (CERT) 志愿者在面临大规模伤亡事故时的责任 </a:t>
            </a:r>
          </a:p>
          <a:p>
            <a:pPr algn="l" rtl="0"/>
            <a:r>
              <a:rPr lang="zh-CN" b="0" i="0" u="none" baseline="0"/>
              <a:t>描述灾难医疗行动的职能 </a:t>
            </a:r>
          </a:p>
          <a:p>
            <a:pPr algn="l" rtl="0"/>
            <a:r>
              <a:rPr lang="zh-CN" b="0" i="0" u="none" baseline="0"/>
              <a:t>描述如何设立幸存者治疗区 </a:t>
            </a:r>
          </a:p>
          <a:p>
            <a:pPr algn="l" rtl="0"/>
            <a:r>
              <a:rPr lang="zh-CN" b="0" i="0" u="none" baseline="0"/>
              <a:t>从头到脚进行评估 </a:t>
            </a:r>
          </a:p>
          <a:p>
            <a:pPr algn="l" rtl="0"/>
            <a:r>
              <a:rPr lang="zh-CN" b="0" i="0" u="none" baseline="0"/>
              <a:t>采取适当的清洁卫生措施，维护公众健康 </a:t>
            </a:r>
          </a:p>
        </p:txBody>
      </p:sp>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4 单元：灾难医疗行动——第 2 部分</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pPr algn="r" rtl="0"/>
            <a:r>
              <a:rPr lang="zh-CN" b="0" i="0" u="none" baseline="0"/>
              <a:t>4-3</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pPr rtl="0"/>
            <a:r>
              <a:rPr lang="zh-CN" b="0" i="0" u="none" baseline="0"/>
              <a:t>PM 4-1</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pPr algn="l" rtl="0"/>
            <a:r>
              <a:rPr lang="zh-CN" b="0" i="0" u="none" baseline="0"/>
              <a:t>事故所导致的伤亡人数，使得本地资源应接不暇 </a:t>
            </a:r>
          </a:p>
          <a:p>
            <a:pPr lvl="1" algn="l" rtl="0"/>
            <a:r>
              <a:rPr lang="zh-CN" b="0" i="0" u="none" baseline="0"/>
              <a:t>通勤列车脱轨</a:t>
            </a:r>
          </a:p>
          <a:p>
            <a:pPr lvl="1" algn="l" rtl="0"/>
            <a:r>
              <a:rPr lang="zh-CN" b="0" i="0" u="none" baseline="0"/>
              <a:t>多车相撞事故</a:t>
            </a:r>
          </a:p>
          <a:p>
            <a:pPr lvl="1" algn="l" rtl="0"/>
            <a:r>
              <a:rPr lang="zh-CN" b="0" i="0" u="none" baseline="0"/>
              <a:t>公交车事故</a:t>
            </a:r>
          </a:p>
          <a:p>
            <a:pPr lvl="1" algn="l" rtl="0"/>
            <a:r>
              <a:rPr lang="zh-CN" b="0" i="0" u="none" baseline="0"/>
              <a:t>建筑物坍塌</a:t>
            </a:r>
          </a:p>
          <a:p>
            <a:pPr lvl="1" algn="l" rtl="0"/>
            <a:r>
              <a:rPr lang="zh-CN" b="0" i="0" u="none" baseline="0"/>
              <a:t>自然灾害（例如：龙卷风） </a:t>
            </a:r>
          </a:p>
          <a:p>
            <a:endParaRPr lang="zh-CN" dirty="0"/>
          </a:p>
        </p:txBody>
      </p:sp>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a:xfrm>
            <a:off x="315142" y="320678"/>
            <a:ext cx="5806851" cy="1017672"/>
          </a:xfrm>
        </p:spPr>
        <p:txBody>
          <a:bodyPr>
            <a:normAutofit/>
          </a:bodyPr>
          <a:lstStyle/>
          <a:p>
            <a:pPr algn="l" rtl="0"/>
            <a:r>
              <a:rPr lang="zh-CN" b="1" i="1" u="none" baseline="0"/>
              <a:t>大规模伤亡事故</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pPr algn="r" rtl="0"/>
            <a:r>
              <a:rPr lang="zh-CN" b="0" i="0" u="none" baseline="0"/>
              <a:t>4-4</a:t>
            </a:r>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pPr algn="l" rtl="0"/>
            <a:r>
              <a:rPr lang="zh-CN" b="0" i="0" u="none" baseline="0"/>
              <a:t>在紧急事件筹备工作中，采用让整个社区参与进来的方法可尝试充分利用全社会的能力 </a:t>
            </a:r>
          </a:p>
          <a:p>
            <a:pPr algn="l" rtl="0"/>
            <a:r>
              <a:rPr lang="zh-CN" b="0" i="0" u="none" baseline="0"/>
              <a:t>各类关系和社会联系是构建一个更具韧性的社区的基础，使其能够在灾后迅速恢复 </a:t>
            </a:r>
          </a:p>
          <a:p>
            <a:pPr algn="l" rtl="0"/>
            <a:r>
              <a:rPr lang="zh-CN" b="0" i="0" u="none" baseline="0"/>
              <a:t>社区联盟可增强相互关系，并为组织社区筹备工作设立框架。 </a:t>
            </a:r>
          </a:p>
        </p:txBody>
      </p:sp>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a:xfrm>
            <a:off x="315142" y="320678"/>
            <a:ext cx="5806851" cy="1017672"/>
          </a:xfrm>
        </p:spPr>
        <p:txBody>
          <a:bodyPr>
            <a:normAutofit/>
          </a:bodyPr>
          <a:lstStyle/>
          <a:p>
            <a:pPr algn="l" rtl="0"/>
            <a:r>
              <a:rPr lang="zh-CN" b="1" i="1" u="none" baseline="0"/>
              <a:t>让整个社区参与进来</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pPr algn="r" rtl="0"/>
            <a:r>
              <a:rPr lang="zh-CN" b="0" i="0" u="none" baseline="0"/>
              <a:t>1-10</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pPr rtl="0"/>
            <a:r>
              <a:rPr lang="zh-CN" b="0" i="0" u="none" baseline="0"/>
              <a:t>PM 1-4</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pPr algn="l" rtl="0"/>
            <a:r>
              <a:rPr lang="zh-CN" b="0" i="0" u="none" baseline="0"/>
              <a:t>在大规模伤亡事故中，急救响应人员：</a:t>
            </a:r>
          </a:p>
          <a:p>
            <a:pPr lvl="1" algn="l" rtl="0"/>
            <a:r>
              <a:rPr lang="zh-CN" b="0" i="0" u="none" baseline="0"/>
              <a:t>将设立指挥并控制事故的区域</a:t>
            </a:r>
          </a:p>
          <a:p>
            <a:pPr lvl="1" algn="l" rtl="0"/>
            <a:r>
              <a:rPr lang="zh-CN" b="0" i="0" u="none" baseline="0"/>
              <a:t>对现场进行估量和安置</a:t>
            </a:r>
          </a:p>
          <a:p>
            <a:pPr lvl="1" algn="l" rtl="0"/>
            <a:r>
              <a:rPr lang="zh-CN" b="0" i="0" u="none" baseline="0"/>
              <a:t>将受伤相对较轻的幸存者集合在一个安置区等待治疗</a:t>
            </a:r>
          </a:p>
          <a:p>
            <a:pPr lvl="1" algn="l" rtl="0"/>
            <a:r>
              <a:rPr lang="zh-CN" b="0" i="0" u="none" baseline="0"/>
              <a:t>识别需要急救干预的幸存者，并立即对其展开治疗 </a:t>
            </a:r>
          </a:p>
          <a:p>
            <a:endParaRPr lang="zh-CN" dirty="0"/>
          </a:p>
        </p:txBody>
      </p:sp>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a:xfrm>
            <a:off x="315142" y="320678"/>
            <a:ext cx="5806851" cy="1017672"/>
          </a:xfrm>
        </p:spPr>
        <p:txBody>
          <a:bodyPr>
            <a:normAutofit/>
          </a:bodyPr>
          <a:lstStyle/>
          <a:p>
            <a:pPr algn="l" rtl="0"/>
            <a:r>
              <a:rPr lang="zh-CN" b="1" i="1" u="none" baseline="0"/>
              <a:t>急救响应人员的职责</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pPr algn="r" rtl="0"/>
            <a:r>
              <a:rPr lang="zh-CN" b="0" i="0" u="none" baseline="0"/>
              <a:t>4-5</a:t>
            </a:r>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pPr algn="l" rtl="0"/>
            <a:r>
              <a:rPr lang="zh-CN" b="0" i="0" u="none" baseline="0"/>
              <a:t>在大规模伤亡事故中，急救响应人员还将：</a:t>
            </a:r>
          </a:p>
          <a:p>
            <a:pPr lvl="1" algn="l" rtl="0"/>
            <a:r>
              <a:rPr lang="zh-CN" b="0" i="0" u="none" baseline="0"/>
              <a:t>识别已经死亡的受害者和重伤且不可救治的幸存者</a:t>
            </a:r>
          </a:p>
          <a:p>
            <a:pPr lvl="1" algn="l" rtl="0"/>
            <a:r>
              <a:rPr lang="zh-CN" b="0" i="0" u="none" baseline="0"/>
              <a:t>为需要额外治疗的幸存者安排医疗运输</a:t>
            </a:r>
          </a:p>
          <a:p>
            <a:pPr lvl="1" algn="l" rtl="0"/>
            <a:r>
              <a:rPr lang="zh-CN" b="0" i="0" u="none" baseline="0"/>
              <a:t>维护现场，以保护急救响应人员、幸存者和执法部门调查所需的证据</a:t>
            </a:r>
          </a:p>
          <a:p>
            <a:pPr lvl="1" algn="l" rtl="0"/>
            <a:r>
              <a:rPr lang="zh-CN" b="0" i="0" u="none" baseline="0"/>
              <a:t>移除残骸和其他威胁安全或健康的物品 </a:t>
            </a:r>
          </a:p>
          <a:p>
            <a:endParaRPr lang="zh-CN" dirty="0"/>
          </a:p>
        </p:txBody>
      </p:sp>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a:xfrm>
            <a:off x="315142" y="320678"/>
            <a:ext cx="5806851" cy="1017672"/>
          </a:xfrm>
        </p:spPr>
        <p:txBody>
          <a:bodyPr>
            <a:normAutofit/>
          </a:bodyPr>
          <a:lstStyle/>
          <a:p>
            <a:pPr algn="l" rtl="0"/>
            <a:r>
              <a:rPr lang="zh-CN" b="1" i="1" u="none" baseline="0"/>
              <a:t>急救响应人员的职责</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pPr algn="r" rtl="0"/>
            <a:r>
              <a:rPr lang="zh-CN" b="0" i="0" u="none" baseline="0"/>
              <a:t>4-6</a:t>
            </a:r>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zh-CN" b="0" i="0" u="none" baseline="0"/>
              <a:t>佩戴个人保护设备 (PPE) 和任何社区紧急响应小组 (CERT) 的相关设备 </a:t>
            </a:r>
          </a:p>
          <a:p>
            <a:pPr algn="l" rtl="0">
              <a:lnSpc>
                <a:spcPct val="100000"/>
              </a:lnSpc>
              <a:spcBef>
                <a:spcPts val="600"/>
              </a:spcBef>
            </a:pPr>
            <a:r>
              <a:rPr lang="zh-CN" b="0" i="0" u="none" baseline="0"/>
              <a:t>找到距离您最近的急救响应人员，并向他们表明您的身份/您所在的本地所属机构 </a:t>
            </a:r>
          </a:p>
          <a:p>
            <a:pPr algn="l" rtl="0">
              <a:lnSpc>
                <a:spcPct val="100000"/>
              </a:lnSpc>
              <a:spcBef>
                <a:spcPts val="600"/>
              </a:spcBef>
            </a:pPr>
            <a:r>
              <a:rPr lang="zh-CN" b="0" i="0" u="none" baseline="0"/>
              <a:t>若暂时联系不到一名急救响应人员，则评估现状，并决定您是否可以提供急救干预措施</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志愿者的职责</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zh-CN" b="0" i="0" u="none" baseline="0"/>
              <a:t>4-7</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zh-CN" b="0" i="0" u="none" baseline="0"/>
              <a:t>一旦响应人员抵达，请向他们提供您在估量时所获得的详细信息并询问您可以怎样提供援助 </a:t>
            </a:r>
          </a:p>
          <a:p>
            <a:pPr lvl="1" algn="l" rtl="0">
              <a:lnSpc>
                <a:spcPct val="100000"/>
              </a:lnSpc>
              <a:spcBef>
                <a:spcPts val="600"/>
              </a:spcBef>
            </a:pPr>
            <a:r>
              <a:rPr lang="zh-CN" b="0" i="0" u="none" baseline="0"/>
              <a:t>为了您的安全起见，急救响应人员可能会要求您离开现场。请将该事故和您的职责报告给您的社区紧急响应小组 (CERT) 的领队和社区紧急响应小组 (CERT) 的本地附属机构 </a:t>
            </a:r>
          </a:p>
          <a:p>
            <a:pPr algn="l" rtl="0">
              <a:lnSpc>
                <a:spcPct val="100000"/>
              </a:lnSpc>
              <a:spcBef>
                <a:spcPts val="600"/>
              </a:spcBef>
            </a:pPr>
            <a:r>
              <a:rPr lang="zh-CN" b="0" i="0" u="none" baseline="0"/>
              <a:t>沟通是支持急救响应人员的关键步骤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志愿者的职责</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zh-CN" b="0" i="0" u="none" baseline="0"/>
              <a:t>4-7</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pPr rtl="0"/>
            <a:r>
              <a:rPr lang="zh-CN" b="0" i="0" u="none" baseline="0"/>
              <a:t>PM 4-2</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pPr algn="l" rtl="0"/>
            <a:r>
              <a:rPr lang="zh-CN" b="0" i="0" u="none" baseline="0"/>
              <a:t>伤检分类/评估</a:t>
            </a:r>
          </a:p>
          <a:p>
            <a:pPr algn="l" rtl="0"/>
            <a:r>
              <a:rPr lang="zh-CN" b="0" i="0" u="none" baseline="0"/>
              <a:t>治疗</a:t>
            </a:r>
          </a:p>
          <a:p>
            <a:pPr algn="l" rtl="0"/>
            <a:r>
              <a:rPr lang="zh-CN" b="0" i="0" u="none" baseline="0"/>
              <a:t>转移运输</a:t>
            </a:r>
          </a:p>
          <a:p>
            <a:pPr algn="l" rtl="0"/>
            <a:r>
              <a:rPr lang="zh-CN" b="0" i="0" u="none" baseline="0"/>
              <a:t>太平间</a:t>
            </a:r>
          </a:p>
          <a:p>
            <a:pPr algn="l" rtl="0"/>
            <a:r>
              <a:rPr lang="zh-CN" b="0" i="0" u="none" baseline="0"/>
              <a:t>供给物</a:t>
            </a:r>
          </a:p>
        </p:txBody>
      </p:sp>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a:xfrm>
            <a:off x="315142" y="320678"/>
            <a:ext cx="5806851" cy="1017672"/>
          </a:xfrm>
        </p:spPr>
        <p:txBody>
          <a:bodyPr>
            <a:normAutofit/>
          </a:bodyPr>
          <a:lstStyle/>
          <a:p>
            <a:pPr algn="l" rtl="0"/>
            <a:r>
              <a:rPr lang="zh-CN" b="1" i="1" u="none" baseline="0"/>
              <a:t>灾难医疗行动的职能</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pPr algn="r" rtl="0"/>
            <a:r>
              <a:rPr lang="zh-CN" b="0" i="0" u="none" baseline="0"/>
              <a:t>4-8</a:t>
            </a:r>
          </a:p>
        </p:txBody>
      </p:sp>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pPr rtl="0"/>
            <a:r>
              <a:rPr lang="zh-CN" b="0" i="0" u="none" baseline="0"/>
              <a:t>PM 4-4</a:t>
            </a:r>
          </a:p>
        </p:txBody>
      </p:sp>
      <p:pic>
        <p:nvPicPr>
          <p:cNvPr id="6" name="Picture 5" descr="灾难医疗行动的职能。图片显示了一条路上有一排救护车。">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a:bodyPr>
          <a:lstStyle/>
          <a:p>
            <a:pPr algn="l" rtl="0"/>
            <a:r>
              <a:rPr lang="zh-CN" b="0" i="0" u="none" baseline="0"/>
              <a:t>一旦确认有受伤幸存者，则立刻选择场地并设立治疗区 </a:t>
            </a:r>
          </a:p>
          <a:p>
            <a:pPr algn="l" rtl="0"/>
            <a:r>
              <a:rPr lang="zh-CN" b="0" i="0" u="none" baseline="0"/>
              <a:t>在决定治疗区的最佳场所时，请考量：</a:t>
            </a:r>
          </a:p>
          <a:p>
            <a:pPr lvl="1" algn="l" rtl="0"/>
            <a:r>
              <a:rPr lang="zh-CN" b="0" i="0" u="none" baseline="0"/>
              <a:t>救援者和幸存者的安全</a:t>
            </a:r>
          </a:p>
          <a:p>
            <a:pPr lvl="1" algn="l" rtl="0"/>
            <a:r>
              <a:rPr lang="zh-CN" b="0" i="0" u="none" baseline="0"/>
              <a:t>资源获取便利程度 </a:t>
            </a:r>
          </a:p>
        </p:txBody>
      </p:sp>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a:xfrm>
            <a:off x="315142" y="320678"/>
            <a:ext cx="5806851" cy="1017672"/>
          </a:xfrm>
        </p:spPr>
        <p:txBody>
          <a:bodyPr>
            <a:normAutofit/>
          </a:bodyPr>
          <a:lstStyle/>
          <a:p>
            <a:pPr algn="l" rtl="0"/>
            <a:r>
              <a:rPr lang="zh-CN" b="1" i="1" u="none" baseline="0"/>
              <a:t>设立医疗区</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pPr algn="r" rtl="0"/>
            <a:r>
              <a:rPr lang="zh-CN" b="0" i="0" u="none" baseline="0"/>
              <a:t>4-9</a:t>
            </a:r>
          </a:p>
        </p:txBody>
      </p:sp>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pPr rtl="0"/>
            <a:r>
              <a:rPr lang="zh-CN" b="0" i="0" u="none" baseline="0"/>
              <a:t>PM 4-5</a:t>
            </a:r>
          </a:p>
        </p:txBody>
      </p:sp>
      <p:pic>
        <p:nvPicPr>
          <p:cNvPr id="6" name="Picture 5" descr="设立治疗区。图片展示了一组六位医护人员在篮球场上为不同患者提供救援。">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22986" y="2170595"/>
            <a:ext cx="3559322" cy="3026067"/>
          </a:xfrm>
          <a:prstGeom prst="rect">
            <a:avLst/>
          </a:prstGeom>
        </p:spPr>
      </p:pic>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pPr algn="l" rtl="0"/>
            <a:r>
              <a:rPr lang="zh-CN" b="0" i="0" u="none" baseline="0"/>
              <a:t>为了应对有限资源所带来的挑战，社区紧急响应小组 (CERT) 需要设立：</a:t>
            </a:r>
          </a:p>
          <a:p>
            <a:pPr lvl="1" algn="l" rtl="0"/>
            <a:r>
              <a:rPr lang="zh-CN" b="0" i="0" u="none" baseline="0"/>
              <a:t>分散治疗区（多个地点）</a:t>
            </a:r>
          </a:p>
          <a:p>
            <a:pPr lvl="1" algn="l" rtl="0"/>
            <a:r>
              <a:rPr lang="zh-CN" b="0" i="0" u="none" baseline="0"/>
              <a:t>中央治疗区（一个地点） </a:t>
            </a:r>
          </a:p>
        </p:txBody>
      </p:sp>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a:xfrm>
            <a:off x="315142" y="320678"/>
            <a:ext cx="5806851" cy="1017672"/>
          </a:xfrm>
        </p:spPr>
        <p:txBody>
          <a:bodyPr>
            <a:normAutofit/>
          </a:bodyPr>
          <a:lstStyle/>
          <a:p>
            <a:pPr algn="l" rtl="0"/>
            <a:r>
              <a:rPr lang="zh-CN" b="1" i="1" u="none" baseline="0"/>
              <a:t>治疗区</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pPr algn="r" rtl="0"/>
            <a:r>
              <a:rPr lang="zh-CN" b="0" i="0" u="none" baseline="0"/>
              <a:t>4-10</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pPr rtl="0"/>
            <a:r>
              <a:rPr lang="zh-CN" b="0" i="0" u="none" baseline="0"/>
              <a:t>PM 4-5</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pPr algn="l" rtl="0"/>
            <a:r>
              <a:rPr lang="zh-CN" b="0" i="0" u="none" baseline="0"/>
              <a:t>在轻度损失的建筑物内：</a:t>
            </a:r>
          </a:p>
          <a:p>
            <a:pPr lvl="1" algn="l" rtl="0"/>
            <a:r>
              <a:rPr lang="zh-CN" b="0" i="0" u="none" baseline="0"/>
              <a:t>在找到幸存者后对其进行评估</a:t>
            </a:r>
          </a:p>
          <a:p>
            <a:pPr lvl="1" algn="l" rtl="0"/>
            <a:r>
              <a:rPr lang="zh-CN" b="0" i="0" u="none" baseline="0"/>
              <a:t>后续治疗则是在指定治疗区内的一个安全区域内进行 </a:t>
            </a:r>
          </a:p>
          <a:p>
            <a:pPr algn="l" rtl="0"/>
            <a:r>
              <a:rPr lang="zh-CN" b="0" i="0" u="none" baseline="0"/>
              <a:t>在中度损失的建筑物内：</a:t>
            </a:r>
          </a:p>
          <a:p>
            <a:pPr lvl="1" algn="l" rtl="0"/>
            <a:r>
              <a:rPr lang="zh-CN" b="0" i="0" u="none" baseline="0"/>
              <a:t>在找到幸存者后对其进行评估</a:t>
            </a:r>
          </a:p>
          <a:p>
            <a:pPr lvl="1" algn="l" rtl="0"/>
            <a:r>
              <a:rPr lang="zh-CN" b="0" i="0" u="none" baseline="0"/>
              <a:t>幸存者将被送往距离事故地点有一定安全距离的治疗区 </a:t>
            </a:r>
          </a:p>
          <a:p>
            <a:pPr marL="457189" lvl="1" indent="0" algn="l" rtl="0">
              <a:buNone/>
            </a:pPr>
            <a:endParaRPr lang="zh-CN" sz="700" dirty="0"/>
          </a:p>
          <a:p>
            <a:pPr marL="457189" lvl="1" indent="0" algn="ctr" rtl="0">
              <a:buNone/>
            </a:pPr>
            <a:r>
              <a:rPr lang="zh-CN" b="1" i="0" u="none" baseline="0"/>
              <a:t>人员安全是头等要务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a:xfrm>
            <a:off x="315142" y="320678"/>
            <a:ext cx="5806851" cy="1017672"/>
          </a:xfrm>
        </p:spPr>
        <p:txBody>
          <a:bodyPr>
            <a:normAutofit/>
          </a:bodyPr>
          <a:lstStyle/>
          <a:p>
            <a:pPr algn="l" rtl="0"/>
            <a:r>
              <a:rPr lang="zh-CN" b="1" i="1" u="none" baseline="0"/>
              <a:t>救援者和幸存者的安全</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pPr algn="r" rtl="0"/>
            <a:r>
              <a:rPr lang="zh-CN" b="0" i="0" u="none" baseline="0"/>
              <a:t>4-11</a:t>
            </a:r>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pPr rtl="0"/>
            <a:r>
              <a:rPr lang="zh-CN" b="0" i="0" u="none" baseline="0"/>
              <a:t>PM 4-5</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pPr algn="l" rtl="0"/>
            <a:r>
              <a:rPr lang="zh-CN" b="0" i="0" u="none" baseline="0"/>
              <a:t>从头到脚进行评估的目标：</a:t>
            </a:r>
          </a:p>
          <a:p>
            <a:pPr lvl="1" algn="l" rtl="0"/>
            <a:r>
              <a:rPr lang="zh-CN" b="0" i="0" u="none" baseline="0"/>
              <a:t>决定受伤程度</a:t>
            </a:r>
          </a:p>
          <a:p>
            <a:pPr lvl="1" algn="l" rtl="0"/>
            <a:r>
              <a:rPr lang="zh-CN" b="0" i="0" u="none" baseline="0"/>
              <a:t>决定所需治疗类型</a:t>
            </a:r>
          </a:p>
          <a:p>
            <a:pPr lvl="1" algn="l" rtl="0"/>
            <a:r>
              <a:rPr lang="zh-CN" b="0" i="0" u="none" baseline="0"/>
              <a:t>记录受伤情况 </a:t>
            </a:r>
          </a:p>
        </p:txBody>
      </p:sp>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a:xfrm>
            <a:off x="315142" y="320678"/>
            <a:ext cx="5806851" cy="1017672"/>
          </a:xfrm>
        </p:spPr>
        <p:txBody>
          <a:bodyPr>
            <a:normAutofit/>
          </a:bodyPr>
          <a:lstStyle/>
          <a:p>
            <a:pPr algn="l" rtl="0"/>
            <a:r>
              <a:rPr lang="zh-CN" b="1" i="1" u="none" baseline="0"/>
              <a:t>从头到脚进行评估</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pPr algn="r" rtl="0"/>
            <a:r>
              <a:rPr lang="zh-CN" b="0" i="0" u="none" baseline="0"/>
              <a:t>4-12</a:t>
            </a:r>
          </a:p>
        </p:txBody>
      </p:sp>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pPr rtl="0"/>
            <a:r>
              <a:rPr lang="zh-CN" b="0" i="0" u="none" baseline="0"/>
              <a:t>PM 4-7</a:t>
            </a:r>
          </a:p>
        </p:txBody>
      </p:sp>
      <p:pic>
        <p:nvPicPr>
          <p:cNvPr id="7" name="Picture 6" descr="从头到脚进行评估。图片展示了一组四位医护人员在一名指导员的指挥下，为一名患者提供救援。">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pPr algn="l" rtl="0"/>
            <a:r>
              <a:rPr lang="zh-CN" b="0" i="0" u="none" baseline="0"/>
              <a:t>畸形</a:t>
            </a:r>
          </a:p>
          <a:p>
            <a:pPr algn="l" rtl="0"/>
            <a:r>
              <a:rPr lang="zh-CN" b="0" i="0" u="none" baseline="0"/>
              <a:t>挫伤</a:t>
            </a:r>
          </a:p>
          <a:p>
            <a:pPr algn="l" rtl="0"/>
            <a:r>
              <a:rPr lang="zh-CN" b="0" i="0" u="none" baseline="0"/>
              <a:t>擦伤</a:t>
            </a:r>
          </a:p>
          <a:p>
            <a:pPr algn="l" rtl="0"/>
            <a:r>
              <a:rPr lang="zh-CN" b="0" i="0" u="none" baseline="0"/>
              <a:t>穿刺</a:t>
            </a:r>
          </a:p>
          <a:p>
            <a:pPr algn="l" rtl="0"/>
            <a:r>
              <a:rPr lang="zh-CN" b="0" i="0" u="none" baseline="0"/>
              <a:t>烧伤</a:t>
            </a:r>
          </a:p>
          <a:p>
            <a:pPr algn="l" rtl="0"/>
            <a:r>
              <a:rPr lang="zh-CN" b="0" i="0" u="none" baseline="0"/>
              <a:t>疼痛</a:t>
            </a:r>
          </a:p>
          <a:p>
            <a:pPr algn="l" rtl="0"/>
            <a:r>
              <a:rPr lang="zh-CN" b="0" i="0" u="none" baseline="0"/>
              <a:t>撕裂</a:t>
            </a:r>
          </a:p>
          <a:p>
            <a:pPr algn="l" rtl="0"/>
            <a:r>
              <a:rPr lang="zh-CN" b="0" i="0" u="none" baseline="0"/>
              <a:t>肿胀</a:t>
            </a:r>
          </a:p>
        </p:txBody>
      </p:sp>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a:xfrm>
            <a:off x="315142" y="320678"/>
            <a:ext cx="5806851" cy="1017672"/>
          </a:xfrm>
        </p:spPr>
        <p:txBody>
          <a:bodyPr/>
          <a:lstStyle/>
          <a:p>
            <a:pPr algn="l" rtl="0"/>
            <a:r>
              <a:rPr lang="zh-CN" b="1" i="1" u="none" baseline="0"/>
              <a:t>DCAP-BTLS</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4 单元：灾难医疗行动——第 2 部分</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pPr algn="r" rtl="0"/>
            <a:r>
              <a:rPr lang="zh-CN" b="0" i="0" u="none" baseline="0"/>
              <a:t>4-13</a:t>
            </a:r>
          </a:p>
        </p:txBody>
      </p:sp>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pPr rtl="0"/>
            <a:r>
              <a:rPr lang="zh-CN" b="0" i="0" u="none" baseline="0"/>
              <a:t>PM 4-8</a:t>
            </a:r>
          </a:p>
        </p:txBody>
      </p:sp>
      <p:pic>
        <p:nvPicPr>
          <p:cNvPr id="7" name="Picture 6" descr="“DCAP BTLS”图片展示了畸形、挫伤、穿刺、烧伤和疼痛的不同类型。">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pPr algn="l" rtl="0"/>
            <a:r>
              <a:rPr lang="zh-CN" sz="2400" b="0" i="0" u="none" baseline="0" dirty="0"/>
              <a:t>筹备工作需要全体人员的积极参与 </a:t>
            </a:r>
          </a:p>
          <a:p>
            <a:pPr lvl="1" algn="l" rtl="0"/>
            <a:r>
              <a:rPr lang="zh-CN" sz="2200" b="0" i="0" u="none" baseline="0" dirty="0"/>
              <a:t>与的家人和朋友一起探讨各种灾难 </a:t>
            </a:r>
          </a:p>
          <a:p>
            <a:pPr lvl="1" algn="l" rtl="0"/>
            <a:r>
              <a:rPr lang="zh-CN" sz="2200" b="0" i="0" u="none" baseline="0" dirty="0"/>
              <a:t>询问有关家庭外部的应急规划 </a:t>
            </a:r>
          </a:p>
          <a:p>
            <a:pPr lvl="1" algn="l" rtl="0"/>
            <a:r>
              <a:rPr lang="zh-CN" sz="2200" b="0" i="0" u="none" baseline="0" dirty="0"/>
              <a:t>确保负责人员拥有一套计划</a:t>
            </a:r>
          </a:p>
          <a:p>
            <a:pPr algn="l" rtl="0"/>
            <a:r>
              <a:rPr lang="zh-CN" sz="2400" b="0" i="0" u="none" baseline="0" dirty="0"/>
              <a:t>针对所需技能接受培训，以帮助他人，且熟悉技能运用 </a:t>
            </a:r>
          </a:p>
          <a:p>
            <a:pPr lvl="1" algn="l" rtl="0"/>
            <a:r>
              <a:rPr lang="zh-CN" sz="2200" b="0" i="0" u="none" baseline="0" dirty="0"/>
              <a:t>社区紧急响应小组 (CERT) 提供培训、练习和与他人建立联系的机会 </a:t>
            </a:r>
          </a:p>
          <a:p>
            <a:pPr lvl="1" algn="l" rtl="0"/>
            <a:r>
              <a:rPr lang="zh-CN" sz="2200" b="0" i="0" u="none" baseline="0" dirty="0"/>
              <a:t>进行演习和练习 </a:t>
            </a:r>
          </a:p>
          <a:p>
            <a:pPr lvl="1" algn="l" rtl="0"/>
            <a:r>
              <a:rPr lang="zh-CN" sz="2200" b="0" i="0" u="none" baseline="0" dirty="0"/>
              <a:t>与家人和朋友一起探讨参加志愿工作 </a:t>
            </a:r>
          </a:p>
          <a:p>
            <a:pPr marL="457189" lvl="1" indent="0" algn="l" rtl="0">
              <a:buNone/>
            </a:pPr>
            <a:endParaRPr lang="zh-CN" dirty="0"/>
          </a:p>
          <a:p>
            <a:endParaRPr lang="zh-CN" dirty="0"/>
          </a:p>
        </p:txBody>
      </p:sp>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a:xfrm>
            <a:off x="315142" y="320678"/>
            <a:ext cx="5806851" cy="1017672"/>
          </a:xfrm>
        </p:spPr>
        <p:txBody>
          <a:bodyPr/>
          <a:lstStyle/>
          <a:p>
            <a:pPr algn="l" rtl="0"/>
            <a:r>
              <a:rPr lang="zh-CN" b="1" i="1" u="none" baseline="0"/>
              <a:t>积极参与</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pPr algn="r" rtl="0"/>
            <a:r>
              <a:rPr lang="zh-CN" b="0" i="0" u="none" baseline="0"/>
              <a:t>1-11</a:t>
            </a:r>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pPr rtl="0"/>
            <a:r>
              <a:rPr lang="zh-CN" b="0" i="0" u="none" baseline="0"/>
              <a:t>PM 1-5</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pPr algn="l" rtl="0"/>
            <a:r>
              <a:rPr lang="zh-CN" b="0" i="0" u="none" baseline="0"/>
              <a:t>仔细检查 </a:t>
            </a:r>
          </a:p>
          <a:p>
            <a:pPr algn="l" rtl="0"/>
            <a:r>
              <a:rPr lang="zh-CN" b="0" i="0" u="none" baseline="0"/>
              <a:t>查看、聆听和感受 </a:t>
            </a:r>
          </a:p>
          <a:p>
            <a:pPr algn="l" rtl="0"/>
            <a:r>
              <a:rPr lang="zh-CN" b="0" i="0" u="none" baseline="0"/>
              <a:t>假定丧失意识的幸存者受了脊柱伤痛，并施行相应治疗 </a:t>
            </a:r>
          </a:p>
          <a:p>
            <a:pPr algn="l" rtl="0"/>
            <a:r>
              <a:rPr lang="zh-CN" b="0" i="0" u="none" baseline="0"/>
              <a:t>在查看患者流血部位时，检查自身双手 </a:t>
            </a:r>
          </a:p>
        </p:txBody>
      </p:sp>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a:xfrm>
            <a:off x="315142" y="320678"/>
            <a:ext cx="5806851" cy="1017672"/>
          </a:xfrm>
        </p:spPr>
        <p:txBody>
          <a:bodyPr>
            <a:normAutofit/>
          </a:bodyPr>
          <a:lstStyle/>
          <a:p>
            <a:pPr algn="l" rtl="0"/>
            <a:r>
              <a:rPr lang="zh-CN" b="1" i="1" u="none" baseline="0"/>
              <a:t>从头到脚进行评估</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pPr algn="r" rtl="0"/>
            <a:r>
              <a:rPr lang="zh-CN" b="0" i="0" u="none" baseline="0"/>
              <a:t>4-14</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pPr rtl="0"/>
            <a:r>
              <a:rPr lang="zh-CN" b="0" i="0" u="none" baseline="0"/>
              <a:t>PM 4-8</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pPr algn="l" rtl="0"/>
            <a:r>
              <a:rPr lang="zh-CN" b="0" i="0" u="none" baseline="0"/>
              <a:t>头部</a:t>
            </a:r>
          </a:p>
          <a:p>
            <a:pPr algn="l" rtl="0"/>
            <a:r>
              <a:rPr lang="zh-CN" b="0" i="0" u="none" baseline="0"/>
              <a:t>颈部</a:t>
            </a:r>
          </a:p>
          <a:p>
            <a:pPr algn="l" rtl="0"/>
            <a:r>
              <a:rPr lang="zh-CN" b="0" i="0" u="none" baseline="0"/>
              <a:t>双肩</a:t>
            </a:r>
          </a:p>
          <a:p>
            <a:pPr algn="l" rtl="0"/>
            <a:r>
              <a:rPr lang="zh-CN" b="0" i="0" u="none" baseline="0"/>
              <a:t>胸腔</a:t>
            </a:r>
          </a:p>
          <a:p>
            <a:pPr algn="l" rtl="0"/>
            <a:r>
              <a:rPr lang="zh-CN" b="0" i="0" u="none" baseline="0"/>
              <a:t>双臂</a:t>
            </a:r>
          </a:p>
          <a:p>
            <a:pPr algn="l" rtl="0"/>
            <a:r>
              <a:rPr lang="zh-CN" b="0" i="0" u="none" baseline="0"/>
              <a:t>腹部</a:t>
            </a:r>
          </a:p>
          <a:p>
            <a:pPr algn="l" rtl="0"/>
            <a:r>
              <a:rPr lang="zh-CN" b="0" i="0" u="none" baseline="0"/>
              <a:t>髋部</a:t>
            </a:r>
          </a:p>
          <a:p>
            <a:pPr algn="l" rtl="0"/>
            <a:r>
              <a:rPr lang="zh-CN" b="0" i="0" u="none" baseline="0"/>
              <a:t>双腿 </a:t>
            </a:r>
          </a:p>
        </p:txBody>
      </p:sp>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a:xfrm>
            <a:off x="315142" y="320678"/>
            <a:ext cx="5806851" cy="1017672"/>
          </a:xfrm>
        </p:spPr>
        <p:txBody>
          <a:bodyPr/>
          <a:lstStyle/>
          <a:p>
            <a:pPr algn="l" rtl="0"/>
            <a:r>
              <a:rPr lang="zh-CN" b="1" i="1" u="none" baseline="0"/>
              <a:t>评估顺序</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pPr algn="r" rtl="0"/>
            <a:r>
              <a:rPr lang="zh-CN" b="0" i="0" u="none" baseline="0"/>
              <a:t>4-15</a:t>
            </a:r>
          </a:p>
        </p:txBody>
      </p:sp>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pPr rtl="0"/>
            <a:r>
              <a:rPr lang="zh-CN" b="0" i="0" u="none" baseline="0"/>
              <a:t>PM 4-8</a:t>
            </a:r>
          </a:p>
        </p:txBody>
      </p:sp>
      <p:pic>
        <p:nvPicPr>
          <p:cNvPr id="9" name="Picture 8" descr="评估顺序。图片展示了医护人员正在查看一名平躺在地上的受害者。">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pPr algn="l" rtl="0"/>
            <a:r>
              <a:rPr lang="zh-CN" b="0" i="0" u="none" baseline="0"/>
              <a:t>若怀疑患者的头部或脊柱受伤，</a:t>
            </a:r>
            <a:r>
              <a:rPr lang="zh-CN" b="1" i="0" u="none" baseline="0"/>
              <a:t>请勿造成伤害</a:t>
            </a:r>
          </a:p>
          <a:p>
            <a:pPr lvl="1" algn="l" rtl="0"/>
            <a:r>
              <a:rPr lang="zh-CN" b="0" i="0" u="none" baseline="0"/>
              <a:t>您在治疗可威胁生命症状时，应当尽量减少移动头部和颈部 </a:t>
            </a:r>
          </a:p>
          <a:p>
            <a:pPr algn="l" rtl="0"/>
            <a:r>
              <a:rPr lang="zh-CN" b="0" i="0" u="none" baseline="0"/>
              <a:t>若幸存者有受伤征兆，或在沉重的残骸下被找到，则将他们看作是患有闭合性头部、颈部和脊柱伤痛的患者 </a:t>
            </a:r>
          </a:p>
        </p:txBody>
      </p:sp>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闭合性头部、颈部和脊柱伤痛</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pPr algn="r" rtl="0"/>
            <a:r>
              <a:rPr lang="zh-CN" b="0" i="0" u="none" baseline="0"/>
              <a:t>4-16</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pPr rtl="0"/>
            <a:r>
              <a:rPr lang="zh-CN" b="0" i="0" u="none" baseline="0"/>
              <a:t>PM 4-8</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pPr algn="l" rtl="0"/>
            <a:r>
              <a:rPr lang="zh-CN" b="0" i="0" u="none" baseline="0"/>
              <a:t>维护适当的清洁</a:t>
            </a:r>
          </a:p>
          <a:p>
            <a:pPr algn="l" rtl="0"/>
            <a:r>
              <a:rPr lang="zh-CN" b="0" i="0" u="none" baseline="0"/>
              <a:t>维护适当的卫生条件</a:t>
            </a:r>
          </a:p>
          <a:p>
            <a:pPr algn="l" rtl="0"/>
            <a:r>
              <a:rPr lang="zh-CN" b="0" i="0" u="none" baseline="0"/>
              <a:t>净化用水（如有必要）</a:t>
            </a:r>
          </a:p>
          <a:p>
            <a:pPr algn="l" rtl="0"/>
            <a:r>
              <a:rPr lang="zh-CN" b="0" i="0" u="none" baseline="0"/>
              <a:t>防止疾病蔓延 </a:t>
            </a:r>
          </a:p>
        </p:txBody>
      </p:sp>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a:xfrm>
            <a:off x="315142" y="320678"/>
            <a:ext cx="5806851" cy="1017672"/>
          </a:xfrm>
        </p:spPr>
        <p:txBody>
          <a:bodyPr>
            <a:normAutofit/>
          </a:bodyPr>
          <a:lstStyle/>
          <a:p>
            <a:pPr algn="l" rtl="0"/>
            <a:r>
              <a:rPr lang="zh-CN" b="1" i="1" u="none" baseline="0"/>
              <a:t>公共卫生考量</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pPr algn="r" rtl="0"/>
            <a:r>
              <a:rPr lang="zh-CN" b="0" i="0" u="none" baseline="0"/>
              <a:t>4-17</a:t>
            </a:r>
          </a:p>
        </p:txBody>
      </p:sp>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pPr rtl="0"/>
            <a:r>
              <a:rPr lang="zh-CN" b="0" i="0" u="none" baseline="0"/>
              <a:t>PM 4-11</a:t>
            </a:r>
          </a:p>
        </p:txBody>
      </p:sp>
      <p:pic>
        <p:nvPicPr>
          <p:cNvPr id="6" name="Picture 5" descr="公共卫生考量。图片展示了受污染的水源上的泡沫。">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pPr algn="l" rtl="0"/>
            <a:r>
              <a:rPr lang="zh-CN" b="0" i="0" u="none" baseline="0"/>
              <a:t>勤洗手 </a:t>
            </a:r>
          </a:p>
          <a:p>
            <a:pPr lvl="1" algn="l" rtl="0"/>
            <a:r>
              <a:rPr lang="zh-CN" b="0" i="0" u="none" baseline="0"/>
              <a:t>或使用酒精类手部清洁剂 </a:t>
            </a:r>
          </a:p>
          <a:p>
            <a:pPr algn="l" rtl="0"/>
            <a:r>
              <a:rPr lang="zh-CN" b="0" i="0" u="none" baseline="0"/>
              <a:t>佩戴非乳胶式检查手套 </a:t>
            </a:r>
          </a:p>
          <a:p>
            <a:pPr algn="l" rtl="0"/>
            <a:r>
              <a:rPr lang="zh-CN" b="0" i="0" u="none" baseline="0"/>
              <a:t>保持敷料是消毒状态 </a:t>
            </a:r>
          </a:p>
          <a:p>
            <a:pPr algn="l" rtl="0"/>
            <a:r>
              <a:rPr lang="zh-CN" b="0" i="0" u="none" baseline="0"/>
              <a:t>清洗与体液接触的部位 </a:t>
            </a:r>
          </a:p>
        </p:txBody>
      </p:sp>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a:xfrm>
            <a:off x="315142" y="320678"/>
            <a:ext cx="5806851" cy="1017672"/>
          </a:xfrm>
        </p:spPr>
        <p:txBody>
          <a:bodyPr/>
          <a:lstStyle/>
          <a:p>
            <a:pPr algn="l" rtl="0"/>
            <a:r>
              <a:rPr lang="zh-CN" b="1" i="1" u="none" baseline="0"/>
              <a:t>维护清洁</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pPr algn="r" rtl="0"/>
            <a:r>
              <a:rPr lang="zh-CN" b="0" i="0" u="none" baseline="0"/>
              <a:t>4-18</a:t>
            </a:r>
          </a:p>
        </p:txBody>
      </p:sp>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pPr rtl="0"/>
            <a:r>
              <a:rPr lang="zh-CN" b="0" i="0" u="none" baseline="0"/>
              <a:t>PM 4-11</a:t>
            </a:r>
          </a:p>
        </p:txBody>
      </p:sp>
      <p:pic>
        <p:nvPicPr>
          <p:cNvPr id="6" name="Picture 5" descr="维护清洁。图片展示了一人正在洗手。">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pPr algn="l" rtl="0"/>
            <a:r>
              <a:rPr lang="zh-CN" b="0" i="0" u="none" baseline="0"/>
              <a:t>控制细菌源的处置 </a:t>
            </a:r>
          </a:p>
          <a:p>
            <a:pPr algn="l" rtl="0"/>
            <a:r>
              <a:rPr lang="zh-CN" b="0" i="0" u="none" baseline="0"/>
              <a:t>将废品放入塑料袋内 </a:t>
            </a:r>
          </a:p>
          <a:p>
            <a:pPr lvl="1" algn="l" rtl="0"/>
            <a:r>
              <a:rPr lang="zh-CN" b="0" i="0" u="none" baseline="0"/>
              <a:t>系上袋子，并将其标记为医学废品 </a:t>
            </a:r>
          </a:p>
          <a:p>
            <a:pPr algn="l" rtl="0"/>
            <a:r>
              <a:rPr lang="zh-CN" b="0" i="0" u="none" baseline="0"/>
              <a:t>埋葬人体废品 </a:t>
            </a:r>
          </a:p>
        </p:txBody>
      </p:sp>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a:xfrm>
            <a:off x="315142" y="320678"/>
            <a:ext cx="5806851" cy="1017672"/>
          </a:xfrm>
        </p:spPr>
        <p:txBody>
          <a:bodyPr/>
          <a:lstStyle/>
          <a:p>
            <a:pPr algn="l" rtl="0"/>
            <a:r>
              <a:rPr lang="zh-CN" b="1" i="1" u="none" baseline="0"/>
              <a:t>维护卫生条件</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pPr algn="r" rtl="0"/>
            <a:r>
              <a:rPr lang="zh-CN" b="0" i="0" u="none" baseline="0"/>
              <a:t>4-19</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pPr rtl="0"/>
            <a:r>
              <a:rPr lang="zh-CN" b="0" i="0" u="none" baseline="0"/>
              <a:t>PM 4-11</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pPr algn="l" rtl="0"/>
            <a:r>
              <a:rPr lang="zh-CN" b="0" i="0" u="none" baseline="0"/>
              <a:t>将水烧开，并维持烧开状态 1 分钟 </a:t>
            </a:r>
          </a:p>
          <a:p>
            <a:pPr algn="l" rtl="0"/>
            <a:r>
              <a:rPr lang="zh-CN" b="0" i="0" u="none" baseline="0"/>
              <a:t>净水片 </a:t>
            </a:r>
          </a:p>
          <a:p>
            <a:pPr algn="l" rtl="0"/>
            <a:r>
              <a:rPr lang="zh-CN" b="0" i="0" u="none" baseline="0"/>
              <a:t>无香型液体漂白剂 </a:t>
            </a:r>
          </a:p>
          <a:p>
            <a:pPr lvl="1" algn="l" rtl="0"/>
            <a:r>
              <a:rPr lang="zh-CN" b="0" i="0" u="none" baseline="0"/>
              <a:t>8 滴/每加仑水 </a:t>
            </a:r>
          </a:p>
          <a:p>
            <a:pPr lvl="1" algn="l" rtl="0"/>
            <a:r>
              <a:rPr lang="zh-CN" b="0" i="0" u="none" baseline="0"/>
              <a:t>若水呈混浊状态时，16 滴/每加仑水 </a:t>
            </a:r>
          </a:p>
          <a:p>
            <a:pPr lvl="1" algn="l" rtl="0"/>
            <a:r>
              <a:rPr lang="zh-CN" b="0" i="0" u="none" baseline="0"/>
              <a:t>用水前，让其静置 30 分钟 </a:t>
            </a:r>
          </a:p>
        </p:txBody>
      </p:sp>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a:xfrm>
            <a:off x="315142" y="320678"/>
            <a:ext cx="5806851" cy="1017672"/>
          </a:xfrm>
        </p:spPr>
        <p:txBody>
          <a:bodyPr>
            <a:normAutofit/>
          </a:bodyPr>
          <a:lstStyle/>
          <a:p>
            <a:pPr algn="l" rtl="0"/>
            <a:r>
              <a:rPr lang="zh-CN" b="1" i="1" u="none" baseline="0"/>
              <a:t>使用净水片的方法</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pPr algn="r" rtl="0"/>
            <a:r>
              <a:rPr lang="zh-CN" b="0" i="0" u="none" baseline="0"/>
              <a:t>4-20</a:t>
            </a:r>
          </a:p>
        </p:txBody>
      </p:sp>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pPr rtl="0"/>
            <a:r>
              <a:rPr lang="zh-CN" b="0" i="0" u="none" baseline="0"/>
              <a:t>PM 4-12</a:t>
            </a:r>
          </a:p>
        </p:txBody>
      </p:sp>
      <p:pic>
        <p:nvPicPr>
          <p:cNvPr id="6" name="Picture 5" descr="净水片的使用方法。图片展示了水壶正在加热，且水壶内的水已沸腾。">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75440" y="1937031"/>
            <a:ext cx="2585688" cy="2983938"/>
          </a:xfrm>
          <a:prstGeom prst="rect">
            <a:avLst/>
          </a:prstGeom>
        </p:spPr>
      </p:pic>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zh-CN" b="0" i="0" u="none" baseline="0"/>
              <a:t>在大规模伤亡事故中，社区紧急响应小组 (CERT) 的志愿者应当：</a:t>
            </a:r>
          </a:p>
          <a:p>
            <a:pPr lvl="1" algn="l" rtl="0">
              <a:lnSpc>
                <a:spcPct val="100000"/>
              </a:lnSpc>
              <a:spcBef>
                <a:spcPts val="0"/>
              </a:spcBef>
            </a:pPr>
            <a:r>
              <a:rPr lang="zh-CN" b="0" i="0" u="none" baseline="0"/>
              <a:t>表明自己是一位社区紧急响应小组 (CERT) 的志愿者，以及您在本地的机构所属关系</a:t>
            </a:r>
          </a:p>
          <a:p>
            <a:pPr lvl="1" algn="l" rtl="0">
              <a:lnSpc>
                <a:spcPct val="100000"/>
              </a:lnSpc>
              <a:spcBef>
                <a:spcPts val="0"/>
              </a:spcBef>
            </a:pPr>
            <a:r>
              <a:rPr lang="zh-CN" b="0" i="0" u="none" baseline="0"/>
              <a:t>评估并提供可拯救生命的干预措施</a:t>
            </a:r>
          </a:p>
          <a:p>
            <a:pPr lvl="1" algn="l" rtl="0">
              <a:lnSpc>
                <a:spcPct val="100000"/>
              </a:lnSpc>
              <a:spcBef>
                <a:spcPts val="0"/>
              </a:spcBef>
            </a:pPr>
            <a:r>
              <a:rPr lang="zh-CN" b="0" i="0" u="none" baseline="0"/>
              <a:t>为响应人员提供详细信息；沟通是关键 </a:t>
            </a:r>
          </a:p>
          <a:p>
            <a:pPr algn="l" rtl="0">
              <a:lnSpc>
                <a:spcPct val="100000"/>
              </a:lnSpc>
              <a:spcBef>
                <a:spcPts val="0"/>
              </a:spcBef>
            </a:pPr>
            <a:r>
              <a:rPr lang="zh-CN" b="0" i="0" u="none" baseline="0"/>
              <a:t>急救响应人员可能需要设立一个中央治疗区或在事故的不同地点设置治疗区；治疗区需要考量资源的安全和获取 </a:t>
            </a:r>
          </a:p>
          <a:p>
            <a:pPr lvl="1" algn="l" rtl="0">
              <a:lnSpc>
                <a:spcPct val="100000"/>
              </a:lnSpc>
              <a:spcBef>
                <a:spcPts val="0"/>
              </a:spcBef>
            </a:pPr>
            <a:endParaRPr lang="zh-CN" dirty="0"/>
          </a:p>
          <a:p>
            <a:pPr algn="l" rtl="0">
              <a:lnSpc>
                <a:spcPct val="100000"/>
              </a:lnSpc>
              <a:spcBef>
                <a:spcPts val="0"/>
              </a:spcBef>
            </a:pPr>
            <a:endParaRPr lang="zh-CN"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759998"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zh-CN" b="0" i="0" u="none" baseline="0"/>
              <a:t>4-21</a:t>
            </a:r>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pPr rtl="0"/>
            <a:r>
              <a:rPr lang="zh-CN" b="0" i="0" u="none" baseline="0"/>
              <a:t>PM 4-13</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zh-CN" b="0" i="0" u="none" baseline="0"/>
              <a:t>从头到脚进行评估应当：</a:t>
            </a:r>
          </a:p>
          <a:p>
            <a:pPr lvl="1" algn="l" rtl="0">
              <a:lnSpc>
                <a:spcPct val="100000"/>
              </a:lnSpc>
              <a:spcBef>
                <a:spcPts val="0"/>
              </a:spcBef>
            </a:pPr>
            <a:r>
              <a:rPr lang="zh-CN" b="0" i="0" u="none" baseline="0"/>
              <a:t>亲手评估和言语询问</a:t>
            </a:r>
          </a:p>
          <a:p>
            <a:pPr lvl="1" algn="l" rtl="0">
              <a:lnSpc>
                <a:spcPct val="100000"/>
              </a:lnSpc>
              <a:spcBef>
                <a:spcPts val="0"/>
              </a:spcBef>
            </a:pPr>
            <a:r>
              <a:rPr lang="zh-CN" b="0" i="0" u="none" baseline="0"/>
              <a:t>每次评估时采用同一方式 </a:t>
            </a:r>
          </a:p>
          <a:p>
            <a:pPr algn="l" rtl="0">
              <a:lnSpc>
                <a:spcPct val="100000"/>
              </a:lnSpc>
              <a:spcBef>
                <a:spcPts val="0"/>
              </a:spcBef>
            </a:pPr>
            <a:r>
              <a:rPr lang="zh-CN" b="0" i="0" u="none" baseline="0"/>
              <a:t>为了维护公共卫生，请确保采取适当的清洁卫生措施，并请净化水源 </a:t>
            </a:r>
          </a:p>
          <a:p>
            <a:pPr lvl="1" algn="l" rtl="0">
              <a:lnSpc>
                <a:spcPct val="100000"/>
              </a:lnSpc>
              <a:spcBef>
                <a:spcPts val="0"/>
              </a:spcBef>
            </a:pPr>
            <a:endParaRPr lang="zh-CN" dirty="0"/>
          </a:p>
          <a:p>
            <a:pPr algn="l" rtl="0">
              <a:lnSpc>
                <a:spcPct val="100000"/>
              </a:lnSpc>
              <a:spcBef>
                <a:spcPts val="0"/>
              </a:spcBef>
            </a:pPr>
            <a:endParaRPr lang="zh-CN" dirty="0"/>
          </a:p>
          <a:p>
            <a:pPr lvl="1" algn="l" rtl="0">
              <a:lnSpc>
                <a:spcPct val="100000"/>
              </a:lnSpc>
              <a:spcBef>
                <a:spcPts val="0"/>
              </a:spcBef>
            </a:pPr>
            <a:endParaRPr lang="zh-CN" dirty="0"/>
          </a:p>
          <a:p>
            <a:pPr algn="l" rtl="0">
              <a:lnSpc>
                <a:spcPct val="100000"/>
              </a:lnSpc>
              <a:spcBef>
                <a:spcPts val="0"/>
              </a:spcBef>
            </a:pPr>
            <a:endParaRPr lang="zh-CN"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zh-CN" b="1" i="1" u="none" baseline="0"/>
              <a:t>单元小结（续）</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zh-CN" b="0" i="0" u="none" baseline="0"/>
              <a:t>4-21</a:t>
            </a:r>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pPr rtl="0"/>
            <a:r>
              <a:rPr lang="zh-CN" b="0" i="0" u="none" baseline="0"/>
              <a:t>PM 4-13</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pPr algn="l" rtl="0"/>
            <a:r>
              <a:rPr lang="zh-CN" b="0" i="0" u="none" baseline="0"/>
              <a:t>阅读下一单元的内容 </a:t>
            </a:r>
          </a:p>
          <a:p>
            <a:pPr algn="l" rtl="0"/>
            <a:r>
              <a:rPr lang="zh-CN" b="0" i="0" u="none" baseline="0"/>
              <a:t>对朋友和家人进行一次快速的从头到脚评估 </a:t>
            </a:r>
          </a:p>
        </p:txBody>
      </p:sp>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4 单元：灾难医疗行动——第 2 部分</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pPr algn="r" rtl="0"/>
            <a:r>
              <a:rPr lang="zh-CN" b="0" i="0" u="none" baseline="0"/>
              <a:t>4-22</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pPr rtl="0"/>
            <a:r>
              <a:rPr lang="zh-CN" b="0" i="0" u="none" baseline="0"/>
              <a:t>PM 4-13</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pPr algn="l" rtl="0"/>
            <a:r>
              <a:rPr lang="zh-CN" b="1" i="0" u="none" baseline="0"/>
              <a:t>自然灾害</a:t>
            </a:r>
            <a:r>
              <a:rPr lang="zh-CN" b="0" i="0" u="none" baseline="0"/>
              <a:t>（例如：地震、野火、洪水、酷暑、飓风、山体滑坡、暴风雨、龙卷风、海啸、火山爆发、冬季暴风）</a:t>
            </a:r>
          </a:p>
          <a:p>
            <a:pPr algn="l" rtl="0"/>
            <a:r>
              <a:rPr lang="zh-CN" b="1" i="0" u="none" baseline="0"/>
              <a:t>技术和事故类灾害</a:t>
            </a:r>
            <a:r>
              <a:rPr lang="zh-CN" b="0" i="0" u="none" baseline="0"/>
              <a:t>（例如：危险品泄漏、核电厂事故）</a:t>
            </a:r>
          </a:p>
          <a:p>
            <a:pPr algn="l" rtl="0"/>
            <a:r>
              <a:rPr lang="zh-CN" b="1" i="0" u="none" baseline="0"/>
              <a:t>恐怖主义袭击</a:t>
            </a:r>
            <a:r>
              <a:rPr lang="zh-CN" b="0" i="0" u="none" baseline="0"/>
              <a:t>（例如：化学、生物、放射、核武器或爆炸性武器）</a:t>
            </a:r>
          </a:p>
        </p:txBody>
      </p:sp>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a:xfrm>
            <a:off x="315142" y="320678"/>
            <a:ext cx="5806851" cy="1017672"/>
          </a:xfrm>
        </p:spPr>
        <p:txBody>
          <a:bodyPr/>
          <a:lstStyle/>
          <a:p>
            <a:pPr algn="l" rtl="0"/>
            <a:r>
              <a:rPr lang="zh-CN" b="1" i="1" u="none" baseline="0"/>
              <a:t>灾难类型</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pPr algn="r" rtl="0"/>
            <a:r>
              <a:rPr lang="zh-CN" b="0" i="0" u="none" baseline="0"/>
              <a:t>1-12</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pPr rtl="0"/>
            <a:r>
              <a:rPr lang="zh-CN" b="0" i="0" u="none" baseline="0"/>
              <a:t>PM 1-6</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5 单元：灾难心理学</a:t>
            </a:r>
          </a:p>
        </p:txBody>
      </p:sp>
      <p:sp>
        <p:nvSpPr>
          <p:cNvPr id="4" name="Title 3"/>
          <p:cNvSpPr>
            <a:spLocks noGrp="1"/>
          </p:cNvSpPr>
          <p:nvPr>
            <p:ph type="ctrTitle"/>
          </p:nvPr>
        </p:nvSpPr>
        <p:spPr>
          <a:xfrm>
            <a:off x="292821" y="1755834"/>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pPr algn="l" rtl="0"/>
            <a:r>
              <a:rPr lang="zh-CN" b="0" i="0" u="none" baseline="0"/>
              <a:t>理解灾难给幸存者、救援者，包括社区紧急响应小组 (CERT) 志愿者所带来的创伤 </a:t>
            </a:r>
          </a:p>
          <a:p>
            <a:pPr algn="l" rtl="0"/>
            <a:r>
              <a:rPr lang="zh-CN" b="0" i="0" u="none" baseline="0"/>
              <a:t>列出对个人和团队有利的步骤 </a:t>
            </a:r>
          </a:p>
          <a:p>
            <a:pPr algn="l" rtl="0"/>
            <a:r>
              <a:rPr lang="zh-CN" b="0" i="0" u="none" baseline="0"/>
              <a:t>演示在为受到创伤的幸存者提供援助时可以采取的关键步骤 </a:t>
            </a:r>
          </a:p>
        </p:txBody>
      </p:sp>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pPr algn="r" rtl="0"/>
            <a:r>
              <a:rPr lang="zh-CN" b="0" i="0" u="none" baseline="0"/>
              <a:t>5-1</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pPr rtl="0"/>
            <a:r>
              <a:rPr lang="zh-CN" b="0" i="0" u="none" baseline="0"/>
              <a:t>PM 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pPr algn="l" rtl="0"/>
            <a:r>
              <a:rPr lang="zh-CN" b="0" i="0" u="none" baseline="0"/>
              <a:t>应对个人损失</a:t>
            </a:r>
          </a:p>
          <a:p>
            <a:pPr algn="l" rtl="0"/>
            <a:r>
              <a:rPr lang="zh-CN" b="0" i="0" u="none" baseline="0"/>
              <a:t>与邻里展开合作</a:t>
            </a:r>
          </a:p>
          <a:p>
            <a:pPr algn="l" rtl="0"/>
            <a:r>
              <a:rPr lang="zh-CN" b="0" i="0" u="none" baseline="0"/>
              <a:t>协助受伤的邻居、朋友或同事</a:t>
            </a:r>
          </a:p>
          <a:p>
            <a:pPr algn="l" rtl="0"/>
            <a:r>
              <a:rPr lang="zh-CN" b="0" i="0" u="none" baseline="0"/>
              <a:t>感到不安全、无保障 </a:t>
            </a:r>
          </a:p>
        </p:txBody>
      </p:sp>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a:xfrm>
            <a:off x="315142" y="320678"/>
            <a:ext cx="5806851" cy="1017672"/>
          </a:xfrm>
        </p:spPr>
        <p:txBody>
          <a:bodyPr>
            <a:normAutofit/>
          </a:bodyPr>
          <a:lstStyle/>
          <a:p>
            <a:pPr algn="l" rtl="0"/>
            <a:r>
              <a:rPr lang="zh-CN" b="1" i="1" u="none" baseline="0"/>
              <a:t>灾难反应的原因</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pPr algn="r" rtl="0"/>
            <a:r>
              <a:rPr lang="zh-CN" b="0" i="0" u="none" baseline="0"/>
              <a:t>5-2</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pPr rtl="0"/>
            <a:r>
              <a:rPr lang="zh-CN" b="0" i="0" u="none" baseline="0"/>
              <a:t>PM 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pPr algn="l" rtl="0"/>
            <a:r>
              <a:rPr lang="zh-CN" b="1" i="0" u="none" baseline="0"/>
              <a:t>呆滞 (Freeze)：</a:t>
            </a:r>
            <a:r>
              <a:rPr lang="zh-CN" b="0" i="0" u="none" baseline="0"/>
              <a:t>“暂停、查看和聆听”，或随时警惕和关注周边状况 </a:t>
            </a:r>
          </a:p>
          <a:p>
            <a:pPr algn="l" rtl="0"/>
            <a:r>
              <a:rPr lang="zh-CN" b="1" i="0" u="none" baseline="0"/>
              <a:t>逃离 (Flight)：</a:t>
            </a:r>
            <a:r>
              <a:rPr lang="zh-CN" b="0" i="0" u="none" baseline="0"/>
              <a:t>逃跑 </a:t>
            </a:r>
          </a:p>
          <a:p>
            <a:pPr algn="l" rtl="0"/>
            <a:r>
              <a:rPr lang="zh-CN" b="1" i="0" u="none" baseline="0"/>
              <a:t>抗争 (Fight)：</a:t>
            </a:r>
            <a:r>
              <a:rPr lang="zh-CN" b="0" i="0" u="none" baseline="0"/>
              <a:t>尝试应对威胁 </a:t>
            </a:r>
          </a:p>
          <a:p>
            <a:pPr algn="l" rtl="0"/>
            <a:r>
              <a:rPr lang="zh-CN" b="1" i="0" u="none" baseline="0"/>
              <a:t>惊恐 (Fright)：</a:t>
            </a:r>
            <a:r>
              <a:rPr lang="zh-CN" b="0" i="0" u="none" baseline="0"/>
              <a:t>面对捕猎动物时僵硬不动或是装死 </a:t>
            </a:r>
          </a:p>
          <a:p>
            <a:pPr algn="l" rtl="0"/>
            <a:r>
              <a:rPr lang="zh-CN" b="1" i="0" u="none" baseline="0"/>
              <a:t>晕厥 (Faint)：</a:t>
            </a:r>
            <a:r>
              <a:rPr lang="zh-CN" b="0" i="0" u="none" baseline="0"/>
              <a:t>因恐惧所致晕厥 </a:t>
            </a:r>
          </a:p>
        </p:txBody>
      </p:sp>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a:xfrm>
            <a:off x="315142" y="320678"/>
            <a:ext cx="5806851" cy="1017672"/>
          </a:xfrm>
        </p:spPr>
        <p:txBody>
          <a:bodyPr/>
          <a:lstStyle/>
          <a:p>
            <a:pPr algn="l" rtl="0"/>
            <a:r>
              <a:rPr lang="zh-CN" b="1" i="1" u="none" baseline="0"/>
              <a:t>五个 F</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pPr algn="r" rtl="0"/>
            <a:r>
              <a:rPr lang="zh-CN" b="0" i="0" u="none" baseline="0"/>
              <a:t>5-3</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pPr rtl="0"/>
            <a:r>
              <a:rPr lang="zh-CN" b="0" i="0" u="none" baseline="0"/>
              <a:t>PM 5-2</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gn="l" rtl="0">
              <a:lnSpc>
                <a:spcPct val="100000"/>
              </a:lnSpc>
              <a:spcBef>
                <a:spcPts val="600"/>
              </a:spcBef>
            </a:pPr>
            <a:r>
              <a:rPr lang="zh-CN" b="0" i="0" u="none" baseline="0"/>
              <a:t>情绪</a:t>
            </a:r>
          </a:p>
          <a:p>
            <a:pPr algn="l" rtl="0">
              <a:lnSpc>
                <a:spcPct val="100000"/>
              </a:lnSpc>
              <a:spcBef>
                <a:spcPts val="600"/>
              </a:spcBef>
            </a:pPr>
            <a:r>
              <a:rPr lang="zh-CN" b="0" i="0" u="none" baseline="0"/>
              <a:t>认知</a:t>
            </a:r>
          </a:p>
          <a:p>
            <a:pPr algn="l" rtl="0">
              <a:lnSpc>
                <a:spcPct val="100000"/>
              </a:lnSpc>
              <a:spcBef>
                <a:spcPts val="600"/>
              </a:spcBef>
            </a:pPr>
            <a:r>
              <a:rPr lang="zh-CN" b="0" i="0" u="none" baseline="0"/>
              <a:t>精神</a:t>
            </a:r>
          </a:p>
        </p:txBody>
      </p:sp>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a:xfrm>
            <a:off x="315142" y="320678"/>
            <a:ext cx="5806851" cy="1017672"/>
          </a:xfrm>
        </p:spPr>
        <p:txBody>
          <a:bodyPr>
            <a:normAutofit/>
          </a:bodyPr>
          <a:lstStyle/>
          <a:p>
            <a:pPr algn="l" rtl="0"/>
            <a:r>
              <a:rPr lang="zh-CN" b="1" i="1" u="none" baseline="0"/>
              <a:t>创伤的心理症状</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pPr algn="r" rtl="0"/>
            <a:r>
              <a:rPr lang="zh-CN" b="0" i="0" u="none" baseline="0"/>
              <a:t>5-4</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pPr rtl="0"/>
            <a:r>
              <a:rPr lang="zh-CN" b="0" i="0" u="none" baseline="0"/>
              <a:t>PM 5-2</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gn="l" rtl="0">
              <a:lnSpc>
                <a:spcPct val="100000"/>
              </a:lnSpc>
              <a:spcBef>
                <a:spcPts val="600"/>
              </a:spcBef>
            </a:pPr>
            <a:r>
              <a:rPr lang="zh-CN" b="0" i="0" u="none" baseline="0"/>
              <a:t>食欲不振</a:t>
            </a:r>
          </a:p>
          <a:p>
            <a:pPr algn="l" rtl="0">
              <a:lnSpc>
                <a:spcPct val="100000"/>
              </a:lnSpc>
              <a:spcBef>
                <a:spcPts val="600"/>
              </a:spcBef>
            </a:pPr>
            <a:r>
              <a:rPr lang="zh-CN" b="0" i="0" u="none" baseline="0"/>
              <a:t>头疼或胸痛</a:t>
            </a:r>
          </a:p>
          <a:p>
            <a:pPr algn="l" rtl="0">
              <a:lnSpc>
                <a:spcPct val="100000"/>
              </a:lnSpc>
              <a:spcBef>
                <a:spcPts val="600"/>
              </a:spcBef>
            </a:pPr>
            <a:r>
              <a:rPr lang="zh-CN" b="0" i="0" u="none" baseline="0"/>
              <a:t>腹泻，腹痛或恶心</a:t>
            </a:r>
          </a:p>
          <a:p>
            <a:pPr algn="l" rtl="0">
              <a:lnSpc>
                <a:spcPct val="100000"/>
              </a:lnSpc>
              <a:spcBef>
                <a:spcPts val="600"/>
              </a:spcBef>
            </a:pPr>
            <a:r>
              <a:rPr lang="zh-CN" b="0" i="0" u="none" baseline="0"/>
              <a:t>极度活跃</a:t>
            </a:r>
          </a:p>
          <a:p>
            <a:pPr algn="l" rtl="0">
              <a:lnSpc>
                <a:spcPct val="100000"/>
              </a:lnSpc>
              <a:spcBef>
                <a:spcPts val="600"/>
              </a:spcBef>
            </a:pPr>
            <a:r>
              <a:rPr lang="zh-CN" b="0" i="0" u="none" baseline="0"/>
              <a:t>增加服药量</a:t>
            </a:r>
          </a:p>
          <a:p>
            <a:pPr algn="l" rtl="0">
              <a:lnSpc>
                <a:spcPct val="100000"/>
              </a:lnSpc>
              <a:spcBef>
                <a:spcPts val="600"/>
              </a:spcBef>
            </a:pPr>
            <a:r>
              <a:rPr lang="zh-CN" b="0" i="0" u="none" baseline="0"/>
              <a:t>噩梦连连</a:t>
            </a:r>
          </a:p>
          <a:p>
            <a:pPr algn="l" rtl="0">
              <a:lnSpc>
                <a:spcPct val="100000"/>
              </a:lnSpc>
              <a:spcBef>
                <a:spcPts val="600"/>
              </a:spcBef>
            </a:pPr>
            <a:r>
              <a:rPr lang="zh-CN" b="0" i="0" u="none" baseline="0"/>
              <a:t>失眠</a:t>
            </a:r>
          </a:p>
          <a:p>
            <a:pPr algn="l" rtl="0">
              <a:lnSpc>
                <a:spcPct val="100000"/>
              </a:lnSpc>
              <a:spcBef>
                <a:spcPts val="600"/>
              </a:spcBef>
            </a:pPr>
            <a:r>
              <a:rPr lang="zh-CN" b="0" i="0" u="none" baseline="0"/>
              <a:t>疲惫</a:t>
            </a:r>
          </a:p>
        </p:txBody>
      </p:sp>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a:xfrm>
            <a:off x="315142" y="320678"/>
            <a:ext cx="5806851" cy="1017672"/>
          </a:xfrm>
        </p:spPr>
        <p:txBody>
          <a:bodyPr>
            <a:normAutofit/>
          </a:bodyPr>
          <a:lstStyle/>
          <a:p>
            <a:pPr algn="l" rtl="0"/>
            <a:r>
              <a:rPr lang="zh-CN" b="1" i="1" u="none" baseline="0"/>
              <a:t>创伤的心理症状</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pPr algn="r" rtl="0"/>
            <a:r>
              <a:rPr lang="zh-CN" b="0" i="0" u="none" baseline="0"/>
              <a:t>5-5</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pPr rtl="0"/>
            <a:r>
              <a:rPr lang="zh-CN" b="0" i="0" u="none" baseline="0"/>
              <a:t>PM 5-3</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gn="l" rtl="0">
              <a:lnSpc>
                <a:spcPct val="100000"/>
              </a:lnSpc>
              <a:spcBef>
                <a:spcPts val="600"/>
              </a:spcBef>
            </a:pPr>
            <a:r>
              <a:rPr lang="zh-CN" b="0" i="0" u="none" baseline="0"/>
              <a:t>在事故之前、之中和之后，您都可以采取一系列措施，帮助管理灾难响应工作所带来情绪影响 </a:t>
            </a:r>
          </a:p>
          <a:p>
            <a:pPr algn="l" rtl="0">
              <a:lnSpc>
                <a:spcPct val="100000"/>
              </a:lnSpc>
              <a:spcBef>
                <a:spcPts val="600"/>
              </a:spcBef>
            </a:pPr>
            <a:r>
              <a:rPr lang="zh-CN" b="0" i="0" u="none" baseline="0"/>
              <a:t>了解灾难创伤的潜在生理和心理症状可以帮助应对影响 </a:t>
            </a:r>
          </a:p>
          <a:p>
            <a:pPr algn="l" rtl="0">
              <a:lnSpc>
                <a:spcPct val="100000"/>
              </a:lnSpc>
              <a:spcBef>
                <a:spcPts val="600"/>
              </a:spcBef>
            </a:pPr>
            <a:r>
              <a:rPr lang="zh-CN" b="0" i="0" u="none" baseline="0"/>
              <a:t>学习管理压力：</a:t>
            </a:r>
          </a:p>
          <a:p>
            <a:pPr lvl="1" algn="l" rtl="0">
              <a:lnSpc>
                <a:spcPct val="100000"/>
              </a:lnSpc>
              <a:spcBef>
                <a:spcPts val="600"/>
              </a:spcBef>
            </a:pPr>
            <a:r>
              <a:rPr lang="zh-CN" b="0" i="0" u="none" baseline="0"/>
              <a:t>社区紧急响应小组 (CERT) 的志愿者管理自身压力</a:t>
            </a:r>
          </a:p>
          <a:p>
            <a:pPr lvl="1" algn="l" rtl="0">
              <a:lnSpc>
                <a:spcPct val="100000"/>
              </a:lnSpc>
              <a:spcBef>
                <a:spcPts val="600"/>
              </a:spcBef>
            </a:pPr>
            <a:r>
              <a:rPr lang="zh-CN" b="0" i="0" u="none" baseline="0"/>
              <a:t>社区紧急响应小组 (CERT) 的领队在响应过程中管理压力 </a:t>
            </a:r>
          </a:p>
          <a:p>
            <a:pPr algn="l" rtl="0">
              <a:lnSpc>
                <a:spcPct val="100000"/>
              </a:lnSpc>
              <a:spcBef>
                <a:spcPts val="600"/>
              </a:spcBef>
            </a:pPr>
            <a:endParaRPr lang="zh-CN" dirty="0"/>
          </a:p>
        </p:txBody>
      </p:sp>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a:xfrm>
            <a:off x="315142" y="320678"/>
            <a:ext cx="5806851" cy="1017672"/>
          </a:xfrm>
        </p:spPr>
        <p:txBody>
          <a:bodyPr/>
          <a:lstStyle/>
          <a:p>
            <a:pPr algn="l" rtl="0"/>
            <a:r>
              <a:rPr lang="zh-CN" b="1" i="1" u="none" baseline="0"/>
              <a:t>团队健康</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pPr algn="r" rtl="0"/>
            <a:r>
              <a:rPr lang="zh-CN" b="0" i="0" u="none" baseline="0"/>
              <a:t>5-6</a:t>
            </a:r>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pPr rtl="0"/>
            <a:r>
              <a:rPr lang="zh-CN" b="0" i="0" u="none" baseline="0"/>
              <a:t>PM 5-4</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gn="l" rtl="0">
              <a:lnSpc>
                <a:spcPct val="100000"/>
              </a:lnSpc>
              <a:spcBef>
                <a:spcPts val="600"/>
              </a:spcBef>
            </a:pPr>
            <a:r>
              <a:rPr lang="zh-CN" b="0" i="0" u="none" baseline="0"/>
              <a:t>获得充足的睡眠 </a:t>
            </a:r>
          </a:p>
          <a:p>
            <a:pPr algn="l" rtl="0">
              <a:lnSpc>
                <a:spcPct val="100000"/>
              </a:lnSpc>
              <a:spcBef>
                <a:spcPts val="600"/>
              </a:spcBef>
            </a:pPr>
            <a:r>
              <a:rPr lang="zh-CN" b="0" i="0" u="none" baseline="0"/>
              <a:t>定期锻炼 </a:t>
            </a:r>
          </a:p>
          <a:p>
            <a:pPr algn="l" rtl="0">
              <a:lnSpc>
                <a:spcPct val="100000"/>
              </a:lnSpc>
              <a:spcBef>
                <a:spcPts val="600"/>
              </a:spcBef>
            </a:pPr>
            <a:r>
              <a:rPr lang="zh-CN" b="0" i="0" u="none" baseline="0"/>
              <a:t>保持饮食平衡 </a:t>
            </a:r>
          </a:p>
          <a:p>
            <a:pPr algn="l" rtl="0">
              <a:lnSpc>
                <a:spcPct val="100000"/>
              </a:lnSpc>
              <a:spcBef>
                <a:spcPts val="600"/>
              </a:spcBef>
            </a:pPr>
            <a:r>
              <a:rPr lang="zh-CN" b="0" i="0" u="none" baseline="0"/>
              <a:t>平衡工作、休闲和休息时间 </a:t>
            </a:r>
          </a:p>
          <a:p>
            <a:pPr algn="l" rtl="0">
              <a:lnSpc>
                <a:spcPct val="100000"/>
              </a:lnSpc>
              <a:spcBef>
                <a:spcPts val="600"/>
              </a:spcBef>
            </a:pPr>
            <a:r>
              <a:rPr lang="zh-CN" b="0" i="0" u="none" baseline="0"/>
              <a:t>允许自身获取或给予 </a:t>
            </a:r>
          </a:p>
          <a:p>
            <a:pPr algn="l" rtl="0">
              <a:lnSpc>
                <a:spcPct val="100000"/>
              </a:lnSpc>
              <a:spcBef>
                <a:spcPts val="600"/>
              </a:spcBef>
            </a:pPr>
            <a:r>
              <a:rPr lang="zh-CN" b="0" i="0" u="none" baseline="0"/>
              <a:t>与他人保持联系 </a:t>
            </a:r>
          </a:p>
          <a:p>
            <a:pPr algn="l" rtl="0">
              <a:lnSpc>
                <a:spcPct val="100000"/>
              </a:lnSpc>
              <a:spcBef>
                <a:spcPts val="600"/>
              </a:spcBef>
            </a:pPr>
            <a:r>
              <a:rPr lang="zh-CN" b="0" i="0" u="none" baseline="0"/>
              <a:t>使用提高精神层面的资源 </a:t>
            </a:r>
          </a:p>
        </p:txBody>
      </p:sp>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a:xfrm>
            <a:off x="315142" y="320678"/>
            <a:ext cx="5806851" cy="1017672"/>
          </a:xfrm>
        </p:spPr>
        <p:txBody>
          <a:bodyPr/>
          <a:lstStyle/>
          <a:p>
            <a:pPr algn="l" rtl="0"/>
            <a:r>
              <a:rPr lang="zh-CN" b="1" i="1" u="none" baseline="0"/>
              <a:t>如何减压</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pPr algn="r" rtl="0"/>
            <a:r>
              <a:rPr lang="zh-CN" b="0" i="0" u="none" baseline="0"/>
              <a:t>5-7</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pPr rtl="0"/>
            <a:r>
              <a:rPr lang="zh-CN" b="0" i="0" u="none" baseline="0"/>
              <a:t>PM 5-4</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gn="l" rtl="0">
              <a:lnSpc>
                <a:spcPct val="100000"/>
              </a:lnSpc>
              <a:spcBef>
                <a:spcPts val="600"/>
              </a:spcBef>
            </a:pPr>
            <a:r>
              <a:rPr lang="zh-CN" b="0" i="0" u="none" baseline="0"/>
              <a:t>注意灾难之后可能造成的创伤 </a:t>
            </a:r>
          </a:p>
          <a:p>
            <a:pPr algn="l" rtl="0">
              <a:lnSpc>
                <a:spcPct val="100000"/>
              </a:lnSpc>
              <a:spcBef>
                <a:spcPts val="600"/>
              </a:spcBef>
            </a:pPr>
            <a:r>
              <a:rPr lang="zh-CN" b="0" i="0" u="none" baseline="0"/>
              <a:t>向家人和朋友解释您的需求：</a:t>
            </a:r>
          </a:p>
          <a:p>
            <a:pPr lvl="1" algn="l" rtl="0">
              <a:lnSpc>
                <a:spcPct val="100000"/>
              </a:lnSpc>
              <a:spcBef>
                <a:spcPts val="600"/>
              </a:spcBef>
            </a:pPr>
            <a:r>
              <a:rPr lang="zh-CN" b="0" i="0" u="none" baseline="0"/>
              <a:t>当您愿意讲述时，倾听您的讲述</a:t>
            </a:r>
          </a:p>
          <a:p>
            <a:pPr lvl="1" algn="l" rtl="0">
              <a:lnSpc>
                <a:spcPct val="100000"/>
              </a:lnSpc>
              <a:spcBef>
                <a:spcPts val="600"/>
              </a:spcBef>
            </a:pPr>
            <a:r>
              <a:rPr lang="zh-CN" b="0" i="0" u="none" baseline="0"/>
              <a:t>在您尚未准备好时，请不要逼迫自己谈及此事 </a:t>
            </a:r>
          </a:p>
          <a:p>
            <a:pPr algn="l" rtl="0">
              <a:lnSpc>
                <a:spcPct val="100000"/>
              </a:lnSpc>
              <a:spcBef>
                <a:spcPts val="600"/>
              </a:spcBef>
            </a:pPr>
            <a:endParaRPr lang="zh-CN" dirty="0"/>
          </a:p>
        </p:txBody>
      </p:sp>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a:xfrm>
            <a:off x="315142" y="320678"/>
            <a:ext cx="5806851" cy="1017672"/>
          </a:xfrm>
        </p:spPr>
        <p:txBody>
          <a:bodyPr/>
          <a:lstStyle/>
          <a:p>
            <a:pPr algn="l" rtl="0"/>
            <a:r>
              <a:rPr lang="zh-CN" b="1" i="1" u="none" baseline="0"/>
              <a:t>照顾好您自身</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pPr algn="r" rtl="0"/>
            <a:r>
              <a:rPr lang="zh-CN" b="0" i="0" u="none" baseline="0"/>
              <a:t>5-8</a:t>
            </a:r>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pPr rtl="0"/>
            <a:r>
              <a:rPr lang="zh-CN" b="0" i="0" u="none" baseline="0"/>
              <a:t>PM 5-4</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gn="l" rtl="0">
              <a:lnSpc>
                <a:spcPct val="100000"/>
              </a:lnSpc>
              <a:spcBef>
                <a:spcPts val="600"/>
              </a:spcBef>
            </a:pPr>
            <a:r>
              <a:rPr lang="zh-CN" b="0" i="0" u="none" baseline="0"/>
              <a:t>这项活动使您有机会列出在灾难发生之前和之中可以使用的一系列自我护理的工具，使得您做好准备来响应紧急事件 </a:t>
            </a:r>
          </a:p>
          <a:p>
            <a:pPr algn="l" rtl="0">
              <a:lnSpc>
                <a:spcPct val="100000"/>
              </a:lnSpc>
              <a:spcBef>
                <a:spcPts val="600"/>
              </a:spcBef>
            </a:pPr>
            <a:r>
              <a:rPr lang="zh-CN" b="0" i="0" u="none" baseline="0"/>
              <a:t>请根据自身节奏完成这项活动。当所有人都已完成时，若您愿意，您将有机会与全班分享您的答案 </a:t>
            </a:r>
          </a:p>
        </p:txBody>
      </p:sp>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a:xfrm>
            <a:off x="315142" y="320678"/>
            <a:ext cx="5806851" cy="1017672"/>
          </a:xfrm>
        </p:spPr>
        <p:txBody>
          <a:bodyPr/>
          <a:lstStyle/>
          <a:p>
            <a:pPr algn="l" rtl="0"/>
            <a:r>
              <a:rPr lang="zh-CN" b="1" i="1" u="none" baseline="0"/>
              <a:t>自我护理工具箱</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pPr algn="r" rtl="0"/>
            <a:r>
              <a:rPr lang="zh-CN" b="0" i="0" u="none" baseline="0"/>
              <a:t>5-9</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pPr rtl="0"/>
            <a:r>
              <a:rPr lang="zh-CN" b="0" i="0" u="none" baseline="0"/>
              <a:t>PM 5-5</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pPr algn="l" rtl="0"/>
            <a:r>
              <a:rPr lang="zh-CN" b="0" i="0" u="none" baseline="0"/>
              <a:t>它们相对来说不可预测 </a:t>
            </a:r>
          </a:p>
          <a:p>
            <a:pPr algn="l" rtl="0"/>
            <a:r>
              <a:rPr lang="zh-CN" b="0" i="0" u="none" baseline="0"/>
              <a:t>紧急响应人员可能感觉应接不暇 </a:t>
            </a:r>
          </a:p>
          <a:p>
            <a:pPr algn="l" rtl="0"/>
            <a:r>
              <a:rPr lang="zh-CN" b="0" i="0" u="none" baseline="0"/>
              <a:t>生命、健康和环境都面临着危险 </a:t>
            </a:r>
          </a:p>
        </p:txBody>
      </p:sp>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a:xfrm>
            <a:off x="315142" y="320678"/>
            <a:ext cx="5806851" cy="1017672"/>
          </a:xfrm>
        </p:spPr>
        <p:txBody>
          <a:bodyPr/>
          <a:lstStyle/>
          <a:p>
            <a:pPr algn="l" rtl="0"/>
            <a:r>
              <a:rPr lang="zh-CN" b="1" i="1" u="none" baseline="0"/>
              <a:t>主要灾难元素</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pPr algn="r" rtl="0"/>
            <a:r>
              <a:rPr lang="zh-CN" b="0" i="0" u="none" baseline="0"/>
              <a:t>1-13</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pPr rtl="0"/>
            <a:r>
              <a:rPr lang="zh-CN" b="0" i="0" u="none" baseline="0"/>
              <a:t>PM 1-6</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gn="l" rtl="0">
              <a:lnSpc>
                <a:spcPct val="100000"/>
              </a:lnSpc>
              <a:spcBef>
                <a:spcPts val="0"/>
              </a:spcBef>
            </a:pPr>
            <a:r>
              <a:rPr lang="zh-CN" b="0" i="0" u="none" baseline="0"/>
              <a:t>向社区紧急响应小组 (CERT) 的人员进行事前简介 </a:t>
            </a:r>
          </a:p>
          <a:p>
            <a:pPr algn="l" rtl="0">
              <a:lnSpc>
                <a:spcPct val="100000"/>
              </a:lnSpc>
              <a:spcBef>
                <a:spcPts val="0"/>
              </a:spcBef>
            </a:pPr>
            <a:r>
              <a:rPr lang="zh-CN" b="0" i="0" u="none" baseline="0"/>
              <a:t>请谨记社区紧急响应小组 (CERT) 是一个团队 </a:t>
            </a:r>
          </a:p>
          <a:p>
            <a:pPr algn="l" rtl="0">
              <a:lnSpc>
                <a:spcPct val="100000"/>
              </a:lnSpc>
              <a:spcBef>
                <a:spcPts val="0"/>
              </a:spcBef>
            </a:pPr>
            <a:r>
              <a:rPr lang="zh-CN" b="0" i="0" u="none" baseline="0"/>
              <a:t>休息和重新组队 </a:t>
            </a:r>
          </a:p>
          <a:p>
            <a:pPr algn="l" rtl="0">
              <a:lnSpc>
                <a:spcPct val="100000"/>
              </a:lnSpc>
              <a:spcBef>
                <a:spcPts val="0"/>
              </a:spcBef>
            </a:pPr>
            <a:r>
              <a:rPr lang="zh-CN" b="0" i="0" u="none" baseline="0"/>
              <a:t>离开事故现场休息一会儿 </a:t>
            </a:r>
          </a:p>
          <a:p>
            <a:pPr algn="l" rtl="0">
              <a:lnSpc>
                <a:spcPct val="100000"/>
              </a:lnSpc>
              <a:spcBef>
                <a:spcPts val="0"/>
              </a:spcBef>
            </a:pPr>
            <a:r>
              <a:rPr lang="zh-CN" b="0" i="0" u="none" baseline="0"/>
              <a:t>构建一套接受性文化 </a:t>
            </a:r>
          </a:p>
          <a:p>
            <a:pPr algn="l" rtl="0">
              <a:lnSpc>
                <a:spcPct val="100000"/>
              </a:lnSpc>
              <a:spcBef>
                <a:spcPts val="0"/>
              </a:spcBef>
            </a:pPr>
            <a:r>
              <a:rPr lang="zh-CN" b="0" i="0" u="none" baseline="0"/>
              <a:t>适当饮食，补充水分 </a:t>
            </a:r>
          </a:p>
          <a:p>
            <a:pPr algn="l" rtl="0">
              <a:lnSpc>
                <a:spcPct val="100000"/>
              </a:lnSpc>
              <a:spcBef>
                <a:spcPts val="0"/>
              </a:spcBef>
            </a:pPr>
            <a:r>
              <a:rPr lang="zh-CN" b="0" i="0" u="none" baseline="0"/>
              <a:t>关注队友的变化 </a:t>
            </a:r>
          </a:p>
          <a:p>
            <a:pPr algn="l" rtl="0">
              <a:lnSpc>
                <a:spcPct val="100000"/>
              </a:lnSpc>
              <a:spcBef>
                <a:spcPts val="0"/>
              </a:spcBef>
            </a:pPr>
            <a:r>
              <a:rPr lang="zh-CN" b="0" i="0" u="none" baseline="0"/>
              <a:t>让团队轮流履行不同职责 </a:t>
            </a:r>
          </a:p>
          <a:p>
            <a:pPr algn="l" rtl="0">
              <a:lnSpc>
                <a:spcPct val="100000"/>
              </a:lnSpc>
              <a:spcBef>
                <a:spcPts val="0"/>
              </a:spcBef>
            </a:pPr>
            <a:r>
              <a:rPr lang="zh-CN" b="0" i="0" u="none" baseline="0"/>
              <a:t>逐步解散工作人员 </a:t>
            </a:r>
          </a:p>
          <a:p>
            <a:pPr algn="l" rtl="0">
              <a:lnSpc>
                <a:spcPct val="100000"/>
              </a:lnSpc>
              <a:spcBef>
                <a:spcPts val="0"/>
              </a:spcBef>
            </a:pPr>
            <a:r>
              <a:rPr lang="zh-CN" b="0" i="0" u="none" baseline="0"/>
              <a:t>换班后平复情绪 </a:t>
            </a:r>
          </a:p>
        </p:txBody>
      </p:sp>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a:xfrm>
            <a:off x="315142" y="320678"/>
            <a:ext cx="5806851" cy="1017672"/>
          </a:xfrm>
        </p:spPr>
        <p:txBody>
          <a:bodyPr>
            <a:normAutofit/>
          </a:bodyPr>
          <a:lstStyle/>
          <a:p>
            <a:pPr algn="l" rtl="0"/>
            <a:r>
              <a:rPr lang="zh-CN" b="1" i="1" u="none" baseline="0"/>
              <a:t>领队如何进行减压</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pPr algn="r" rtl="0"/>
            <a:r>
              <a:rPr lang="zh-CN" b="0" i="0" u="none" baseline="0"/>
              <a:t>5-10</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pPr rtl="0"/>
            <a:r>
              <a:rPr lang="zh-CN" b="0" i="0" u="none" baseline="0"/>
              <a:t>PM 5-7</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gn="l" rtl="0">
              <a:lnSpc>
                <a:spcPct val="100000"/>
              </a:lnSpc>
              <a:spcBef>
                <a:spcPts val="600"/>
              </a:spcBef>
            </a:pPr>
            <a:r>
              <a:rPr lang="zh-CN" b="0" i="0" u="none" baseline="0"/>
              <a:t>灾难前期</a:t>
            </a:r>
          </a:p>
          <a:p>
            <a:pPr algn="l" rtl="0">
              <a:lnSpc>
                <a:spcPct val="100000"/>
              </a:lnSpc>
              <a:spcBef>
                <a:spcPts val="600"/>
              </a:spcBef>
            </a:pPr>
            <a:r>
              <a:rPr lang="zh-CN" b="0" i="0" u="none" baseline="0"/>
              <a:t>影响期</a:t>
            </a:r>
          </a:p>
          <a:p>
            <a:pPr algn="l" rtl="0">
              <a:lnSpc>
                <a:spcPct val="100000"/>
              </a:lnSpc>
              <a:spcBef>
                <a:spcPts val="600"/>
              </a:spcBef>
            </a:pPr>
            <a:r>
              <a:rPr lang="zh-CN" b="0" i="0" u="none" baseline="0"/>
              <a:t>英雄期</a:t>
            </a:r>
          </a:p>
          <a:p>
            <a:pPr algn="l" rtl="0">
              <a:lnSpc>
                <a:spcPct val="100000"/>
              </a:lnSpc>
              <a:spcBef>
                <a:spcPts val="600"/>
              </a:spcBef>
            </a:pPr>
            <a:r>
              <a:rPr lang="zh-CN" b="0" i="0" u="none" baseline="0"/>
              <a:t>蜜月期</a:t>
            </a:r>
          </a:p>
          <a:p>
            <a:pPr algn="l" rtl="0">
              <a:lnSpc>
                <a:spcPct val="100000"/>
              </a:lnSpc>
              <a:spcBef>
                <a:spcPts val="600"/>
              </a:spcBef>
            </a:pPr>
            <a:r>
              <a:rPr lang="zh-CN" b="0" i="0" u="none" baseline="0"/>
              <a:t>幻灭期</a:t>
            </a:r>
          </a:p>
          <a:p>
            <a:pPr algn="l" rtl="0">
              <a:lnSpc>
                <a:spcPct val="100000"/>
              </a:lnSpc>
              <a:spcBef>
                <a:spcPts val="600"/>
              </a:spcBef>
            </a:pPr>
            <a:r>
              <a:rPr lang="zh-CN" b="0" i="0" u="none" baseline="0"/>
              <a:t>重建期</a:t>
            </a:r>
          </a:p>
        </p:txBody>
      </p:sp>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a:xfrm>
            <a:off x="315142" y="320678"/>
            <a:ext cx="5806851" cy="1017672"/>
          </a:xfrm>
        </p:spPr>
        <p:txBody>
          <a:bodyPr>
            <a:normAutofit/>
          </a:bodyPr>
          <a:lstStyle/>
          <a:p>
            <a:pPr algn="l" rtl="0"/>
            <a:r>
              <a:rPr lang="zh-CN" b="1" i="1" u="none" baseline="0"/>
              <a:t>危机的情绪阶段</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pPr algn="r" rtl="0"/>
            <a:r>
              <a:rPr lang="zh-CN" b="0" i="0" u="none" baseline="0"/>
              <a:t>5-11</a:t>
            </a:r>
          </a:p>
        </p:txBody>
      </p:sp>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pPr rtl="0"/>
            <a:r>
              <a:rPr lang="zh-CN" b="0" i="0" u="none" baseline="0"/>
              <a:t>PM 5-8</a:t>
            </a:r>
          </a:p>
        </p:txBody>
      </p:sp>
      <p:pic>
        <p:nvPicPr>
          <p:cNvPr id="6" name="Picture 5" descr="危机的情绪阶段。图片展示了一位男性坐在油漆桶上，双手盖住脸部，十分沮丧。">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gn="l" rtl="0">
              <a:lnSpc>
                <a:spcPct val="100000"/>
              </a:lnSpc>
              <a:spcBef>
                <a:spcPts val="600"/>
              </a:spcBef>
            </a:pPr>
            <a:r>
              <a:rPr lang="zh-CN" b="0" i="0" u="none" baseline="0"/>
              <a:t>创伤性危机是指当某人体验和目睹了以下情况，而导致情绪不能自已的一种情况：</a:t>
            </a:r>
          </a:p>
          <a:p>
            <a:pPr lvl="1" algn="l" rtl="0">
              <a:lnSpc>
                <a:spcPct val="100000"/>
              </a:lnSpc>
              <a:spcBef>
                <a:spcPts val="600"/>
              </a:spcBef>
              <a:buFont typeface="Arial" panose="020B0604020202020204" pitchFamily="34" charset="0"/>
              <a:buChar char="•"/>
            </a:pPr>
            <a:r>
              <a:rPr lang="zh-CN" b="0" i="0" u="none" baseline="0"/>
              <a:t>看到有人死亡或处于濒死状态；或自身或他人受伤</a:t>
            </a:r>
          </a:p>
          <a:p>
            <a:pPr lvl="1" algn="l" rtl="0">
              <a:lnSpc>
                <a:spcPct val="100000"/>
              </a:lnSpc>
              <a:spcBef>
                <a:spcPts val="600"/>
              </a:spcBef>
              <a:buFont typeface="Arial" panose="020B0604020202020204" pitchFamily="34" charset="0"/>
              <a:buChar char="•"/>
            </a:pPr>
            <a:r>
              <a:rPr lang="zh-CN" b="0" i="0" u="none" baseline="0"/>
              <a:t>重伤</a:t>
            </a:r>
          </a:p>
          <a:p>
            <a:pPr lvl="1" algn="l" rtl="0">
              <a:lnSpc>
                <a:spcPct val="100000"/>
              </a:lnSpc>
              <a:spcBef>
                <a:spcPts val="600"/>
              </a:spcBef>
              <a:buFont typeface="Arial" panose="020B0604020202020204" pitchFamily="34" charset="0"/>
              <a:buChar char="•"/>
            </a:pPr>
            <a:r>
              <a:rPr lang="zh-CN" b="0" i="0" u="none" baseline="0"/>
              <a:t>家园，邻里街坊或者贵重物品被毁</a:t>
            </a:r>
          </a:p>
          <a:p>
            <a:pPr lvl="1" algn="l" rtl="0">
              <a:lnSpc>
                <a:spcPct val="100000"/>
              </a:lnSpc>
              <a:spcBef>
                <a:spcPts val="600"/>
              </a:spcBef>
              <a:buFont typeface="Arial" panose="020B0604020202020204" pitchFamily="34" charset="0"/>
              <a:buChar char="•"/>
            </a:pPr>
            <a:r>
              <a:rPr lang="zh-CN" b="0" i="0" u="none" baseline="0"/>
              <a:t>与家人、志愿者或亲密朋友失去联系 </a:t>
            </a:r>
          </a:p>
        </p:txBody>
      </p:sp>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a:xfrm>
            <a:off x="315142" y="320678"/>
            <a:ext cx="5806851" cy="1017672"/>
          </a:xfrm>
        </p:spPr>
        <p:txBody>
          <a:bodyPr/>
          <a:lstStyle/>
          <a:p>
            <a:pPr algn="l" rtl="0"/>
            <a:r>
              <a:rPr lang="zh-CN" b="1" i="1" u="none" baseline="0"/>
              <a:t>创伤性危机</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pPr algn="r" rtl="0"/>
            <a:r>
              <a:rPr lang="zh-CN" b="0" i="0" u="none" baseline="0"/>
              <a:t>5-12</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pPr rtl="0"/>
            <a:r>
              <a:rPr lang="zh-CN" b="0" i="0" u="none" baseline="0"/>
              <a:t>PM 5-9</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gn="l" rtl="0">
              <a:lnSpc>
                <a:spcPct val="100000"/>
              </a:lnSpc>
              <a:spcBef>
                <a:spcPts val="600"/>
              </a:spcBef>
            </a:pPr>
            <a:r>
              <a:rPr lang="zh-CN" b="0" i="0" u="none" baseline="0"/>
              <a:t>创伤性压力可能会影响：</a:t>
            </a:r>
          </a:p>
          <a:p>
            <a:pPr lvl="1" algn="l" rtl="0">
              <a:lnSpc>
                <a:spcPct val="100000"/>
              </a:lnSpc>
              <a:spcBef>
                <a:spcPts val="600"/>
              </a:spcBef>
              <a:buFont typeface="Arial" panose="020B0604020202020204" pitchFamily="34" charset="0"/>
              <a:buChar char="•"/>
            </a:pPr>
            <a:r>
              <a:rPr lang="zh-CN" b="0" i="0" u="none" baseline="0"/>
              <a:t>认知功能</a:t>
            </a:r>
          </a:p>
          <a:p>
            <a:pPr lvl="1" algn="l" rtl="0">
              <a:lnSpc>
                <a:spcPct val="100000"/>
              </a:lnSpc>
              <a:spcBef>
                <a:spcPts val="600"/>
              </a:spcBef>
              <a:buFont typeface="Arial" panose="020B0604020202020204" pitchFamily="34" charset="0"/>
              <a:buChar char="•"/>
            </a:pPr>
            <a:r>
              <a:rPr lang="zh-CN" b="0" i="0" u="none" baseline="0"/>
              <a:t>生理健康</a:t>
            </a:r>
          </a:p>
          <a:p>
            <a:pPr lvl="1" algn="l" rtl="0">
              <a:lnSpc>
                <a:spcPct val="100000"/>
              </a:lnSpc>
              <a:spcBef>
                <a:spcPts val="600"/>
              </a:spcBef>
              <a:buFont typeface="Arial" panose="020B0604020202020204" pitchFamily="34" charset="0"/>
              <a:buChar char="•"/>
            </a:pPr>
            <a:r>
              <a:rPr lang="zh-CN" b="0" i="0" u="none" baseline="0"/>
              <a:t>人际关系 </a:t>
            </a:r>
          </a:p>
        </p:txBody>
      </p:sp>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a:xfrm>
            <a:off x="315142" y="320678"/>
            <a:ext cx="5806851" cy="1017672"/>
          </a:xfrm>
        </p:spPr>
        <p:txBody>
          <a:bodyPr>
            <a:normAutofit/>
          </a:bodyPr>
          <a:lstStyle/>
          <a:p>
            <a:pPr algn="l" rtl="0"/>
            <a:r>
              <a:rPr lang="zh-CN" b="1" i="1" u="none" baseline="0"/>
              <a:t>创伤性压力的影响</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pPr algn="r" rtl="0"/>
            <a:r>
              <a:rPr lang="zh-CN" b="0" i="0" u="none" baseline="0"/>
              <a:t>5-13</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pPr rtl="0"/>
            <a:r>
              <a:rPr lang="zh-CN" b="0" i="0" u="none" baseline="0"/>
              <a:t>PM 5-9</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gn="l" rtl="0">
              <a:lnSpc>
                <a:spcPct val="100000"/>
              </a:lnSpc>
              <a:spcBef>
                <a:spcPts val="600"/>
              </a:spcBef>
            </a:pPr>
            <a:r>
              <a:rPr lang="zh-CN" b="0" i="0" u="none" baseline="0"/>
              <a:t>此前有过应对类似事件的经验</a:t>
            </a:r>
          </a:p>
          <a:p>
            <a:pPr algn="l" rtl="0">
              <a:lnSpc>
                <a:spcPct val="100000"/>
              </a:lnSpc>
              <a:spcBef>
                <a:spcPts val="600"/>
              </a:spcBef>
            </a:pPr>
            <a:r>
              <a:rPr lang="zh-CN" b="0" i="0" u="none" baseline="0"/>
              <a:t>干扰强度</a:t>
            </a:r>
          </a:p>
          <a:p>
            <a:pPr algn="l" rtl="0">
              <a:lnSpc>
                <a:spcPct val="100000"/>
              </a:lnSpc>
              <a:spcBef>
                <a:spcPts val="600"/>
              </a:spcBef>
            </a:pPr>
            <a:r>
              <a:rPr lang="zh-CN" b="0" i="0" u="none" baseline="0"/>
              <a:t>个人对事故的感受</a:t>
            </a:r>
          </a:p>
          <a:p>
            <a:pPr algn="l" rtl="0">
              <a:lnSpc>
                <a:spcPct val="100000"/>
              </a:lnSpc>
              <a:spcBef>
                <a:spcPts val="600"/>
              </a:spcBef>
            </a:pPr>
            <a:r>
              <a:rPr lang="zh-CN" b="0" i="0" u="none" baseline="0"/>
              <a:t>个人的情感承受能力</a:t>
            </a:r>
          </a:p>
          <a:p>
            <a:pPr algn="l" rtl="0">
              <a:lnSpc>
                <a:spcPct val="100000"/>
              </a:lnSpc>
              <a:spcBef>
                <a:spcPts val="600"/>
              </a:spcBef>
            </a:pPr>
            <a:r>
              <a:rPr lang="zh-CN" b="0" i="0" u="none" baseline="0"/>
              <a:t>自事故发生后的流逝时间</a:t>
            </a:r>
          </a:p>
        </p:txBody>
      </p:sp>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a:xfrm>
            <a:off x="315142" y="320678"/>
            <a:ext cx="5806851" cy="1017672"/>
          </a:xfrm>
        </p:spPr>
        <p:txBody>
          <a:bodyPr/>
          <a:lstStyle/>
          <a:p>
            <a:pPr algn="l" rtl="0"/>
            <a:r>
              <a:rPr lang="zh-CN" b="1" i="1" u="none" baseline="0"/>
              <a:t>调解因素</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pPr algn="r" rtl="0"/>
            <a:r>
              <a:rPr lang="zh-CN" b="0" i="0" u="none" baseline="0"/>
              <a:t>5-14</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pPr rtl="0"/>
            <a:r>
              <a:rPr lang="zh-CN" b="0" i="0" u="none" baseline="0"/>
              <a:t>PM 5-9</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gn="l" rtl="0">
              <a:lnSpc>
                <a:spcPct val="100000"/>
              </a:lnSpc>
              <a:spcBef>
                <a:spcPts val="600"/>
              </a:spcBef>
            </a:pPr>
            <a:r>
              <a:rPr lang="zh-CN" b="0" i="0" u="none" baseline="0"/>
              <a:t>评估幸存者的伤痛或休克状态 </a:t>
            </a:r>
          </a:p>
          <a:p>
            <a:pPr algn="l" rtl="0">
              <a:lnSpc>
                <a:spcPct val="100000"/>
              </a:lnSpc>
              <a:spcBef>
                <a:spcPts val="600"/>
              </a:spcBef>
            </a:pPr>
            <a:r>
              <a:rPr lang="zh-CN" b="0" i="0" u="none" baseline="0"/>
              <a:t>让未受伤的人员参与援助 </a:t>
            </a:r>
          </a:p>
          <a:p>
            <a:pPr algn="l" rtl="0">
              <a:lnSpc>
                <a:spcPct val="100000"/>
              </a:lnSpc>
              <a:spcBef>
                <a:spcPts val="600"/>
              </a:spcBef>
            </a:pPr>
            <a:r>
              <a:rPr lang="zh-CN" b="0" i="0" u="none" baseline="0"/>
              <a:t>使用聆听和同情的方式提供支持 </a:t>
            </a:r>
          </a:p>
          <a:p>
            <a:pPr algn="l" rtl="0">
              <a:lnSpc>
                <a:spcPct val="100000"/>
              </a:lnSpc>
              <a:spcBef>
                <a:spcPts val="600"/>
              </a:spcBef>
            </a:pPr>
            <a:r>
              <a:rPr lang="zh-CN" b="0" i="0" u="none" baseline="0"/>
              <a:t>帮助幸存者与自然支持系统建立联系 </a:t>
            </a:r>
          </a:p>
        </p:txBody>
      </p:sp>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a:xfrm>
            <a:off x="315142" y="320678"/>
            <a:ext cx="5806851" cy="1017672"/>
          </a:xfrm>
        </p:spPr>
        <p:txBody>
          <a:bodyPr/>
          <a:lstStyle/>
          <a:p>
            <a:pPr algn="l" rtl="0"/>
            <a:r>
              <a:rPr lang="zh-CN" b="1" i="1" u="none" baseline="0"/>
              <a:t>稳定幸存者</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pPr algn="r" rtl="0"/>
            <a:r>
              <a:rPr lang="zh-CN" b="0" i="0" u="none" baseline="0"/>
              <a:t>5-15</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pPr rtl="0"/>
            <a:r>
              <a:rPr lang="zh-CN" b="0" i="0" u="none" baseline="0"/>
              <a:t>PM 5-10</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gn="l" rtl="0">
              <a:lnSpc>
                <a:spcPct val="100000"/>
              </a:lnSpc>
              <a:spcBef>
                <a:spcPts val="600"/>
              </a:spcBef>
            </a:pPr>
            <a:r>
              <a:rPr lang="zh-CN" b="0" i="0" u="none" baseline="0"/>
              <a:t>仔细聆听幸存者，关注他们所说的内容 </a:t>
            </a:r>
          </a:p>
          <a:p>
            <a:pPr algn="l" rtl="0">
              <a:lnSpc>
                <a:spcPct val="100000"/>
              </a:lnSpc>
              <a:spcBef>
                <a:spcPts val="600"/>
              </a:spcBef>
            </a:pPr>
            <a:r>
              <a:rPr lang="zh-CN" b="0" i="0" u="none" baseline="0"/>
              <a:t>通过提供支持，帮助幸存者感到受到保护 </a:t>
            </a:r>
          </a:p>
          <a:p>
            <a:pPr algn="l" rtl="0">
              <a:lnSpc>
                <a:spcPct val="100000"/>
              </a:lnSpc>
              <a:spcBef>
                <a:spcPts val="600"/>
              </a:spcBef>
            </a:pPr>
            <a:r>
              <a:rPr lang="zh-CN" b="0" i="0" u="none" baseline="0"/>
              <a:t>帮助幸存者同朋友和所爱之人建立联系 </a:t>
            </a:r>
          </a:p>
        </p:txBody>
      </p:sp>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a:xfrm>
            <a:off x="315142" y="320678"/>
            <a:ext cx="5806851" cy="1017672"/>
          </a:xfrm>
        </p:spPr>
        <p:txBody>
          <a:bodyPr>
            <a:normAutofit/>
          </a:bodyPr>
          <a:lstStyle/>
          <a:p>
            <a:pPr algn="l" rtl="0"/>
            <a:r>
              <a:rPr lang="zh-CN" b="1" i="1" u="none" baseline="0"/>
              <a:t>聆听、保护、联系</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pPr algn="r" rtl="0"/>
            <a:r>
              <a:rPr lang="zh-CN" b="0" i="0" u="none" baseline="0"/>
              <a:t>5-16</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pPr rtl="0"/>
            <a:r>
              <a:rPr lang="zh-CN" b="0" i="0" u="none" baseline="0"/>
              <a:t>PM 5-10</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gn="l" rtl="0">
              <a:lnSpc>
                <a:spcPct val="100000"/>
              </a:lnSpc>
              <a:spcBef>
                <a:spcPts val="600"/>
              </a:spcBef>
            </a:pPr>
            <a:r>
              <a:rPr lang="zh-CN" b="0" i="0" u="none" baseline="0"/>
              <a:t>换位思考 </a:t>
            </a:r>
          </a:p>
          <a:p>
            <a:pPr algn="l" rtl="0">
              <a:lnSpc>
                <a:spcPct val="100000"/>
              </a:lnSpc>
              <a:spcBef>
                <a:spcPts val="600"/>
              </a:spcBef>
            </a:pPr>
            <a:r>
              <a:rPr lang="zh-CN" b="0" i="0" u="none" baseline="0"/>
              <a:t>聆听意思，而不只是表面文字 </a:t>
            </a:r>
          </a:p>
          <a:p>
            <a:pPr algn="l" rtl="0">
              <a:lnSpc>
                <a:spcPct val="100000"/>
              </a:lnSpc>
              <a:spcBef>
                <a:spcPts val="600"/>
              </a:spcBef>
            </a:pPr>
            <a:r>
              <a:rPr lang="zh-CN" b="0" i="0" u="none" baseline="0"/>
              <a:t>关注非言语的沟通方式 </a:t>
            </a:r>
          </a:p>
          <a:p>
            <a:pPr algn="l" rtl="0">
              <a:lnSpc>
                <a:spcPct val="100000"/>
              </a:lnSpc>
              <a:spcBef>
                <a:spcPts val="600"/>
              </a:spcBef>
            </a:pPr>
            <a:r>
              <a:rPr lang="zh-CN" b="0" i="0" u="none" baseline="0"/>
              <a:t>改述讲者的意思 </a:t>
            </a:r>
          </a:p>
        </p:txBody>
      </p:sp>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a:xfrm>
            <a:off x="315142" y="320678"/>
            <a:ext cx="5806851" cy="1017672"/>
          </a:xfrm>
        </p:spPr>
        <p:txBody>
          <a:bodyPr>
            <a:normAutofit/>
          </a:bodyPr>
          <a:lstStyle/>
          <a:p>
            <a:pPr algn="l" rtl="0"/>
            <a:r>
              <a:rPr lang="zh-CN" b="1" i="1" u="none" baseline="0"/>
              <a:t>充当具有同情心的聆听者</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pPr algn="r" rtl="0"/>
            <a:r>
              <a:rPr lang="zh-CN" b="0" i="0" u="none" baseline="0"/>
              <a:t>5-17</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pPr rtl="0"/>
            <a:r>
              <a:rPr lang="zh-CN" b="0" i="0" u="none" baseline="0"/>
              <a:t>PM 5-11</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gn="l" rtl="0">
              <a:lnSpc>
                <a:spcPct val="100000"/>
              </a:lnSpc>
              <a:spcBef>
                <a:spcPts val="600"/>
              </a:spcBef>
            </a:pPr>
            <a:r>
              <a:rPr lang="zh-CN" b="0" i="0" u="none" baseline="0"/>
              <a:t>“我理解”</a:t>
            </a:r>
          </a:p>
          <a:p>
            <a:pPr algn="l" rtl="0">
              <a:lnSpc>
                <a:spcPct val="100000"/>
              </a:lnSpc>
              <a:spcBef>
                <a:spcPts val="600"/>
              </a:spcBef>
            </a:pPr>
            <a:r>
              <a:rPr lang="zh-CN" b="0" i="0" u="none" baseline="0"/>
              <a:t>“别难过”</a:t>
            </a:r>
          </a:p>
          <a:p>
            <a:pPr algn="l" rtl="0">
              <a:lnSpc>
                <a:spcPct val="100000"/>
              </a:lnSpc>
              <a:spcBef>
                <a:spcPts val="600"/>
              </a:spcBef>
            </a:pPr>
            <a:r>
              <a:rPr lang="zh-CN" b="0" i="0" u="none" baseline="0"/>
              <a:t>“您很坚强”</a:t>
            </a:r>
          </a:p>
          <a:p>
            <a:pPr algn="l" rtl="0">
              <a:lnSpc>
                <a:spcPct val="100000"/>
              </a:lnSpc>
              <a:spcBef>
                <a:spcPts val="600"/>
              </a:spcBef>
            </a:pPr>
            <a:r>
              <a:rPr lang="zh-CN" b="0" i="0" u="none" baseline="0"/>
              <a:t>“你一定会熬过这个的”</a:t>
            </a:r>
          </a:p>
          <a:p>
            <a:pPr algn="l" rtl="0">
              <a:lnSpc>
                <a:spcPct val="100000"/>
              </a:lnSpc>
              <a:spcBef>
                <a:spcPts val="600"/>
              </a:spcBef>
            </a:pPr>
            <a:r>
              <a:rPr lang="zh-CN" b="0" i="0" u="none" baseline="0"/>
              <a:t>“别哭”</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pPr algn="l" rtl="0"/>
            <a:r>
              <a:rPr lang="zh-CN" b="0" i="0" u="none" baseline="0"/>
              <a:t>“这是上帝的旨意”</a:t>
            </a:r>
          </a:p>
          <a:p>
            <a:pPr algn="l" rtl="0"/>
            <a:r>
              <a:rPr lang="zh-CN" b="0" i="0" u="none" baseline="0"/>
              <a:t>“情况可能会更糟”</a:t>
            </a:r>
          </a:p>
          <a:p>
            <a:pPr algn="l" rtl="0"/>
            <a:r>
              <a:rPr lang="zh-CN" b="0" i="0" u="none" baseline="0"/>
              <a:t>“至少您还有…”</a:t>
            </a:r>
          </a:p>
          <a:p>
            <a:pPr algn="l" rtl="0"/>
            <a:r>
              <a:rPr lang="zh-CN" b="0" i="0" u="none" baseline="0"/>
              <a:t>“一切都会好起来的”</a:t>
            </a:r>
          </a:p>
          <a:p>
            <a:pPr marL="0" indent="0" algn="l" rtl="0">
              <a:buNone/>
            </a:pPr>
            <a:endParaRPr lang="zh-CN" dirty="0"/>
          </a:p>
        </p:txBody>
      </p:sp>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a:xfrm>
            <a:off x="315142" y="320678"/>
            <a:ext cx="5806851" cy="1017672"/>
          </a:xfrm>
        </p:spPr>
        <p:txBody>
          <a:bodyPr/>
          <a:lstStyle/>
          <a:p>
            <a:pPr algn="l" rtl="0"/>
            <a:r>
              <a:rPr lang="zh-CN" b="1" i="1" u="none" baseline="0"/>
              <a:t>禁止说哪些内容</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pPr algn="r" rtl="0"/>
            <a:r>
              <a:rPr lang="zh-CN" b="0" i="0" u="none" baseline="0"/>
              <a:t>5-18</a:t>
            </a:r>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pPr rtl="0"/>
            <a:r>
              <a:rPr lang="zh-CN" b="0" i="0" u="none" baseline="0"/>
              <a:t>PM 5-12</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gn="l" rtl="0">
              <a:lnSpc>
                <a:spcPct val="100000"/>
              </a:lnSpc>
              <a:spcBef>
                <a:spcPts val="600"/>
              </a:spcBef>
            </a:pPr>
            <a:r>
              <a:rPr lang="zh-CN" b="0" i="0" u="none" baseline="0"/>
              <a:t>“我很遗憾看到您如此痛苦”</a:t>
            </a:r>
          </a:p>
          <a:p>
            <a:pPr algn="l" rtl="0">
              <a:lnSpc>
                <a:spcPct val="100000"/>
              </a:lnSpc>
              <a:spcBef>
                <a:spcPts val="600"/>
              </a:spcBef>
            </a:pPr>
            <a:r>
              <a:rPr lang="zh-CN" b="0" i="0" u="none" baseline="0"/>
              <a:t>“发生这件事情，我感到十分遗憾”</a:t>
            </a:r>
          </a:p>
          <a:p>
            <a:pPr algn="l" rtl="0">
              <a:lnSpc>
                <a:spcPct val="100000"/>
              </a:lnSpc>
              <a:spcBef>
                <a:spcPts val="600"/>
              </a:spcBef>
            </a:pPr>
            <a:r>
              <a:rPr lang="zh-CN" b="0" i="0" u="none" baseline="0"/>
              <a:t>“您是否同意我帮您…?”</a:t>
            </a:r>
          </a:p>
          <a:p>
            <a:pPr algn="l" rtl="0">
              <a:lnSpc>
                <a:spcPct val="100000"/>
              </a:lnSpc>
              <a:spcBef>
                <a:spcPts val="600"/>
              </a:spcBef>
            </a:pPr>
            <a:r>
              <a:rPr lang="zh-CN" b="0" i="0" u="none" baseline="0"/>
              <a:t>“我很难想象这对您来说意味着什么”</a:t>
            </a:r>
          </a:p>
          <a:p>
            <a:pPr algn="l" rtl="0">
              <a:lnSpc>
                <a:spcPct val="100000"/>
              </a:lnSpc>
              <a:spcBef>
                <a:spcPts val="600"/>
              </a:spcBef>
            </a:pPr>
            <a:r>
              <a:rPr lang="zh-CN" b="0" i="0" u="none" baseline="0"/>
              <a:t>“您有什么需求吗？”</a:t>
            </a:r>
          </a:p>
        </p:txBody>
      </p:sp>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a:xfrm>
            <a:off x="315142" y="320678"/>
            <a:ext cx="5806851" cy="1017672"/>
          </a:xfrm>
        </p:spPr>
        <p:txBody>
          <a:bodyPr/>
          <a:lstStyle/>
          <a:p>
            <a:pPr algn="l" rtl="0"/>
            <a:r>
              <a:rPr lang="zh-CN" b="1" i="1" u="none" baseline="0"/>
              <a:t>请说以下内容</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pPr algn="r" rtl="0"/>
            <a:r>
              <a:rPr lang="zh-CN" b="0" i="0" u="none" baseline="0"/>
              <a:t>5-19</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pPr rtl="0"/>
            <a:r>
              <a:rPr lang="zh-CN" b="0" i="0" u="none" baseline="0"/>
              <a:t>PM 5-12</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pPr algn="l" rtl="0"/>
            <a:r>
              <a:rPr lang="zh-CN" b="0" i="0" u="none" baseline="0"/>
              <a:t>识别最常见灾难 </a:t>
            </a:r>
          </a:p>
          <a:p>
            <a:pPr algn="l" rtl="0"/>
            <a:r>
              <a:rPr lang="zh-CN" b="0" i="0" u="none" baseline="0"/>
              <a:t>识别影响最为严重的潜在灾难 </a:t>
            </a:r>
          </a:p>
          <a:p>
            <a:pPr algn="l" rtl="0"/>
            <a:r>
              <a:rPr lang="zh-CN" b="0" i="0" u="none" baseline="0"/>
              <a:t>考量近期或历史上所受到的影响 </a:t>
            </a:r>
          </a:p>
          <a:p>
            <a:pPr algn="l" rtl="0"/>
            <a:r>
              <a:rPr lang="zh-CN" b="0" i="0" u="none" baseline="0"/>
              <a:t>识别社区内易受某些灾难影响的领域 </a:t>
            </a:r>
          </a:p>
          <a:p>
            <a:pPr algn="l" rtl="0"/>
            <a:r>
              <a:rPr lang="zh-CN" b="0" i="0" u="none" baseline="0"/>
              <a:t>考量服务中断可能带来哪些情况 </a:t>
            </a:r>
          </a:p>
        </p:txBody>
      </p:sp>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a:xfrm>
            <a:off x="315142" y="320678"/>
            <a:ext cx="5806851" cy="1017672"/>
          </a:xfrm>
        </p:spPr>
        <p:txBody>
          <a:bodyPr>
            <a:normAutofit/>
          </a:bodyPr>
          <a:lstStyle/>
          <a:p>
            <a:pPr algn="l" rtl="0"/>
            <a:r>
              <a:rPr lang="zh-CN" b="1" i="1" u="none" baseline="0"/>
              <a:t>本地灾难薄弱领域</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pPr algn="r" rtl="0"/>
            <a:r>
              <a:rPr lang="zh-CN" b="0" i="0" u="none" baseline="0"/>
              <a:t>1-14</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pPr rtl="0"/>
            <a:r>
              <a:rPr lang="zh-CN" b="0" i="0" u="none" baseline="0"/>
              <a:t>PM 1-6</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gn="l" rtl="0">
              <a:lnSpc>
                <a:spcPct val="100000"/>
              </a:lnSpc>
              <a:spcBef>
                <a:spcPts val="600"/>
              </a:spcBef>
            </a:pPr>
            <a:r>
              <a:rPr lang="zh-CN" b="0" i="0" u="none" baseline="0"/>
              <a:t>覆盖身体；尊重亡者 </a:t>
            </a:r>
          </a:p>
          <a:p>
            <a:pPr algn="l" rtl="0">
              <a:lnSpc>
                <a:spcPct val="100000"/>
              </a:lnSpc>
              <a:spcBef>
                <a:spcPts val="600"/>
              </a:spcBef>
            </a:pPr>
            <a:r>
              <a:rPr lang="zh-CN" b="0" i="0" u="none" baseline="0"/>
              <a:t>遵守本地法律和协议 </a:t>
            </a:r>
          </a:p>
          <a:p>
            <a:pPr algn="l" rtl="0">
              <a:lnSpc>
                <a:spcPct val="100000"/>
              </a:lnSpc>
              <a:spcBef>
                <a:spcPts val="600"/>
              </a:spcBef>
            </a:pPr>
            <a:r>
              <a:rPr lang="zh-CN" b="0" i="0" u="none" baseline="0"/>
              <a:t>与本地权威机构进行交流 </a:t>
            </a:r>
          </a:p>
        </p:txBody>
      </p:sp>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a:xfrm>
            <a:off x="315142" y="320678"/>
            <a:ext cx="5806851" cy="1017672"/>
          </a:xfrm>
        </p:spPr>
        <p:txBody>
          <a:bodyPr>
            <a:normAutofit/>
          </a:bodyPr>
          <a:lstStyle/>
          <a:p>
            <a:pPr algn="l" rtl="0"/>
            <a:r>
              <a:rPr lang="zh-CN" b="1" i="1" u="none" baseline="0"/>
              <a:t>管理死亡现场</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pPr algn="r" rtl="0"/>
            <a:r>
              <a:rPr lang="zh-CN" b="0" i="0" u="none" baseline="0"/>
              <a:t>5-20</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pPr rtl="0"/>
            <a:r>
              <a:rPr lang="zh-CN" b="0" i="0" u="none" baseline="0"/>
              <a:t>PM 5-12</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gn="l" rtl="0">
              <a:lnSpc>
                <a:spcPct val="100000"/>
              </a:lnSpc>
              <a:spcBef>
                <a:spcPts val="0"/>
              </a:spcBef>
            </a:pPr>
            <a:r>
              <a:rPr lang="zh-CN" b="0" i="0" u="none" baseline="0"/>
              <a:t>请做好准备，因为救援工作可能会出现不堪或令人不适的情况 </a:t>
            </a:r>
          </a:p>
          <a:p>
            <a:pPr algn="l" rtl="0">
              <a:lnSpc>
                <a:spcPct val="100000"/>
              </a:lnSpc>
              <a:spcBef>
                <a:spcPts val="0"/>
              </a:spcBef>
            </a:pPr>
            <a:r>
              <a:rPr lang="zh-CN" b="0" i="0" u="none" baseline="0"/>
              <a:t>了解创伤心理和生理症状 </a:t>
            </a:r>
          </a:p>
          <a:p>
            <a:pPr algn="l" rtl="0">
              <a:lnSpc>
                <a:spcPct val="100000"/>
              </a:lnSpc>
              <a:spcBef>
                <a:spcPts val="0"/>
              </a:spcBef>
            </a:pPr>
            <a:r>
              <a:rPr lang="zh-CN" b="0" i="0" u="none" baseline="0"/>
              <a:t>了解灾难之后的六种情绪阶段 </a:t>
            </a:r>
          </a:p>
          <a:p>
            <a:pPr algn="l" rtl="0">
              <a:lnSpc>
                <a:spcPct val="100000"/>
              </a:lnSpc>
              <a:spcBef>
                <a:spcPts val="0"/>
              </a:spcBef>
            </a:pPr>
            <a:r>
              <a:rPr lang="zh-CN" b="0" i="0" u="none" baseline="0"/>
              <a:t>针对影响到认知、健康和交流的压力，请采取措施减压 </a:t>
            </a:r>
          </a:p>
          <a:p>
            <a:pPr algn="l" rtl="0">
              <a:lnSpc>
                <a:spcPct val="100000"/>
              </a:lnSpc>
              <a:spcBef>
                <a:spcPts val="0"/>
              </a:spcBef>
            </a:pPr>
            <a:r>
              <a:rPr lang="zh-CN" b="0" i="0" u="none" baseline="0"/>
              <a:t>稳定人员状态 </a:t>
            </a:r>
          </a:p>
          <a:p>
            <a:pPr algn="l" rtl="0">
              <a:lnSpc>
                <a:spcPct val="100000"/>
              </a:lnSpc>
              <a:spcBef>
                <a:spcPts val="0"/>
              </a:spcBef>
            </a:pPr>
            <a:r>
              <a:rPr lang="zh-CN" b="0" i="0" u="none" baseline="0"/>
              <a:t>使用聆听、保护和联系来支持幸存者 </a:t>
            </a:r>
          </a:p>
          <a:p>
            <a:pPr algn="l" rtl="0">
              <a:lnSpc>
                <a:spcPct val="100000"/>
              </a:lnSpc>
              <a:spcBef>
                <a:spcPts val="0"/>
              </a:spcBef>
            </a:pPr>
            <a:r>
              <a:rPr lang="zh-CN" b="0" i="0" u="none" baseline="0"/>
              <a:t>充当具有同情心的聆听者 </a:t>
            </a:r>
          </a:p>
        </p:txBody>
      </p:sp>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pPr algn="r" rtl="0"/>
            <a:r>
              <a:rPr lang="zh-CN" b="0" i="0" u="none" baseline="0"/>
              <a:t>5-21</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pPr rtl="0"/>
            <a:r>
              <a:rPr lang="zh-CN" b="0" i="0" u="none" baseline="0"/>
              <a:t>PM 5-13</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gn="l" rtl="0">
              <a:lnSpc>
                <a:spcPct val="100000"/>
              </a:lnSpc>
              <a:spcBef>
                <a:spcPts val="600"/>
              </a:spcBef>
            </a:pPr>
            <a:r>
              <a:rPr lang="zh-CN" b="0" i="0" u="none" baseline="0"/>
              <a:t>阅读下一单元的内容 </a:t>
            </a:r>
          </a:p>
          <a:p>
            <a:pPr algn="l" rtl="0">
              <a:lnSpc>
                <a:spcPct val="100000"/>
              </a:lnSpc>
              <a:spcBef>
                <a:spcPts val="600"/>
              </a:spcBef>
            </a:pPr>
            <a:r>
              <a:rPr lang="zh-CN" b="0" i="0" u="none" baseline="0"/>
              <a:t>携带下一章所需的必要资源 </a:t>
            </a:r>
          </a:p>
          <a:p>
            <a:pPr algn="l" rtl="0">
              <a:lnSpc>
                <a:spcPct val="100000"/>
              </a:lnSpc>
              <a:spcBef>
                <a:spcPts val="600"/>
              </a:spcBef>
            </a:pPr>
            <a:r>
              <a:rPr lang="zh-CN" b="0" i="0" u="none" baseline="0"/>
              <a:t>穿着适合下一章的适用衣物</a:t>
            </a:r>
          </a:p>
        </p:txBody>
      </p:sp>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pPr algn="l" rtl="0"/>
            <a:r>
              <a:rPr lang="zh-CN" b="0" i="0" u="none" baseline="0"/>
              <a:t>社区紧急响应小组 (CERT) 基础培训第 5 单元：灾难心理学</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pPr algn="r" rtl="0"/>
            <a:r>
              <a:rPr lang="zh-CN" b="0" i="0" u="none" baseline="0"/>
              <a:t>5-22</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pPr rtl="0"/>
            <a:r>
              <a:rPr lang="zh-CN" b="0" i="0" u="none" baseline="0"/>
              <a:t>PM 5-13</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6 单元：消防安全和公用设施控制</a:t>
            </a:r>
          </a:p>
        </p:txBody>
      </p:sp>
      <p:sp>
        <p:nvSpPr>
          <p:cNvPr id="4" name="Title 3"/>
          <p:cNvSpPr>
            <a:spLocks noGrp="1"/>
          </p:cNvSpPr>
          <p:nvPr>
            <p:ph type="ctrTitle"/>
          </p:nvPr>
        </p:nvSpPr>
        <p:spPr>
          <a:xfrm>
            <a:off x="292821" y="1685072"/>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gn="l" rtl="0">
              <a:lnSpc>
                <a:spcPct val="100000"/>
              </a:lnSpc>
              <a:spcBef>
                <a:spcPts val="600"/>
              </a:spcBef>
            </a:pPr>
            <a:r>
              <a:rPr lang="zh-CN" b="0" i="0" u="none" baseline="0"/>
              <a:t>解释社区紧急响应小组 (CERT) 在火灾安全和响应行动中所扮演的角色，包括社区紧急响应小组 (CERT) 的估量流程和最低安全防范措施 </a:t>
            </a:r>
          </a:p>
          <a:p>
            <a:pPr algn="l" rtl="0">
              <a:lnSpc>
                <a:spcPct val="100000"/>
              </a:lnSpc>
              <a:spcBef>
                <a:spcPts val="600"/>
              </a:spcBef>
            </a:pPr>
            <a:r>
              <a:rPr lang="zh-CN" b="0" i="0" u="none" baseline="0"/>
              <a:t>使用灭火器熄灭小型火灾 </a:t>
            </a:r>
          </a:p>
          <a:p>
            <a:pPr algn="l" rtl="0">
              <a:lnSpc>
                <a:spcPct val="100000"/>
              </a:lnSpc>
              <a:spcBef>
                <a:spcPts val="600"/>
              </a:spcBef>
            </a:pPr>
            <a:r>
              <a:rPr lang="zh-CN" b="0" i="0" u="none" baseline="0"/>
              <a:t>识别和减少在家中和社区中的潜在火灾、公用设施和危险品的危害 </a:t>
            </a:r>
          </a:p>
        </p:txBody>
      </p:sp>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a:xfrm>
            <a:off x="315142" y="320678"/>
            <a:ext cx="5806851" cy="1017672"/>
          </a:xfrm>
        </p:spPr>
        <p:txBody>
          <a:bodyPr/>
          <a:lstStyle/>
          <a:p>
            <a:pPr algn="l" rtl="0"/>
            <a:r>
              <a:rPr lang="zh-CN" b="1" i="1" u="none" baseline="0" dirty="0"/>
              <a:t>单元目标</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pPr algn="r" rtl="0"/>
            <a:r>
              <a:rPr lang="zh-CN" b="0" i="0" u="none" baseline="0"/>
              <a:t>6-1</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pPr rtl="0"/>
            <a:r>
              <a:rPr lang="zh-CN" b="0" i="0" u="none" baseline="0"/>
              <a:t>PM 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pPr algn="l" rtl="0"/>
            <a:r>
              <a:rPr lang="zh-CN" b="0" i="0" u="none" baseline="0"/>
              <a:t>社区紧急响应小组 (CERT) 通过以下方式在火灾安全中扮演着重要角色：</a:t>
            </a:r>
          </a:p>
          <a:p>
            <a:pPr lvl="1" algn="l" rtl="0"/>
            <a:r>
              <a:rPr lang="zh-CN" b="0" i="0" u="none" baseline="0"/>
              <a:t>熄灭小型火灾</a:t>
            </a:r>
          </a:p>
          <a:p>
            <a:pPr lvl="1" algn="l" rtl="0"/>
            <a:r>
              <a:rPr lang="zh-CN" b="0" i="0" u="none" baseline="0"/>
              <a:t>通过移除燃料来源，预防发生其他火灾</a:t>
            </a:r>
          </a:p>
          <a:p>
            <a:pPr lvl="1" algn="l" rtl="0"/>
            <a:r>
              <a:rPr lang="zh-CN" b="0" i="0" u="none" baseline="0"/>
              <a:t>请关闭公用设施</a:t>
            </a:r>
          </a:p>
          <a:p>
            <a:pPr lvl="1" algn="l" rtl="0"/>
            <a:r>
              <a:rPr lang="zh-CN" b="0" i="0" u="none" baseline="0"/>
              <a:t>必要时协助疏散撤离 </a:t>
            </a:r>
          </a:p>
          <a:p>
            <a:endParaRPr lang="zh-CN" dirty="0"/>
          </a:p>
        </p:txBody>
      </p:sp>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的职责</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pPr algn="r" rtl="0"/>
            <a:r>
              <a:rPr lang="zh-CN" b="0" i="0" u="none" baseline="0"/>
              <a:t>6-2</a:t>
            </a:r>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pPr rtl="0"/>
            <a:r>
              <a:rPr lang="zh-CN" b="0" i="0" u="none" baseline="0"/>
              <a:t>PM 6-1</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pPr algn="l" rtl="0"/>
            <a:r>
              <a:rPr lang="zh-CN" b="0" i="0" u="none" baseline="0"/>
              <a:t>务必确保救援者的安全是头等务</a:t>
            </a:r>
          </a:p>
          <a:p>
            <a:pPr lvl="1" algn="l" rtl="0"/>
            <a:r>
              <a:rPr lang="zh-CN" b="0" i="0" u="none" baseline="0"/>
              <a:t>务必与一位同伴一起工作</a:t>
            </a:r>
          </a:p>
          <a:p>
            <a:pPr lvl="1" algn="l" rtl="0"/>
            <a:r>
              <a:rPr lang="zh-CN" b="0" i="0" u="none" baseline="0"/>
              <a:t>务必佩戴安全设备 </a:t>
            </a:r>
          </a:p>
          <a:p>
            <a:pPr lvl="1" algn="l" rtl="0"/>
            <a:endParaRPr lang="zh-CN" dirty="0"/>
          </a:p>
          <a:p>
            <a:pPr lvl="1" algn="l" rtl="0"/>
            <a:endParaRPr lang="zh-CN" dirty="0"/>
          </a:p>
          <a:p>
            <a:pPr marL="0" lvl="1" indent="0" algn="ctr" rtl="0">
              <a:buNone/>
            </a:pPr>
            <a:r>
              <a:rPr lang="zh-CN" sz="2800" b="1" i="0" u="none" baseline="0"/>
              <a:t>社区紧急响应小组 (CERT) 的目标</a:t>
            </a:r>
          </a:p>
          <a:p>
            <a:pPr marL="0" lvl="1" indent="0" algn="ctr" rtl="0">
              <a:buNone/>
            </a:pPr>
            <a:r>
              <a:rPr lang="zh-CN" sz="2800" b="1" i="0" u="none" baseline="0"/>
              <a:t>为最多数量的人员提供最佳的服务</a:t>
            </a:r>
          </a:p>
          <a:p>
            <a:endParaRPr lang="zh-CN" dirty="0"/>
          </a:p>
        </p:txBody>
      </p:sp>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的工作要务</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pPr algn="r" rtl="0"/>
            <a:r>
              <a:rPr lang="zh-CN" b="0" i="0" u="none" baseline="0"/>
              <a:t>6-3</a:t>
            </a:r>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pPr rtl="0"/>
            <a:r>
              <a:rPr lang="zh-CN" b="0" i="0" u="none" baseline="0"/>
              <a:t>PM 6-1</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a:xfrm>
            <a:off x="315142" y="320678"/>
            <a:ext cx="5806851" cy="1017672"/>
          </a:xfrm>
        </p:spPr>
        <p:txBody>
          <a:bodyPr/>
          <a:lstStyle/>
          <a:p>
            <a:pPr algn="l" rtl="0"/>
            <a:r>
              <a:rPr lang="zh-CN" b="1" i="1" u="none" baseline="0"/>
              <a:t>火灾三元素</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pPr algn="r" rtl="0"/>
            <a:r>
              <a:rPr lang="zh-CN" b="0" i="0" u="none" baseline="0"/>
              <a:t>6-4</a:t>
            </a:r>
          </a:p>
        </p:txBody>
      </p:sp>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pPr rtl="0"/>
            <a:r>
              <a:rPr lang="zh-CN" b="0" i="0" u="none" baseline="0"/>
              <a:t>PM 6-3</a:t>
            </a:r>
          </a:p>
        </p:txBody>
      </p:sp>
      <p:pic>
        <p:nvPicPr>
          <p:cNvPr id="6" name="Picture 5" descr="这张简图使用一个三角形展示了导致火灾化学反应的三元素：燃料、氧气和高温。">
            <a:extLst>
              <a:ext uri="{FF2B5EF4-FFF2-40B4-BE49-F238E27FC236}">
                <a16:creationId xmlns:a16="http://schemas.microsoft.com/office/drawing/2014/main" id="{0E47934F-5427-4152-B67A-BD729298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557" y="1700753"/>
            <a:ext cx="3684884" cy="3707218"/>
          </a:xfrm>
          <a:prstGeom prst="rect">
            <a:avLst/>
          </a:prstGeom>
        </p:spPr>
      </p:pic>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pPr algn="l" rtl="0"/>
            <a:r>
              <a:rPr lang="zh-CN" b="0" i="0" u="none" baseline="0"/>
              <a:t>A 类：普通可燃物</a:t>
            </a:r>
          </a:p>
          <a:p>
            <a:pPr algn="l" rtl="0"/>
            <a:r>
              <a:rPr lang="zh-CN" b="0" i="0" u="none" baseline="0"/>
              <a:t>B 类：易燃或可燃液体</a:t>
            </a:r>
          </a:p>
          <a:p>
            <a:pPr algn="l" rtl="0"/>
            <a:r>
              <a:rPr lang="zh-CN" b="0" i="0" u="none" baseline="0"/>
              <a:t>C 类：通电电力设备</a:t>
            </a:r>
          </a:p>
          <a:p>
            <a:pPr algn="l" rtl="0"/>
            <a:r>
              <a:rPr lang="zh-CN" b="0" i="0" u="none" baseline="0"/>
              <a:t>D 类：可燃金属</a:t>
            </a:r>
          </a:p>
          <a:p>
            <a:pPr algn="l" rtl="0"/>
            <a:r>
              <a:rPr lang="zh-CN" b="0" i="0" u="none" baseline="0"/>
              <a:t>K 类：烹饪用油</a:t>
            </a:r>
          </a:p>
        </p:txBody>
      </p:sp>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a:xfrm>
            <a:off x="315142" y="320678"/>
            <a:ext cx="5806851" cy="1017672"/>
          </a:xfrm>
        </p:spPr>
        <p:txBody>
          <a:bodyPr/>
          <a:lstStyle/>
          <a:p>
            <a:pPr algn="l" rtl="0"/>
            <a:r>
              <a:rPr lang="zh-CN" b="1" i="1" u="none" baseline="0"/>
              <a:t>火灾类型</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pPr algn="r" rtl="0"/>
            <a:r>
              <a:rPr lang="zh-CN" b="0" i="0" u="none" baseline="0"/>
              <a:t>6-5</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pPr rtl="0"/>
            <a:r>
              <a:rPr lang="zh-CN" b="0" i="0" u="none" baseline="0"/>
              <a:t>PM 6-3</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pPr algn="l" rtl="0"/>
            <a:r>
              <a:rPr lang="zh-CN" sz="2400" b="0" i="0" u="none" baseline="0"/>
              <a:t>帮助社区紧急响应小组 (CERT) 的志愿者决定：</a:t>
            </a:r>
          </a:p>
          <a:p>
            <a:pPr lvl="1" algn="l" rtl="0"/>
            <a:r>
              <a:rPr lang="zh-CN" sz="2000" b="0" i="0" u="none" baseline="0"/>
              <a:t>是否尝试灭火</a:t>
            </a:r>
          </a:p>
          <a:p>
            <a:pPr lvl="1" algn="l" rtl="0"/>
            <a:r>
              <a:rPr lang="zh-CN" sz="2000" b="0" i="0" u="none" baseline="0"/>
              <a:t>一套行动计划 </a:t>
            </a:r>
          </a:p>
          <a:p>
            <a:pPr algn="l" rtl="0"/>
            <a:r>
              <a:rPr lang="zh-CN" sz="2400" b="0" i="0" u="none" baseline="0"/>
              <a:t>回答这些问题：</a:t>
            </a:r>
          </a:p>
          <a:p>
            <a:pPr lvl="1" algn="l" rtl="0"/>
            <a:r>
              <a:rPr lang="zh-CN" sz="2000" b="0" i="0" u="none" baseline="0"/>
              <a:t>我和同伴是否有适当的设备？</a:t>
            </a:r>
          </a:p>
          <a:p>
            <a:pPr lvl="1" algn="l" rtl="0"/>
            <a:r>
              <a:rPr lang="zh-CN" sz="2000" b="0" i="0" u="none" baseline="0"/>
              <a:t>是否还有其他危险？</a:t>
            </a:r>
          </a:p>
          <a:p>
            <a:pPr lvl="1" algn="l" rtl="0"/>
            <a:r>
              <a:rPr lang="zh-CN" sz="2000" b="0" i="0" u="none" baseline="0"/>
              <a:t>建筑物的架构是否遭到损毁？</a:t>
            </a:r>
          </a:p>
          <a:p>
            <a:pPr lvl="1" algn="l" rtl="0"/>
            <a:r>
              <a:rPr lang="zh-CN" sz="2000" b="0" i="0" u="none" baseline="0"/>
              <a:t>我和同伴是否能够逃离？</a:t>
            </a:r>
          </a:p>
          <a:p>
            <a:pPr lvl="1" algn="l" rtl="0"/>
            <a:r>
              <a:rPr lang="zh-CN" sz="2000" b="0" i="0" u="none" baseline="0"/>
              <a:t>我和同伴是否能够安全灭火？</a:t>
            </a:r>
            <a:endParaRPr lang="zh-CN" sz="1400" dirty="0"/>
          </a:p>
          <a:p>
            <a:pPr marL="0" lvl="1" indent="0" algn="ctr" rtl="0">
              <a:spcBef>
                <a:spcPts val="1200"/>
              </a:spcBef>
              <a:buNone/>
            </a:pPr>
            <a:r>
              <a:rPr lang="zh-CN" sz="2800" b="1" i="0" u="none" baseline="0"/>
              <a:t>请谨记：社区紧急响应小组 (CERT) 志愿者的个人安全永远是头等要务</a:t>
            </a:r>
          </a:p>
          <a:p>
            <a:endParaRPr lang="zh-CN" dirty="0"/>
          </a:p>
          <a:p>
            <a:pPr lvl="1" algn="l" rtl="0"/>
            <a:endParaRPr lang="zh-CN" dirty="0"/>
          </a:p>
        </p:txBody>
      </p:sp>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火灾估量</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pPr algn="r" rtl="0"/>
            <a:r>
              <a:rPr lang="zh-CN" b="0" i="0" u="none" baseline="0"/>
              <a:t>6-6</a:t>
            </a:r>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pPr rtl="0"/>
            <a:r>
              <a:rPr lang="zh-CN" b="0" i="0" u="none" baseline="0"/>
              <a:t>PM 6-4</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pPr algn="l" rtl="0"/>
            <a:r>
              <a:rPr lang="zh-CN" b="0" i="0" u="none" baseline="0"/>
              <a:t>资源将被分配到需求最大的地方：</a:t>
            </a:r>
          </a:p>
          <a:p>
            <a:pPr lvl="1" algn="l" rtl="0"/>
            <a:r>
              <a:rPr lang="zh-CN" b="0" i="0" u="none" baseline="0"/>
              <a:t>警察将处理严重威胁公共安全的事故 </a:t>
            </a:r>
          </a:p>
          <a:p>
            <a:pPr lvl="1" algn="l" rtl="0"/>
            <a:r>
              <a:rPr lang="zh-CN" b="0" i="0" u="none" baseline="0"/>
              <a:t>消防员则会首先熄灭大型火灾 </a:t>
            </a:r>
          </a:p>
          <a:p>
            <a:pPr lvl="1" algn="l" rtl="0"/>
            <a:r>
              <a:rPr lang="zh-CN" b="0" i="0" u="none" baseline="0"/>
              <a:t>急救服务人员 (EMS) 则将首先处理生命垂危的患者 </a:t>
            </a:r>
          </a:p>
          <a:p>
            <a:endParaRPr lang="zh-CN" dirty="0"/>
          </a:p>
        </p:txBody>
      </p:sp>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a:xfrm>
            <a:off x="315142" y="320678"/>
            <a:ext cx="5806851" cy="1017672"/>
          </a:xfrm>
        </p:spPr>
        <p:txBody>
          <a:bodyPr/>
          <a:lstStyle/>
          <a:p>
            <a:pPr algn="l" rtl="0"/>
            <a:r>
              <a:rPr lang="zh-CN" b="1" i="1" u="none" baseline="0"/>
              <a:t>基础设施损坏</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pPr algn="r" rtl="0"/>
            <a:r>
              <a:rPr lang="zh-CN" b="0" i="0" u="none" baseline="0"/>
              <a:t>1-15</a:t>
            </a:r>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pPr rtl="0"/>
            <a:r>
              <a:rPr lang="zh-CN" b="0" i="0" u="none" baseline="0"/>
              <a:t>PM 1-7</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pPr algn="l" rtl="0"/>
            <a:r>
              <a:rPr lang="zh-CN" b="0" i="0" u="none" baseline="0"/>
              <a:t>当地的消防局</a:t>
            </a:r>
          </a:p>
          <a:p>
            <a:pPr algn="l" rtl="0"/>
            <a:r>
              <a:rPr lang="zh-CN" b="0" i="0" u="none" baseline="0"/>
              <a:t>火警系统</a:t>
            </a:r>
          </a:p>
          <a:p>
            <a:pPr algn="l" rtl="0"/>
            <a:r>
              <a:rPr lang="zh-CN" b="0" i="0" u="none" baseline="0"/>
              <a:t>洒水系统</a:t>
            </a:r>
          </a:p>
          <a:p>
            <a:pPr algn="l" rtl="0"/>
            <a:r>
              <a:rPr lang="zh-CN" b="0" i="0" u="none" baseline="0"/>
              <a:t>便携式灭火器</a:t>
            </a:r>
          </a:p>
          <a:p>
            <a:pPr algn="l" rtl="0"/>
            <a:r>
              <a:rPr lang="zh-CN" b="0" i="0" u="none" baseline="0"/>
              <a:t>室内湿式竖管系统</a:t>
            </a:r>
          </a:p>
        </p:txBody>
      </p:sp>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a:xfrm>
            <a:off x="315142" y="320678"/>
            <a:ext cx="5806851" cy="1017672"/>
          </a:xfrm>
        </p:spPr>
        <p:txBody>
          <a:bodyPr/>
          <a:lstStyle/>
          <a:p>
            <a:pPr algn="l" rtl="0"/>
            <a:r>
              <a:rPr lang="zh-CN" b="1" i="1" u="none" baseline="0"/>
              <a:t>消防灭火资源</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pPr algn="r" rtl="0"/>
            <a:r>
              <a:rPr lang="zh-CN" b="0" i="0" u="none" baseline="0"/>
              <a:t>6-7</a:t>
            </a:r>
          </a:p>
        </p:txBody>
      </p:sp>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pPr rtl="0"/>
            <a:r>
              <a:rPr lang="zh-CN" b="0" i="0" u="none" baseline="0"/>
              <a:t>PM 6-7</a:t>
            </a:r>
          </a:p>
        </p:txBody>
      </p:sp>
      <p:pic>
        <p:nvPicPr>
          <p:cNvPr id="6" name="Picture 5" descr="消防灭火资源。图片展示了一个红色消防灭火器。">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5727529" y="1602373"/>
            <a:ext cx="2206969" cy="4214573"/>
          </a:xfrm>
          <a:prstGeom prst="rect">
            <a:avLst/>
          </a:prstGeom>
        </p:spPr>
      </p:pic>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pPr algn="l" rtl="0"/>
            <a:r>
              <a:rPr lang="zh-CN" b="0" i="0" u="none" baseline="0"/>
              <a:t>水</a:t>
            </a:r>
          </a:p>
          <a:p>
            <a:pPr algn="l" rtl="0"/>
            <a:r>
              <a:rPr lang="zh-CN" b="0" i="0" u="none" baseline="0"/>
              <a:t>化学干粉</a:t>
            </a:r>
          </a:p>
          <a:p>
            <a:pPr algn="l" rtl="0"/>
            <a:r>
              <a:rPr lang="zh-CN" b="0" i="0" u="none" baseline="0"/>
              <a:t>二氧化碳</a:t>
            </a:r>
          </a:p>
          <a:p>
            <a:pPr algn="l" rtl="0"/>
            <a:r>
              <a:rPr lang="zh-CN" b="0" i="0" u="none" baseline="0"/>
              <a:t>专用类型</a:t>
            </a:r>
          </a:p>
        </p:txBody>
      </p:sp>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a:xfrm>
            <a:off x="315142" y="320678"/>
            <a:ext cx="5806851" cy="1017672"/>
          </a:xfrm>
        </p:spPr>
        <p:txBody>
          <a:bodyPr/>
          <a:lstStyle/>
          <a:p>
            <a:pPr algn="l" rtl="0"/>
            <a:r>
              <a:rPr lang="zh-CN" b="1" i="1" u="none" baseline="0"/>
              <a:t>消防灭火器</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pPr algn="r" rtl="0"/>
            <a:r>
              <a:rPr lang="zh-CN" b="0" i="0" u="none" baseline="0"/>
              <a:t>6-8</a:t>
            </a:r>
          </a:p>
        </p:txBody>
      </p:sp>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pPr rtl="0"/>
            <a:r>
              <a:rPr lang="zh-CN" b="0" i="0" u="none" baseline="0"/>
              <a:t>PM 6-7</a:t>
            </a:r>
          </a:p>
        </p:txBody>
      </p:sp>
      <p:pic>
        <p:nvPicPr>
          <p:cNvPr id="8" name="Picture 7" descr="消防灭火资源。图片展示了一个银色消防灭火器，其中装有水、化学干粉或二氧化碳。">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96" y="1682511"/>
            <a:ext cx="2083164" cy="4359043"/>
          </a:xfrm>
          <a:prstGeom prst="rect">
            <a:avLst/>
          </a:prstGeom>
        </p:spPr>
      </p:pic>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pPr algn="l" rtl="0"/>
            <a:r>
              <a:rPr lang="zh-CN" b="0" i="0" u="none" baseline="0"/>
              <a:t>标签显示了该灭火器适用的火灾类型</a:t>
            </a:r>
          </a:p>
          <a:p>
            <a:pPr lvl="1" algn="l" rtl="0"/>
            <a:r>
              <a:rPr lang="zh-CN" b="0" i="0" u="none" baseline="0"/>
              <a:t>A 类火灾评级：1A 至 40A</a:t>
            </a:r>
          </a:p>
          <a:p>
            <a:pPr lvl="1" algn="l" rtl="0"/>
            <a:r>
              <a:rPr lang="zh-CN" b="0" i="0" u="none" baseline="0"/>
              <a:t>B 类火灾评级：1B 至 640B </a:t>
            </a:r>
          </a:p>
          <a:p>
            <a:pPr algn="l" rtl="0"/>
            <a:r>
              <a:rPr lang="zh-CN" b="0" i="0" u="none" baseline="0"/>
              <a:t>标签上的数字越大 = 灭火剂的分量越多 </a:t>
            </a:r>
          </a:p>
          <a:p>
            <a:pPr lvl="1" algn="l" rtl="0"/>
            <a:endParaRPr lang="zh-CN" dirty="0"/>
          </a:p>
          <a:p>
            <a:endParaRPr lang="zh-CN" dirty="0"/>
          </a:p>
        </p:txBody>
      </p:sp>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a:xfrm>
            <a:off x="315142" y="320678"/>
            <a:ext cx="5806851" cy="1017672"/>
          </a:xfrm>
        </p:spPr>
        <p:txBody>
          <a:bodyPr>
            <a:normAutofit/>
          </a:bodyPr>
          <a:lstStyle/>
          <a:p>
            <a:pPr algn="l" rtl="0"/>
            <a:r>
              <a:rPr lang="zh-CN" b="1" i="1" u="none" baseline="0"/>
              <a:t>消防灭火器的评级/标签</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pPr algn="r" rtl="0"/>
            <a:r>
              <a:rPr lang="zh-CN" b="0" i="0" u="none" baseline="0"/>
              <a:t>6-9</a:t>
            </a:r>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pPr rtl="0"/>
            <a:r>
              <a:rPr lang="zh-CN" b="0" i="0" u="none" baseline="0"/>
              <a:t>PM 6-8</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a:xfrm>
            <a:off x="315142" y="320678"/>
            <a:ext cx="5806851" cy="1017672"/>
          </a:xfrm>
        </p:spPr>
        <p:txBody>
          <a:bodyPr/>
          <a:lstStyle/>
          <a:p>
            <a:pPr algn="l" rtl="0"/>
            <a:r>
              <a:rPr lang="zh-CN" b="1" i="1" u="none" baseline="0"/>
              <a:t>样本标签</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pPr algn="r" rtl="0"/>
            <a:r>
              <a:rPr lang="zh-CN" b="0" i="0" u="none" baseline="0"/>
              <a:t>6-10</a:t>
            </a:r>
          </a:p>
        </p:txBody>
      </p:sp>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pPr rtl="0"/>
            <a:r>
              <a:rPr lang="zh-CN" b="0" i="0" u="none" baseline="0"/>
              <a:t>PM 6-8</a:t>
            </a:r>
          </a:p>
        </p:txBody>
      </p:sp>
      <p:pic>
        <p:nvPicPr>
          <p:cNvPr id="6" name="Picture 5" descr="样本标签。图片展示了一个红色消防灭火器，并放大了保险商试验所的说明。">
            <a:extLst>
              <a:ext uri="{FF2B5EF4-FFF2-40B4-BE49-F238E27FC236}">
                <a16:creationId xmlns:a16="http://schemas.microsoft.com/office/drawing/2014/main" id="{9CDFD150-F5FC-4DC2-98F7-F1D0A23A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5" y="1957532"/>
            <a:ext cx="4437962" cy="3512458"/>
          </a:xfrm>
          <a:prstGeom prst="rect">
            <a:avLst/>
          </a:prstGeom>
        </p:spPr>
      </p:pic>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endParaRPr lang="zh-CN" b="1" dirty="0"/>
          </a:p>
          <a:p>
            <a:pPr marL="0" indent="0" algn="ctr" rtl="0">
              <a:buNone/>
            </a:pPr>
            <a:r>
              <a:rPr lang="zh-CN" b="1" i="0" u="none" baseline="0"/>
              <a:t>拉出拉环后对灭火器进行测试  </a:t>
            </a:r>
          </a:p>
        </p:txBody>
      </p:sp>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拉出、瞄准、压紧、扫射 (P.A.S.S.) </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pPr algn="r" rtl="0"/>
            <a:r>
              <a:rPr lang="zh-CN" b="0" i="0" u="none" baseline="0"/>
              <a:t>6-11</a:t>
            </a:r>
          </a:p>
        </p:txBody>
      </p:sp>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pPr rtl="0"/>
            <a:r>
              <a:rPr lang="zh-CN" b="0" i="0" u="none" baseline="0"/>
              <a:t>PM 6-11</a:t>
            </a:r>
          </a:p>
        </p:txBody>
      </p:sp>
      <p:pic>
        <p:nvPicPr>
          <p:cNvPr id="7" name="Picture 6" descr="拉出、瞄准、压紧、扫射 (P.A.S.S.) 配图说明。拉出：插图上展示了一只手将灭火器的拉环拉出。瞄准：插图上展示了一人将灭火器喷管瞄准着火点。压紧：插图展示了用手挤压扳柄。扫射：插图展示了一人使用灭火器进行喷射。">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3"/>
          </a:xfrm>
          <a:prstGeom prst="rect">
            <a:avLst/>
          </a:prstGeom>
        </p:spPr>
      </p:pic>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lstStyle/>
          <a:p>
            <a:pPr algn="l" rtl="0"/>
            <a:r>
              <a:rPr lang="zh-CN" b="0" i="0" u="none" baseline="0"/>
              <a:t>通常位于商用建筑或公寓楼中 </a:t>
            </a:r>
          </a:p>
          <a:p>
            <a:pPr algn="l" rtl="0"/>
            <a:r>
              <a:rPr lang="zh-CN" b="0" i="0" u="none" baseline="0"/>
              <a:t>社区紧急响应小组 (CERT) 的志愿者不得操作该系统 </a:t>
            </a:r>
          </a:p>
        </p:txBody>
      </p:sp>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a:xfrm>
            <a:off x="315142" y="320678"/>
            <a:ext cx="5806851" cy="1017672"/>
          </a:xfrm>
        </p:spPr>
        <p:txBody>
          <a:bodyPr>
            <a:normAutofit/>
          </a:bodyPr>
          <a:lstStyle/>
          <a:p>
            <a:pPr algn="l" rtl="0"/>
            <a:r>
              <a:rPr lang="zh-CN" b="1" i="1" u="none" baseline="0"/>
              <a:t>室内湿式竖管系统</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pPr algn="r" rtl="0"/>
            <a:r>
              <a:rPr lang="zh-CN" b="0" i="0" u="none" baseline="0"/>
              <a:t>6-12</a:t>
            </a:r>
          </a:p>
        </p:txBody>
      </p:sp>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pPr rtl="0"/>
            <a:r>
              <a:rPr lang="zh-CN" b="0" i="0" u="none" baseline="0"/>
              <a:t>PM 6-11</a:t>
            </a:r>
          </a:p>
        </p:txBody>
      </p:sp>
      <p:pic>
        <p:nvPicPr>
          <p:cNvPr id="6" name="Picture 5" descr="室内湿式竖管系统。图片展示了竖管系统。&#10;">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16338" y="2617351"/>
            <a:ext cx="3432458" cy="2273930"/>
          </a:xfrm>
          <a:prstGeom prst="rect">
            <a:avLst/>
          </a:prstGeom>
        </p:spPr>
      </p:pic>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normAutofit/>
          </a:bodyPr>
          <a:lstStyle/>
          <a:p>
            <a:pPr marL="0" indent="0" algn="ctr" rtl="0">
              <a:buNone/>
            </a:pPr>
            <a:r>
              <a:rPr lang="zh-CN" sz="2400" b="1" i="0" u="none" baseline="0" dirty="0"/>
              <a:t>社区紧急响应小组 (CERT) 成员的个人安全是头等要务</a:t>
            </a:r>
          </a:p>
        </p:txBody>
      </p:sp>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a:xfrm>
            <a:off x="315142" y="320678"/>
            <a:ext cx="5806851" cy="1017672"/>
          </a:xfrm>
        </p:spPr>
        <p:txBody>
          <a:bodyPr>
            <a:normAutofit/>
          </a:bodyPr>
          <a:lstStyle/>
          <a:p>
            <a:pPr algn="l" rtl="0"/>
            <a:r>
              <a:rPr lang="zh-CN" b="1" i="1" u="none" baseline="0"/>
              <a:t>消防灭火安全</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pPr algn="r" rtl="0"/>
            <a:r>
              <a:rPr lang="zh-CN" b="0" i="0" u="none" baseline="0"/>
              <a:t>6-13</a:t>
            </a:r>
          </a:p>
        </p:txBody>
      </p:sp>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pPr rtl="0"/>
            <a:r>
              <a:rPr lang="zh-CN" b="0" i="0" u="none" baseline="0"/>
              <a:t>PM 6-12</a:t>
            </a:r>
          </a:p>
        </p:txBody>
      </p:sp>
      <p:pic>
        <p:nvPicPr>
          <p:cNvPr id="6" name="Picture 5" descr="消防灭火安全。图片展示了一组七名志愿者接受消防灭火的培训。">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162786"/>
            <a:ext cx="4603227" cy="3075750"/>
          </a:xfrm>
          <a:prstGeom prst="rect">
            <a:avLst/>
          </a:prstGeom>
        </p:spPr>
      </p:pic>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pPr algn="l" rtl="0"/>
            <a:r>
              <a:rPr lang="zh-CN" b="0" i="0" u="none" baseline="0"/>
              <a:t>禁止靠得太近 </a:t>
            </a:r>
          </a:p>
          <a:p>
            <a:pPr algn="l" rtl="0"/>
            <a:r>
              <a:rPr lang="zh-CN" b="0" i="0" u="none" baseline="0"/>
              <a:t>禁止尝试单独应对火灾 </a:t>
            </a:r>
          </a:p>
          <a:p>
            <a:pPr algn="l" rtl="0"/>
            <a:r>
              <a:rPr lang="zh-CN" b="0" i="0" u="none" baseline="0"/>
              <a:t>禁止尝试扑灭大型火灾 </a:t>
            </a:r>
          </a:p>
          <a:p>
            <a:pPr algn="l" rtl="0"/>
            <a:r>
              <a:rPr lang="zh-CN" b="0" i="0" u="none" baseline="0"/>
              <a:t>禁止进入有烟雾充斥的区域 </a:t>
            </a:r>
          </a:p>
        </p:txBody>
      </p:sp>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a:xfrm>
            <a:off x="315142" y="320678"/>
            <a:ext cx="5806851" cy="1017672"/>
          </a:xfrm>
        </p:spPr>
        <p:txBody>
          <a:bodyPr>
            <a:normAutofit/>
          </a:bodyPr>
          <a:lstStyle/>
          <a:p>
            <a:pPr algn="l" rtl="0"/>
            <a:r>
              <a:rPr lang="zh-CN" b="1" i="1" u="none" baseline="0"/>
              <a:t>消防灭火的禁止事项</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pPr algn="r" rtl="0"/>
            <a:r>
              <a:rPr lang="zh-CN" b="0" i="0" u="none" baseline="0"/>
              <a:t>6-14</a:t>
            </a:r>
          </a:p>
        </p:txBody>
      </p:sp>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pPr rtl="0"/>
            <a:r>
              <a:rPr lang="zh-CN" b="0" i="0" u="none" baseline="0"/>
              <a:t>PM 6-12</a:t>
            </a:r>
          </a:p>
        </p:txBody>
      </p:sp>
      <p:pic>
        <p:nvPicPr>
          <p:cNvPr id="6" name="Picture 5" descr="消防灭火的禁止事项。图片展示了一座正在燃烧的建筑物周围浓烟弥漫，并有大量人员。">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pPr algn="l" rtl="0"/>
            <a:r>
              <a:rPr lang="zh-CN" b="0" i="0" u="none" baseline="0"/>
              <a:t>避免有“电线章鱼”</a:t>
            </a:r>
          </a:p>
          <a:p>
            <a:pPr algn="l" rtl="0"/>
            <a:r>
              <a:rPr lang="zh-CN" b="0" i="0" u="none" baseline="0"/>
              <a:t>禁止在地毯下放置电线 </a:t>
            </a:r>
          </a:p>
          <a:p>
            <a:pPr algn="l" rtl="0"/>
            <a:r>
              <a:rPr lang="zh-CN" b="0" i="0" u="none" baseline="0"/>
              <a:t>检查并更换有破损的电线。 </a:t>
            </a:r>
          </a:p>
          <a:p>
            <a:pPr algn="l" rtl="0"/>
            <a:r>
              <a:rPr lang="zh-CN" b="0" i="0" u="none" baseline="0"/>
              <a:t>维护电器 </a:t>
            </a:r>
          </a:p>
        </p:txBody>
      </p:sp>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a:xfrm>
            <a:off x="315142" y="320678"/>
            <a:ext cx="5806851" cy="1017672"/>
          </a:xfrm>
        </p:spPr>
        <p:txBody>
          <a:bodyPr>
            <a:normAutofit/>
          </a:bodyPr>
          <a:lstStyle/>
          <a:p>
            <a:pPr algn="l" rtl="0"/>
            <a:r>
              <a:rPr lang="zh-CN" b="1" i="1" u="none" baseline="0"/>
              <a:t>减少电力危险</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pPr algn="r" rtl="0"/>
            <a:r>
              <a:rPr lang="zh-CN" b="0" i="0" u="none" baseline="0"/>
              <a:t>6-15</a:t>
            </a:r>
          </a:p>
        </p:txBody>
      </p:sp>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pPr rtl="0"/>
            <a:r>
              <a:rPr lang="zh-CN" b="0" i="0" u="none" baseline="0"/>
              <a:t>PM 6-14</a:t>
            </a:r>
          </a:p>
        </p:txBody>
      </p:sp>
      <p:pic>
        <p:nvPicPr>
          <p:cNvPr id="6" name="Picture 5" descr="减少电力危险。图片展示了过载的电插头。">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pPr algn="l" rtl="0"/>
            <a:r>
              <a:rPr lang="zh-CN" b="0" i="0" u="none" baseline="0"/>
              <a:t>知晓供电开关的位置</a:t>
            </a:r>
          </a:p>
          <a:p>
            <a:pPr lvl="1" algn="l" rtl="0"/>
            <a:r>
              <a:rPr lang="zh-CN" b="0" i="0" u="none" baseline="0"/>
              <a:t>电器</a:t>
            </a:r>
          </a:p>
          <a:p>
            <a:pPr lvl="1" algn="l" rtl="0"/>
            <a:r>
              <a:rPr lang="zh-CN" b="0" i="0" u="none" baseline="0"/>
              <a:t>电路盒</a:t>
            </a:r>
          </a:p>
          <a:p>
            <a:pPr lvl="1" algn="l" rtl="0"/>
            <a:r>
              <a:rPr lang="zh-CN" b="0" i="0" u="none" baseline="0"/>
              <a:t>保险丝 </a:t>
            </a:r>
          </a:p>
          <a:p>
            <a:pPr algn="l" rtl="0"/>
            <a:r>
              <a:rPr lang="zh-CN" b="0" i="0" u="none" baseline="0"/>
              <a:t>在所有公用设施旁边张贴切断服务的说明 </a:t>
            </a:r>
          </a:p>
          <a:p>
            <a:pPr algn="l" rtl="0"/>
            <a:r>
              <a:rPr lang="zh-CN" b="0" i="0" u="none" baseline="0"/>
              <a:t>知晓在火灾后恢复供电的流程 </a:t>
            </a:r>
          </a:p>
          <a:p>
            <a:pPr lvl="1" algn="l" rtl="0"/>
            <a:endParaRPr lang="zh-CN" dirty="0"/>
          </a:p>
          <a:p>
            <a:endParaRPr lang="zh-CN" dirty="0"/>
          </a:p>
        </p:txBody>
      </p:sp>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a:xfrm>
            <a:off x="315142" y="320678"/>
            <a:ext cx="5806851" cy="1017672"/>
          </a:xfrm>
        </p:spPr>
        <p:txBody>
          <a:bodyPr/>
          <a:lstStyle/>
          <a:p>
            <a:pPr algn="l" rtl="0"/>
            <a:r>
              <a:rPr lang="zh-CN" b="1" i="1" u="none" baseline="0"/>
              <a:t>电力紧急事件</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pPr algn="r" rtl="0"/>
            <a:r>
              <a:rPr lang="zh-CN" b="0" i="0" u="none" baseline="0"/>
              <a:t>6-16</a:t>
            </a:r>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pPr rtl="0"/>
            <a:r>
              <a:rPr lang="zh-CN" b="0" i="0" u="none" baseline="0"/>
              <a:t>PM 6-14</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pPr algn="l" rtl="0"/>
            <a:r>
              <a:rPr lang="zh-CN" b="0" i="0" u="none" baseline="0"/>
              <a:t>当灾难发生时，您可能没有机会选择建筑类型 </a:t>
            </a:r>
          </a:p>
          <a:p>
            <a:pPr algn="l" rtl="0"/>
            <a:r>
              <a:rPr lang="zh-CN" b="0" i="0" u="none" baseline="0"/>
              <a:t>工程设计大楼通常在大部分灾难中都表现良好 </a:t>
            </a:r>
          </a:p>
          <a:p>
            <a:pPr algn="l" rtl="0"/>
            <a:r>
              <a:rPr lang="zh-CN" b="0" i="0" u="none" baseline="0"/>
              <a:t>不同建筑物所遭受的损毁类型也是不同的 </a:t>
            </a:r>
          </a:p>
          <a:p>
            <a:pPr algn="l" rtl="0"/>
            <a:r>
              <a:rPr lang="zh-CN" b="0" i="0" u="none" baseline="0"/>
              <a:t>独栋住宅和多户住宅在面对灾难和缓和措施时的差异 </a:t>
            </a:r>
          </a:p>
        </p:txBody>
      </p:sp>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a:xfrm>
            <a:off x="315142" y="320678"/>
            <a:ext cx="5806851" cy="1017672"/>
          </a:xfrm>
        </p:spPr>
        <p:txBody>
          <a:bodyPr>
            <a:normAutofit/>
          </a:bodyPr>
          <a:lstStyle/>
          <a:p>
            <a:pPr algn="l" rtl="0"/>
            <a:r>
              <a:rPr lang="zh-CN" b="1" i="1" u="none" baseline="0"/>
              <a:t>建筑物类型的相关损坏</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pPr algn="r" rtl="0"/>
            <a:r>
              <a:rPr lang="zh-CN" b="0" i="0" u="none" baseline="0"/>
              <a:t>1-16</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pPr rtl="0"/>
            <a:r>
              <a:rPr lang="zh-CN" b="0" i="0" u="none" baseline="0"/>
              <a:t>PM 1-8</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pPr algn="l" rtl="0"/>
            <a:r>
              <a:rPr lang="zh-CN" b="0" i="0" u="none" baseline="0"/>
              <a:t>关闭电路盒</a:t>
            </a:r>
          </a:p>
          <a:p>
            <a:pPr algn="l" rtl="0"/>
            <a:r>
              <a:rPr lang="zh-CN" b="0" i="0" u="none" baseline="0"/>
              <a:t>关闭保险丝盒</a:t>
            </a:r>
          </a:p>
        </p:txBody>
      </p:sp>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a:xfrm>
            <a:off x="315142" y="320678"/>
            <a:ext cx="5806851" cy="1017672"/>
          </a:xfrm>
        </p:spPr>
        <p:txBody>
          <a:bodyPr/>
          <a:lstStyle/>
          <a:p>
            <a:pPr algn="l" rtl="0"/>
            <a:r>
              <a:rPr lang="zh-CN" b="1" i="1" u="none" baseline="0"/>
              <a:t>关闭程序</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pPr algn="r" rtl="0"/>
            <a:r>
              <a:rPr lang="zh-CN" b="0" i="0" u="none" baseline="0"/>
              <a:t>6-17</a:t>
            </a:r>
          </a:p>
        </p:txBody>
      </p:sp>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pPr rtl="0"/>
            <a:r>
              <a:rPr lang="zh-CN" b="0" i="0" u="none" baseline="0"/>
              <a:t>PM 6-14</a:t>
            </a:r>
          </a:p>
        </p:txBody>
      </p:sp>
      <p:pic>
        <p:nvPicPr>
          <p:cNvPr id="6" name="Picture 5" descr="关闭程序。图片展示了一个电路盒和一个保险丝盒。">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73467" y="1789985"/>
            <a:ext cx="2882103" cy="3908996"/>
          </a:xfrm>
          <a:prstGeom prst="rect">
            <a:avLst/>
          </a:prstGeom>
        </p:spPr>
      </p:pic>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pPr algn="l" rtl="0"/>
            <a:r>
              <a:rPr lang="zh-CN" b="0" i="0" u="none" baseline="0"/>
              <a:t>窒息</a:t>
            </a:r>
          </a:p>
          <a:p>
            <a:pPr lvl="1" algn="l" rtl="0"/>
            <a:r>
              <a:rPr lang="zh-CN" b="0" i="0" u="none" baseline="0"/>
              <a:t>替换体内的氧气 </a:t>
            </a:r>
          </a:p>
          <a:p>
            <a:pPr algn="l" rtl="0"/>
            <a:r>
              <a:rPr lang="zh-CN" b="0" i="0" u="none" baseline="0"/>
              <a:t>爆炸物</a:t>
            </a:r>
          </a:p>
          <a:p>
            <a:pPr lvl="1" algn="l" rtl="0"/>
            <a:r>
              <a:rPr lang="zh-CN" b="0" i="0" u="none" baseline="0"/>
              <a:t>在适当环境下可随时点燃 </a:t>
            </a:r>
          </a:p>
          <a:p>
            <a:pPr lvl="1" algn="l" rtl="0"/>
            <a:endParaRPr lang="zh-CN" dirty="0"/>
          </a:p>
          <a:p>
            <a:endParaRPr lang="zh-CN" dirty="0"/>
          </a:p>
        </p:txBody>
      </p:sp>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a:xfrm>
            <a:off x="315142" y="320678"/>
            <a:ext cx="5806851" cy="1017672"/>
          </a:xfrm>
        </p:spPr>
        <p:txBody>
          <a:bodyPr/>
          <a:lstStyle/>
          <a:p>
            <a:pPr algn="l" rtl="0"/>
            <a:r>
              <a:rPr lang="zh-CN" b="1" i="1" u="none" baseline="0"/>
              <a:t>天然气危险</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pPr algn="r" rtl="0"/>
            <a:r>
              <a:rPr lang="zh-CN" b="0" i="0" u="none" baseline="0"/>
              <a:t>6-18</a:t>
            </a:r>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pPr rtl="0"/>
            <a:r>
              <a:rPr lang="zh-CN" b="0" i="0" u="none" baseline="0"/>
              <a:t>PM 6-15</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pPr algn="l" rtl="0"/>
            <a:r>
              <a:rPr lang="zh-CN" b="0" i="0" u="none" baseline="0"/>
              <a:t>安装天然气探测器 </a:t>
            </a:r>
          </a:p>
          <a:p>
            <a:pPr algn="l" rtl="0"/>
            <a:r>
              <a:rPr lang="zh-CN" b="0" i="0" u="none" baseline="0"/>
              <a:t>在家中安装一氧化碳探测器 </a:t>
            </a:r>
          </a:p>
          <a:p>
            <a:pPr algn="l" rtl="0"/>
            <a:r>
              <a:rPr lang="zh-CN" b="0" i="0" u="none" baseline="0"/>
              <a:t>每个月检测天然气和一氧化碳探测器的电池 </a:t>
            </a:r>
          </a:p>
          <a:p>
            <a:pPr lvl="1" algn="l" rtl="0"/>
            <a:r>
              <a:rPr lang="zh-CN" b="0" i="0" u="none" baseline="0"/>
              <a:t>每隔六个月换一次电池 </a:t>
            </a:r>
          </a:p>
          <a:p>
            <a:pPr algn="l" rtl="0"/>
            <a:r>
              <a:rPr lang="zh-CN" b="0" i="0" u="none" baseline="0"/>
              <a:t>找到天然气切断阀门，并清晰标示出来 </a:t>
            </a:r>
          </a:p>
          <a:p>
            <a:pPr lvl="1" algn="l" rtl="0"/>
            <a:r>
              <a:rPr lang="zh-CN" b="0" i="0" u="none" baseline="0"/>
              <a:t>使用适当的无火星式工具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a:xfrm>
            <a:off x="315142" y="320678"/>
            <a:ext cx="5806851" cy="1017672"/>
          </a:xfrm>
        </p:spPr>
        <p:txBody>
          <a:bodyPr>
            <a:normAutofit/>
          </a:bodyPr>
          <a:lstStyle/>
          <a:p>
            <a:pPr algn="l" rtl="0"/>
            <a:r>
              <a:rPr lang="zh-CN" b="1" i="1" u="none" baseline="0"/>
              <a:t>天然气危险意识</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pPr algn="r" rtl="0"/>
            <a:r>
              <a:rPr lang="zh-CN" b="0" i="0" u="none" baseline="0"/>
              <a:t>6-19</a:t>
            </a:r>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pPr rtl="0"/>
            <a:r>
              <a:rPr lang="zh-CN" b="0" i="0" u="none" baseline="0"/>
              <a:t>PM 6-15</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pPr algn="l" rtl="0"/>
            <a:r>
              <a:rPr lang="zh-CN" b="0" i="0" u="none" baseline="0"/>
              <a:t>找到天然气切断阀门，并清晰标示出来 </a:t>
            </a:r>
          </a:p>
          <a:p>
            <a:pPr algn="l" rtl="0"/>
            <a:r>
              <a:rPr lang="zh-CN" b="0" i="0" u="none" baseline="0"/>
              <a:t>如果并非是自动式阀门，则须了解切断天然气的程序 </a:t>
            </a:r>
          </a:p>
        </p:txBody>
      </p:sp>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a:xfrm>
            <a:off x="315142" y="320678"/>
            <a:ext cx="5806851" cy="1017672"/>
          </a:xfrm>
        </p:spPr>
        <p:txBody>
          <a:bodyPr/>
          <a:lstStyle/>
          <a:p>
            <a:pPr algn="l" rtl="0"/>
            <a:r>
              <a:rPr lang="zh-CN" b="1" i="1" u="none" baseline="0"/>
              <a:t>切断天然气</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pPr algn="r" rtl="0"/>
            <a:r>
              <a:rPr lang="zh-CN" b="0" i="0" u="none" baseline="0"/>
              <a:t>6-20</a:t>
            </a:r>
          </a:p>
        </p:txBody>
      </p:sp>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pPr rtl="0"/>
            <a:r>
              <a:rPr lang="zh-CN" b="0" i="0" u="none" baseline="0"/>
              <a:t>PM 6-16</a:t>
            </a:r>
          </a:p>
        </p:txBody>
      </p:sp>
      <p:pic>
        <p:nvPicPr>
          <p:cNvPr id="6" name="Picture 5" descr="切断天然气。图片展示了天然气连接安装。">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pPr algn="l" rtl="0"/>
            <a:r>
              <a:rPr lang="zh-CN" b="0" i="0" u="none" baseline="0" dirty="0"/>
              <a:t>请务必阅读标签信息 </a:t>
            </a:r>
          </a:p>
          <a:p>
            <a:pPr algn="l" rtl="0"/>
            <a:r>
              <a:rPr lang="zh-CN" b="0" i="0" u="none" baseline="0" dirty="0"/>
              <a:t>使用 L.I.E.S. 的储存程序</a:t>
            </a:r>
          </a:p>
          <a:p>
            <a:pPr lvl="1" algn="l" rtl="0"/>
            <a:r>
              <a:rPr lang="zh-CN" b="0" i="0" u="none" baseline="0" dirty="0"/>
              <a:t>（</a:t>
            </a:r>
            <a:r>
              <a:rPr lang="zh-CN" b="1" i="0" u="sng" baseline="0" dirty="0"/>
              <a:t>L</a:t>
            </a:r>
            <a:r>
              <a:rPr lang="zh-CN" b="0" i="0" u="none" baseline="0" dirty="0"/>
              <a:t>=限制、</a:t>
            </a:r>
            <a:r>
              <a:rPr lang="zh-CN" b="1" i="0" u="sng" baseline="0" dirty="0"/>
              <a:t>I</a:t>
            </a:r>
            <a:r>
              <a:rPr lang="zh-CN" b="0" i="0" u="none" baseline="0" dirty="0"/>
              <a:t>=隔离、</a:t>
            </a:r>
            <a:r>
              <a:rPr lang="zh-CN" b="1" i="0" u="sng" baseline="0" dirty="0"/>
              <a:t>E</a:t>
            </a:r>
            <a:r>
              <a:rPr lang="zh-CN" b="0" i="0" u="none" baseline="0" dirty="0"/>
              <a:t>=消除、</a:t>
            </a:r>
            <a:r>
              <a:rPr lang="zh-CN" b="1" i="0" u="sng" baseline="0" dirty="0"/>
              <a:t>S</a:t>
            </a:r>
            <a:r>
              <a:rPr lang="zh-CN" b="0" i="0" u="none" baseline="0" dirty="0"/>
              <a:t>=分离） </a:t>
            </a:r>
          </a:p>
        </p:txBody>
      </p:sp>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a:xfrm>
            <a:off x="315142" y="320678"/>
            <a:ext cx="5806851" cy="1017672"/>
          </a:xfrm>
        </p:spPr>
        <p:txBody>
          <a:bodyPr>
            <a:normAutofit/>
          </a:bodyPr>
          <a:lstStyle/>
          <a:p>
            <a:r>
              <a:rPr lang="zh-CN" b="1" i="1" u="none" baseline="0" dirty="0"/>
              <a:t>L.I.E.S.</a:t>
            </a:r>
            <a:br>
              <a:rPr lang="en-US" altLang="zh-CN" b="1" i="1" u="none" baseline="0" dirty="0"/>
            </a:br>
            <a:r>
              <a:rPr lang="zh-CN" altLang="en-US" sz="1600" dirty="0"/>
              <a:t>（</a:t>
            </a:r>
            <a:r>
              <a:rPr lang="en-US" sz="1600" u="sng" dirty="0"/>
              <a:t>L</a:t>
            </a:r>
            <a:r>
              <a:rPr lang="en-US" sz="1600" dirty="0"/>
              <a:t>=</a:t>
            </a:r>
            <a:r>
              <a:rPr lang="zh-CN" altLang="en-US" sz="1600" dirty="0"/>
              <a:t>限制、</a:t>
            </a:r>
            <a:r>
              <a:rPr lang="en-US" sz="1600" u="sng" dirty="0"/>
              <a:t>I</a:t>
            </a:r>
            <a:r>
              <a:rPr lang="en-US" sz="1600" dirty="0"/>
              <a:t>=</a:t>
            </a:r>
            <a:r>
              <a:rPr lang="zh-CN" altLang="en-US" sz="1600" dirty="0"/>
              <a:t>隔离、</a:t>
            </a:r>
            <a:r>
              <a:rPr lang="en-US" sz="1600" u="sng" dirty="0"/>
              <a:t>E</a:t>
            </a:r>
            <a:r>
              <a:rPr lang="en-US" sz="1600" dirty="0"/>
              <a:t>=</a:t>
            </a:r>
            <a:r>
              <a:rPr lang="zh-CN" altLang="en-US" sz="1600" dirty="0"/>
              <a:t>消除、</a:t>
            </a:r>
            <a:r>
              <a:rPr lang="en-US" sz="1600" u="sng" dirty="0"/>
              <a:t>S</a:t>
            </a:r>
            <a:r>
              <a:rPr lang="en-US" sz="1600" dirty="0"/>
              <a:t>=</a:t>
            </a:r>
            <a:r>
              <a:rPr lang="zh-CN" altLang="en-US" sz="1600" dirty="0"/>
              <a:t>分离）</a:t>
            </a:r>
            <a:endParaRPr lang="zh-CN" b="1" i="1" u="none" baseline="0" dirty="0"/>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pPr algn="r" rtl="0"/>
            <a:r>
              <a:rPr lang="zh-CN" b="0" i="0" u="none" baseline="0"/>
              <a:t>6-21</a:t>
            </a:r>
          </a:p>
        </p:txBody>
      </p:sp>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pPr rtl="0"/>
            <a:r>
              <a:rPr lang="zh-CN" b="0" i="0" u="none" baseline="0"/>
              <a:t>PM 6-17</a:t>
            </a:r>
          </a:p>
        </p:txBody>
      </p:sp>
      <p:pic>
        <p:nvPicPr>
          <p:cNvPr id="6" name="Picture 5" descr="L.I.E.S.图片展示了我们必须隔离和分离、并禁止公众使用的产品。">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pPr algn="l" rtl="0"/>
            <a:r>
              <a:rPr lang="zh-CN" b="0" i="0" u="none" baseline="0"/>
              <a:t>可腐蚀其他物品</a:t>
            </a:r>
          </a:p>
          <a:p>
            <a:pPr algn="l" rtl="0"/>
            <a:r>
              <a:rPr lang="zh-CN" b="0" i="0" u="none" baseline="0"/>
              <a:t>易爆或易燃</a:t>
            </a:r>
          </a:p>
          <a:p>
            <a:pPr algn="l" rtl="0"/>
            <a:r>
              <a:rPr lang="zh-CN" b="0" i="0" u="none" baseline="0"/>
              <a:t>可与水产生强烈反应</a:t>
            </a:r>
          </a:p>
          <a:p>
            <a:pPr algn="l" rtl="0"/>
            <a:r>
              <a:rPr lang="zh-CN" b="0" i="0" u="none" baseline="0"/>
              <a:t>遇热和遇震时不稳定</a:t>
            </a:r>
          </a:p>
          <a:p>
            <a:pPr algn="l" rtl="0"/>
            <a:r>
              <a:rPr lang="zh-CN" b="0" i="0" u="none" baseline="0"/>
              <a:t>在吸收、吸入、注射或食用时，含有任何对人体，动物和环境有害的物质 </a:t>
            </a:r>
          </a:p>
        </p:txBody>
      </p:sp>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a:xfrm>
            <a:off x="315142" y="320678"/>
            <a:ext cx="5806851" cy="1017672"/>
          </a:xfrm>
        </p:spPr>
        <p:txBody>
          <a:bodyPr/>
          <a:lstStyle/>
          <a:p>
            <a:pPr algn="l" rtl="0"/>
            <a:r>
              <a:rPr lang="zh-CN" b="1" i="1" u="none" baseline="0"/>
              <a:t>危险品</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pPr algn="r" rtl="0"/>
            <a:r>
              <a:rPr lang="zh-CN" b="0" i="0" u="none" baseline="0"/>
              <a:t>6-22</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pPr rtl="0"/>
            <a:r>
              <a:rPr lang="zh-CN" b="0" i="0" u="none" baseline="0"/>
              <a:t>PM 6-18</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a:xfrm>
            <a:off x="315142" y="320678"/>
            <a:ext cx="5806851" cy="1017672"/>
          </a:xfrm>
        </p:spPr>
        <p:txBody>
          <a:bodyPr>
            <a:normAutofit/>
          </a:bodyPr>
          <a:lstStyle/>
          <a:p>
            <a:pPr algn="l" rtl="0"/>
            <a:r>
              <a:rPr lang="zh-CN" b="1" i="1" u="none" baseline="0"/>
              <a:t>识别已经储存的危险品</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pPr algn="r" rtl="0"/>
            <a:r>
              <a:rPr lang="zh-CN" b="0" i="0" u="none" baseline="0"/>
              <a:t>6-23</a:t>
            </a:r>
          </a:p>
        </p:txBody>
      </p:sp>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pPr rtl="0"/>
            <a:r>
              <a:rPr lang="zh-CN" b="0" i="0" u="none" baseline="0"/>
              <a:t>PM 6-19</a:t>
            </a:r>
          </a:p>
        </p:txBody>
      </p:sp>
      <p:pic>
        <p:nvPicPr>
          <p:cNvPr id="6" name="Picture 5" descr="识别已经储存的危险品。菱形图片展示了四种危险品类型，红色象限中数字为 4、黄色象限中的数字为 3、白色象限上写有字母“W”并有一条横线，蓝色象限中的数字为 3。这个菱形标记是：美国消防协会 (NFPA) 的“704 钻石”标记。">
            <a:extLst>
              <a:ext uri="{FF2B5EF4-FFF2-40B4-BE49-F238E27FC236}">
                <a16:creationId xmlns:a16="http://schemas.microsoft.com/office/drawing/2014/main" id="{0A53AE0C-3075-4AF7-A020-64C3D0F9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50" y="2279201"/>
            <a:ext cx="3756301" cy="3279310"/>
          </a:xfrm>
          <a:prstGeom prst="rect">
            <a:avLst/>
          </a:prstGeom>
        </p:spPr>
      </p:pic>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pPr algn="l" rtl="0"/>
            <a:r>
              <a:rPr lang="zh-CN" b="0" i="0" u="none" baseline="0"/>
              <a:t>美国消防协会 (NFPA) 的“704 钻石”标记白色象限：</a:t>
            </a:r>
          </a:p>
          <a:p>
            <a:pPr lvl="1" algn="l" rtl="0"/>
            <a:r>
              <a:rPr lang="zh-CN" b="0" i="0" u="none" baseline="0"/>
              <a:t>W：展示与水的异常反应</a:t>
            </a:r>
          </a:p>
          <a:p>
            <a:pPr lvl="1" algn="l" rtl="0"/>
            <a:r>
              <a:rPr lang="zh-CN" b="0" i="0" u="none" baseline="0"/>
              <a:t>OX：还有氧化特性</a:t>
            </a:r>
          </a:p>
        </p:txBody>
      </p:sp>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a:xfrm>
            <a:off x="315142" y="320678"/>
            <a:ext cx="5806851" cy="1017672"/>
          </a:xfrm>
        </p:spPr>
        <p:txBody>
          <a:bodyPr/>
          <a:lstStyle/>
          <a:p>
            <a:pPr algn="l" rtl="0"/>
            <a:r>
              <a:rPr lang="zh-CN" b="1" i="1" u="none" baseline="0"/>
              <a:t>白色象限</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pPr algn="r" rtl="0"/>
            <a:r>
              <a:rPr lang="zh-CN" b="0" i="0" u="none" baseline="0"/>
              <a:t>6-24</a:t>
            </a:r>
          </a:p>
        </p:txBody>
      </p:sp>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pPr rtl="0"/>
            <a:r>
              <a:rPr lang="zh-CN" b="0" i="0" u="none" baseline="0"/>
              <a:t>PM 6-19</a:t>
            </a:r>
          </a:p>
        </p:txBody>
      </p:sp>
      <p:pic>
        <p:nvPicPr>
          <p:cNvPr id="6" name="Picture 5" descr="白色象限。图片展示了：美国消防协会 (NFPA) 的“704 钻石”标记，根据上文所述，“W”代表该物质能与水产生异常反应，“OX”代表该物质有氧化特性。">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a:xfrm>
            <a:off x="315142" y="320678"/>
            <a:ext cx="5806851" cy="1017672"/>
          </a:xfrm>
        </p:spPr>
        <p:txBody>
          <a:bodyPr/>
          <a:lstStyle/>
          <a:p>
            <a:pPr algn="l" rtl="0"/>
            <a:r>
              <a:rPr lang="zh-CN" b="1" i="1" u="none" baseline="0"/>
              <a:t>停止！</a:t>
            </a:r>
          </a:p>
        </p:txBody>
      </p:sp>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pPr algn="r" rtl="0"/>
            <a:r>
              <a:rPr lang="zh-CN" b="0" i="0" u="none" baseline="0"/>
              <a:t>6-25</a:t>
            </a:r>
          </a:p>
        </p:txBody>
      </p:sp>
      <p:pic>
        <p:nvPicPr>
          <p:cNvPr id="6" name="Picture 5" descr="停止。停止标识图案。">
            <a:extLst>
              <a:ext uri="{FF2B5EF4-FFF2-40B4-BE49-F238E27FC236}">
                <a16:creationId xmlns:a16="http://schemas.microsoft.com/office/drawing/2014/main" id="{0C508331-112D-4416-A6BE-9D191AD9638F}"/>
              </a:ext>
            </a:extLst>
          </p:cNvPr>
          <p:cNvPicPr>
            <a:picLocks noChangeAspect="1"/>
          </p:cNvPicPr>
          <p:nvPr/>
        </p:nvPicPr>
        <p:blipFill>
          <a:blip r:embed="rId3"/>
          <a:stretch>
            <a:fillRect/>
          </a:stretch>
        </p:blipFill>
        <p:spPr>
          <a:xfrm>
            <a:off x="2075728" y="2032494"/>
            <a:ext cx="4992543" cy="3331953"/>
          </a:xfrm>
          <a:prstGeom prst="rect">
            <a:avLst/>
          </a:prstGeom>
        </p:spPr>
      </p:pic>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全球化学品统一分类和标签制度</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pPr algn="r" rtl="0"/>
            <a:r>
              <a:rPr lang="zh-CN" b="0" i="0" u="none" baseline="0"/>
              <a:t>6-26</a:t>
            </a:r>
          </a:p>
        </p:txBody>
      </p:sp>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pPr rtl="0"/>
            <a:r>
              <a:rPr lang="zh-CN" b="0" i="0" u="none" baseline="0"/>
              <a:t>PM 6-20</a:t>
            </a:r>
          </a:p>
        </p:txBody>
      </p:sp>
      <p:pic>
        <p:nvPicPr>
          <p:cNvPr id="6" name="Picture 5" descr="全球化学品统一分类和标签制度。图片展示了全球化学品统一分类和标签制度 (GHS) 的象形文字标识，例如：健康危险、火苗、感叹号、气缸、腐蚀、爆炸性炸弹、圆圈上的火苗、环境、骷髅和交叉骨。">
            <a:extLst>
              <a:ext uri="{FF2B5EF4-FFF2-40B4-BE49-F238E27FC236}">
                <a16:creationId xmlns:a16="http://schemas.microsoft.com/office/drawing/2014/main" id="{AF0D62C4-4A44-4A80-BF9F-53B29E84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10" y="1863322"/>
            <a:ext cx="4291780" cy="4039939"/>
          </a:xfrm>
          <a:prstGeom prst="rect">
            <a:avLst/>
          </a:prstGeom>
        </p:spPr>
      </p:pic>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pPr algn="l" rtl="0"/>
            <a:r>
              <a:rPr lang="zh-CN" b="0" i="0" u="none" baseline="0"/>
              <a:t>因摇晃、洪水或疾风导致热水器或暖气移位，造成天然气管道破裂</a:t>
            </a:r>
          </a:p>
          <a:p>
            <a:pPr algn="l" rtl="0"/>
            <a:r>
              <a:rPr lang="zh-CN" b="0" i="0" u="none" baseline="0"/>
              <a:t>坠落的书、盘子或其他橱柜物品所造成的损失</a:t>
            </a:r>
          </a:p>
          <a:p>
            <a:pPr algn="l" rtl="0"/>
            <a:r>
              <a:rPr lang="zh-CN" b="0" i="0" u="none" baseline="0"/>
              <a:t>移位的电器和办公室设备所带来的受伤或触电风险</a:t>
            </a:r>
          </a:p>
          <a:p>
            <a:pPr algn="l" rtl="0"/>
            <a:r>
              <a:rPr lang="zh-CN" b="0" i="0" u="none" baseline="0"/>
              <a:t>电线接搭错误、插头负荷过重、破损的电线所造成的火灾 </a:t>
            </a:r>
          </a:p>
        </p:txBody>
      </p:sp>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a:xfrm>
            <a:off x="315142" y="320678"/>
            <a:ext cx="5806851" cy="1017672"/>
          </a:xfrm>
        </p:spPr>
        <p:txBody>
          <a:bodyPr/>
          <a:lstStyle/>
          <a:p>
            <a:pPr algn="l" rtl="0"/>
            <a:r>
              <a:rPr lang="zh-CN" b="1" i="1" u="none" baseline="0"/>
              <a:t>家庭危险</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pPr algn="r" rtl="0"/>
            <a:r>
              <a:rPr lang="zh-CN" b="0" i="0" u="none" baseline="0"/>
              <a:t>1-17</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pPr rtl="0"/>
            <a:r>
              <a:rPr lang="zh-CN" b="0" i="0" u="none" baseline="0"/>
              <a:t>PM 1-9</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a:xfrm>
            <a:off x="315142" y="320678"/>
            <a:ext cx="5806851" cy="1017672"/>
          </a:xfrm>
        </p:spPr>
        <p:txBody>
          <a:bodyPr/>
          <a:lstStyle/>
          <a:p>
            <a:pPr algn="l" rtl="0"/>
            <a:r>
              <a:rPr lang="zh-CN" b="1" i="1" u="none" baseline="0"/>
              <a:t>运输途中的危险品</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pPr algn="r" rtl="0"/>
            <a:r>
              <a:rPr lang="zh-CN" b="0" i="0" u="none" baseline="0"/>
              <a:t>6-27</a:t>
            </a:r>
          </a:p>
        </p:txBody>
      </p:sp>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pPr rtl="0"/>
            <a:r>
              <a:rPr lang="zh-CN" b="0" i="0" u="none" baseline="0"/>
              <a:t>PM 6-21</a:t>
            </a:r>
          </a:p>
        </p:txBody>
      </p:sp>
      <p:pic>
        <p:nvPicPr>
          <p:cNvPr id="7" name="Picture 6" descr="11 个菱形运输部 (DOT) 标牌预警图案。 1、橙色标识，写有“爆炸 1.1”，画有爆炸简图；2、红色标识，写有 “易燃气体 2”，画有一簇火苗的简图；3、白色标识，写有“吸入危险 2”，画有骷髅和交叉骨简图；4、红色标识，写有“易燃 3”、画有一簇火苗的简图；5、红白相间条纹标识，写有“易燃固体 4”，画有一簇火苗的简图；6、上白下红标识，写有“自燃 4”、画有一簇火苗的简图；7、蓝色标识，写有“打湿危险 4”、画有一簇火苗的简图；8、黄色标识，写有“氧化剂 5.1”、圈圈上部画有一簇火苗，下方是一条水平线；9、白色标识，写有“有毒物质 6”，画有骷髅和交叉骨简图；10、上黄下白标识，写有“放射性物质 7”，配有放射性标识；11、上白下黑标识，写有“腐蚀性物质 8”，画有使用小瓶子向一个表面和皮肤上倾倒液体的简图，通过线条表示发生了反应。">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40" y="1881806"/>
            <a:ext cx="6744320" cy="3510363"/>
          </a:xfrm>
          <a:prstGeom prst="rect">
            <a:avLst/>
          </a:prstGeom>
        </p:spPr>
      </p:pic>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a:xfrm>
            <a:off x="315142" y="320678"/>
            <a:ext cx="6717425" cy="1017672"/>
          </a:xfrm>
        </p:spPr>
        <p:txBody>
          <a:bodyPr>
            <a:normAutofit/>
          </a:bodyPr>
          <a:lstStyle/>
          <a:p>
            <a:pPr algn="l" rtl="0"/>
            <a:r>
              <a:rPr lang="zh-CN" sz="3200" b="1" i="1" u="none" baseline="0" dirty="0"/>
              <a:t>联合国 (UN) 和北美 (NA) 标牌</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pPr algn="r" rtl="0"/>
            <a:r>
              <a:rPr lang="zh-CN" b="0" i="0" u="none" baseline="0"/>
              <a:t>6-28</a:t>
            </a:r>
          </a:p>
        </p:txBody>
      </p:sp>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pPr rtl="0"/>
            <a:r>
              <a:rPr lang="zh-CN" b="0" i="0" u="none" baseline="0"/>
              <a:t>PM 6-21</a:t>
            </a:r>
          </a:p>
        </p:txBody>
      </p:sp>
      <p:pic>
        <p:nvPicPr>
          <p:cNvPr id="7" name="Picture 6" descr="图片：氧化剂标识和 1203。第一个图片是一个黄色菱形图案，中间写有“OXIDIZER（氧化剂）”；第二个图片是一个红色菱形图案，中间写有数字“1203”。">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6" y="1896039"/>
            <a:ext cx="7808947" cy="3886200"/>
          </a:xfrm>
          <a:prstGeom prst="rect">
            <a:avLst/>
          </a:prstGeom>
        </p:spPr>
      </p:pic>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rtl="0">
              <a:buNone/>
            </a:pPr>
            <a:r>
              <a:rPr lang="zh-CN" b="1" i="0" u="none" baseline="0"/>
              <a:t>请谨记：</a:t>
            </a:r>
          </a:p>
          <a:p>
            <a:pPr marL="0" indent="0" algn="ctr" rtl="0">
              <a:buNone/>
            </a:pPr>
            <a:r>
              <a:rPr lang="zh-CN" b="0" i="0" u="none" baseline="0"/>
              <a:t>所有危险品标牌对于社区紧急响应小组 (CERT) 的志愿者来说都意味着停止！</a:t>
            </a:r>
          </a:p>
        </p:txBody>
      </p:sp>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a:xfrm>
            <a:off x="315142" y="320678"/>
            <a:ext cx="5806851" cy="1017672"/>
          </a:xfrm>
        </p:spPr>
        <p:txBody>
          <a:bodyPr/>
          <a:lstStyle/>
          <a:p>
            <a:pPr algn="l" rtl="0"/>
            <a:r>
              <a:rPr lang="zh-CN" b="1" i="1" u="none" baseline="0"/>
              <a:t>大于 1?</a:t>
            </a:r>
          </a:p>
        </p:txBody>
      </p:sp>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pPr algn="r" rtl="0"/>
            <a:r>
              <a:rPr lang="zh-CN" b="0" i="0" u="none" baseline="0"/>
              <a:t>6-29</a:t>
            </a:r>
          </a:p>
        </p:txBody>
      </p:sp>
      <p:pic>
        <p:nvPicPr>
          <p:cNvPr id="6" name="Picture 5" descr="大于 1？图片展示多个停止标识。">
            <a:extLst>
              <a:ext uri="{FF2B5EF4-FFF2-40B4-BE49-F238E27FC236}">
                <a16:creationId xmlns:a16="http://schemas.microsoft.com/office/drawing/2014/main" id="{F318CE5E-8393-4C20-9010-19ACB0D0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15" y="1694463"/>
            <a:ext cx="3605968" cy="2415109"/>
          </a:xfrm>
          <a:prstGeom prst="rect">
            <a:avLst/>
          </a:prstGeom>
        </p:spPr>
      </p:pic>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pPr algn="l" rtl="0"/>
            <a:r>
              <a:rPr lang="zh-CN" b="0" i="0" u="none" baseline="0"/>
              <a:t>练习使用便携式灭火器扑灭小型火灾</a:t>
            </a:r>
          </a:p>
          <a:p>
            <a:pPr algn="l" rtl="0"/>
            <a:r>
              <a:rPr lang="zh-CN" b="0" i="0" u="none" baseline="0"/>
              <a:t>采取团队合作方式进行灭火 </a:t>
            </a:r>
          </a:p>
        </p:txBody>
      </p:sp>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a:xfrm>
            <a:off x="315142" y="320678"/>
            <a:ext cx="5806851" cy="1017672"/>
          </a:xfrm>
        </p:spPr>
        <p:txBody>
          <a:bodyPr/>
          <a:lstStyle/>
          <a:p>
            <a:pPr algn="l" rtl="0"/>
            <a:r>
              <a:rPr lang="zh-CN" b="1" i="1" u="none" baseline="0"/>
              <a:t>练习 6.1</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pPr algn="r" rtl="0"/>
            <a:r>
              <a:rPr lang="zh-CN" b="0" i="0" u="none" baseline="0"/>
              <a:t>6-30</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pPr rtl="0"/>
            <a:r>
              <a:rPr lang="zh-CN" b="0" i="0" u="none" baseline="0"/>
              <a:t>PM 6-22</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pPr algn="l" rtl="0"/>
            <a:r>
              <a:rPr lang="zh-CN" b="0" i="0" u="none" baseline="0"/>
              <a:t>您需要知晓：</a:t>
            </a:r>
          </a:p>
          <a:p>
            <a:pPr lvl="1" algn="l" rtl="0"/>
            <a:r>
              <a:rPr lang="zh-CN" b="0" i="0" u="none" baseline="0"/>
              <a:t>有效灭火的关键内容</a:t>
            </a:r>
          </a:p>
          <a:p>
            <a:pPr lvl="1" algn="l" rtl="0"/>
            <a:r>
              <a:rPr lang="zh-CN" b="0" i="0" u="none" baseline="0"/>
              <a:t>火灾类型和灭火器类型</a:t>
            </a:r>
          </a:p>
          <a:p>
            <a:pPr lvl="1" algn="l" rtl="0"/>
            <a:r>
              <a:rPr lang="zh-CN" b="0" i="0" u="none" baseline="0"/>
              <a:t>拉出、瞄准、压紧、扫射 (P.A.S.S.)</a:t>
            </a:r>
          </a:p>
          <a:p>
            <a:pPr lvl="1" algn="l" rtl="0"/>
            <a:r>
              <a:rPr lang="zh-CN" b="0" i="0" u="none" baseline="0"/>
              <a:t>如何识别危险品 </a:t>
            </a:r>
          </a:p>
          <a:p>
            <a:pPr lvl="1" algn="l" rtl="0"/>
            <a:endParaRPr lang="zh-CN" dirty="0"/>
          </a:p>
          <a:p>
            <a:pPr lvl="1" algn="l" rtl="0"/>
            <a:endParaRPr lang="zh-CN" dirty="0"/>
          </a:p>
          <a:p>
            <a:pPr marL="0" lvl="1" indent="0" algn="ctr" rtl="0">
              <a:buNone/>
            </a:pPr>
            <a:r>
              <a:rPr lang="zh-CN" sz="2800" b="1" i="0" u="none" baseline="0"/>
              <a:t>请务必遵守社区紧急响应小组 (CERT) 确立的安全规则。个人安全第一！</a:t>
            </a:r>
          </a:p>
          <a:p>
            <a:endParaRPr lang="zh-CN" dirty="0"/>
          </a:p>
        </p:txBody>
      </p:sp>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pPr algn="r" rtl="0"/>
            <a:r>
              <a:rPr lang="zh-CN" b="0" i="0" u="none" baseline="0"/>
              <a:t>6-31</a:t>
            </a:r>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pPr rtl="0"/>
            <a:r>
              <a:rPr lang="zh-CN" b="0" i="0" u="none" baseline="0"/>
              <a:t>PM 6-23</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pPr algn="l" rtl="0"/>
            <a:r>
              <a:rPr lang="zh-CN" b="0" i="0" u="none" baseline="0"/>
              <a:t>阅读下一单元的内容 </a:t>
            </a:r>
          </a:p>
          <a:p>
            <a:pPr algn="l" rtl="0"/>
            <a:r>
              <a:rPr lang="zh-CN" b="0" i="0" u="none" baseline="0"/>
              <a:t>携带下一章所需的必要资源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pPr algn="l" rtl="0"/>
            <a:r>
              <a:rPr lang="zh-CN" b="0" i="0" u="none" baseline="0"/>
              <a:t>社区紧急响应小组 (CERT) 基础培训第 6 单元：消防安全和公用设施控制</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pPr algn="r" rtl="0"/>
            <a:r>
              <a:rPr lang="zh-CN" b="0" i="0" u="none" baseline="0"/>
              <a:t>6-32</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pPr rtl="0"/>
            <a:r>
              <a:rPr lang="zh-CN" b="0" i="0" u="none" baseline="0"/>
              <a:t>PM 6-23</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7 单元：轻度搜救行动</a:t>
            </a:r>
          </a:p>
        </p:txBody>
      </p:sp>
      <p:sp>
        <p:nvSpPr>
          <p:cNvPr id="4" name="Title 3"/>
          <p:cNvSpPr>
            <a:spLocks noGrp="1"/>
          </p:cNvSpPr>
          <p:nvPr>
            <p:ph type="ctrTitle"/>
          </p:nvPr>
        </p:nvSpPr>
        <p:spPr>
          <a:xfrm>
            <a:off x="292821" y="1866801"/>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algn="l" rtl="0"/>
            <a:r>
              <a:rPr lang="zh-CN" b="0" i="0" u="none" baseline="0"/>
              <a:t>针对潜在搜救现场，识别和运用社区紧急响应小组 (CERT) 的估量要求 </a:t>
            </a:r>
          </a:p>
          <a:p>
            <a:pPr algn="l" rtl="0"/>
            <a:r>
              <a:rPr lang="zh-CN" b="0" i="0" u="none" baseline="0"/>
              <a:t>展示轻度搜救技巧 </a:t>
            </a:r>
          </a:p>
          <a:p>
            <a:pPr algn="l" rtl="0"/>
            <a:r>
              <a:rPr lang="zh-CN" b="0" i="0" u="none" baseline="0"/>
              <a:t>展示在搜救行动中移除残骸，解救幸存者的安全技巧 </a:t>
            </a:r>
          </a:p>
        </p:txBody>
      </p:sp>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pPr algn="r" rtl="0"/>
            <a:r>
              <a:rPr lang="zh-CN" b="0" i="0" u="none" baseline="0"/>
              <a:t>7-1</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pPr rtl="0"/>
            <a:r>
              <a:rPr lang="zh-CN" b="0" i="0" u="none" baseline="0"/>
              <a:t>PM 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pPr algn="l" rtl="0"/>
            <a:r>
              <a:rPr lang="zh-CN" b="0" i="0" u="none" baseline="0"/>
              <a:t>搜救估量</a:t>
            </a:r>
          </a:p>
          <a:p>
            <a:pPr algn="l" rtl="0"/>
            <a:r>
              <a:rPr lang="zh-CN" b="0" i="0" u="none" baseline="0"/>
              <a:t>执行室内和室外搜救行动</a:t>
            </a:r>
          </a:p>
          <a:p>
            <a:pPr algn="l" rtl="0"/>
            <a:r>
              <a:rPr lang="zh-CN" b="0" i="0" u="none" baseline="0"/>
              <a:t>执行救援行动 </a:t>
            </a:r>
          </a:p>
        </p:txBody>
      </p:sp>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a:xfrm>
            <a:off x="315142" y="320678"/>
            <a:ext cx="5806851" cy="1017672"/>
          </a:xfrm>
        </p:spPr>
        <p:txBody>
          <a:bodyPr/>
          <a:lstStyle/>
          <a:p>
            <a:pPr algn="l" rtl="0"/>
            <a:r>
              <a:rPr lang="zh-CN" b="1" i="1" u="none" baseline="0"/>
              <a:t>单元主题</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pPr algn="r" rtl="0"/>
            <a:r>
              <a:rPr lang="zh-CN" b="0" i="0" u="none" baseline="0"/>
              <a:t>7-2</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pPr rtl="0"/>
            <a:r>
              <a:rPr lang="zh-CN" b="0" i="0" u="none" baseline="0"/>
              <a:t>PM 7-1</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lgn="l" rtl="0"/>
            <a:r>
              <a:rPr lang="zh-CN" b="0" i="0" u="none" baseline="0"/>
              <a:t>搜救包含三个独立行动</a:t>
            </a:r>
          </a:p>
          <a:p>
            <a:pPr lvl="1" algn="l" rtl="0"/>
            <a:r>
              <a:rPr lang="zh-CN" b="0" i="0" u="none" baseline="0"/>
              <a:t>估量：使用 9 步持续估量模式</a:t>
            </a:r>
          </a:p>
          <a:p>
            <a:pPr lvl="1" algn="l" rtl="0"/>
            <a:r>
              <a:rPr lang="zh-CN" b="0" i="0" u="none" baseline="0"/>
              <a:t>搜索：幸存者定位和记录</a:t>
            </a:r>
          </a:p>
          <a:p>
            <a:pPr lvl="1" algn="l" rtl="0"/>
            <a:r>
              <a:rPr lang="zh-CN" b="0" i="0" u="none" baseline="0"/>
              <a:t>救援：解救幸存者 </a:t>
            </a:r>
          </a:p>
          <a:p>
            <a:endParaRPr lang="zh-CN" dirty="0"/>
          </a:p>
        </p:txBody>
      </p:sp>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a:xfrm>
            <a:off x="315142" y="320678"/>
            <a:ext cx="5806851" cy="1017672"/>
          </a:xfrm>
        </p:spPr>
        <p:txBody>
          <a:bodyPr/>
          <a:lstStyle/>
          <a:p>
            <a:pPr algn="l" rtl="0"/>
            <a:r>
              <a:rPr lang="zh-CN" b="1" i="1" u="none" baseline="0"/>
              <a:t>搜救</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pPr algn="r" rtl="0"/>
            <a:r>
              <a:rPr lang="zh-CN" b="0" i="0" u="none" baseline="0"/>
              <a:t>7-3</a:t>
            </a:r>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pPr rtl="0"/>
            <a:r>
              <a:rPr lang="zh-CN" b="0" i="0" u="none" baseline="0"/>
              <a:t>PM 7-1</a:t>
            </a:r>
          </a:p>
        </p:txBody>
      </p:sp>
      <p:pic>
        <p:nvPicPr>
          <p:cNvPr id="6" name="Picture 5" descr="搜救。图片展示了一组三位志愿者照料在地上的一名受害者。">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a:xfrm>
            <a:off x="0" y="2423746"/>
            <a:ext cx="9144000" cy="725488"/>
          </a:xfrm>
        </p:spPr>
        <p:txBody>
          <a:bodyPr>
            <a:normAutofit/>
          </a:bodyPr>
          <a:lstStyle/>
          <a:p>
            <a:pPr rtl="0"/>
            <a:r>
              <a:rPr lang="zh-CN" sz="2800" b="1" i="0" u="none" baseline="0" dirty="0">
                <a:solidFill>
                  <a:schemeClr val="bg2">
                    <a:lumMod val="25000"/>
                  </a:schemeClr>
                </a:solidFill>
              </a:rPr>
              <a:t>第 1 单元：灾难筹备工作</a:t>
            </a:r>
          </a:p>
        </p:txBody>
      </p:sp>
      <p:sp>
        <p:nvSpPr>
          <p:cNvPr id="5" name="Title 4"/>
          <p:cNvSpPr>
            <a:spLocks noGrp="1"/>
          </p:cNvSpPr>
          <p:nvPr>
            <p:ph type="ctrTitle"/>
          </p:nvPr>
        </p:nvSpPr>
        <p:spPr>
          <a:xfrm>
            <a:off x="292821" y="1928447"/>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pPr algn="l" rtl="0"/>
            <a:r>
              <a:rPr lang="zh-CN" b="0" i="0" u="none" baseline="0"/>
              <a:t>了解本地各类灾害、警报、预警系统、疏散撤离路线和避难计划 </a:t>
            </a:r>
          </a:p>
          <a:p>
            <a:pPr algn="l" rtl="0"/>
            <a:r>
              <a:rPr lang="zh-CN" b="0" i="0" u="none" baseline="0"/>
              <a:t>考量灾难筹备工作中的重要元素 </a:t>
            </a:r>
          </a:p>
          <a:p>
            <a:pPr algn="l" rtl="0"/>
            <a:r>
              <a:rPr lang="zh-CN" b="0" i="0" u="none" baseline="0"/>
              <a:t>应对自身和熟识人员的特殊需求 </a:t>
            </a:r>
          </a:p>
        </p:txBody>
      </p:sp>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5806851" cy="1017672"/>
          </a:xfrm>
        </p:spPr>
        <p:txBody>
          <a:bodyPr>
            <a:normAutofit/>
          </a:bodyPr>
          <a:lstStyle/>
          <a:p>
            <a:pPr algn="l" rtl="0"/>
            <a:r>
              <a:rPr lang="zh-CN" b="1" i="1" u="none" baseline="0"/>
              <a:t>灾难筹备工作</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pPr algn="r" rtl="0"/>
            <a:r>
              <a:rPr lang="zh-CN" b="0" i="0" u="none" baseline="0"/>
              <a:t>1-18</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pPr rtl="0"/>
            <a:r>
              <a:rPr lang="zh-CN" b="0" i="0" u="none" baseline="0"/>
              <a:t>PM 1-10</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algn="l" rtl="0"/>
            <a:r>
              <a:rPr lang="zh-CN" b="0" i="0" u="none" baseline="0"/>
              <a:t>救援尝试决定依据三个因素</a:t>
            </a:r>
          </a:p>
          <a:p>
            <a:pPr lvl="1" algn="l" rtl="0"/>
            <a:r>
              <a:rPr lang="zh-CN" b="0" i="0" u="none" baseline="0"/>
              <a:t>救援者和幸存者所面临的危险</a:t>
            </a:r>
          </a:p>
          <a:p>
            <a:pPr lvl="1" algn="l" rtl="0"/>
            <a:r>
              <a:rPr lang="zh-CN" b="0" i="0" u="none" baseline="0"/>
              <a:t>为最多数量的人员提供最佳的服务</a:t>
            </a:r>
          </a:p>
          <a:p>
            <a:pPr lvl="1" algn="l" rtl="0"/>
            <a:r>
              <a:rPr lang="zh-CN" b="0" i="0" u="none" baseline="0"/>
              <a:t>可用的资源和人力 </a:t>
            </a:r>
          </a:p>
          <a:p>
            <a:endParaRPr lang="zh-CN" dirty="0"/>
          </a:p>
        </p:txBody>
      </p:sp>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a:xfrm>
            <a:off x="315142" y="320678"/>
            <a:ext cx="5806851" cy="1017672"/>
          </a:xfrm>
        </p:spPr>
        <p:txBody>
          <a:bodyPr>
            <a:normAutofit/>
          </a:bodyPr>
          <a:lstStyle/>
          <a:p>
            <a:pPr algn="l" rtl="0"/>
            <a:r>
              <a:rPr lang="zh-CN" b="1" i="1" u="none" baseline="0"/>
              <a:t>决定尝试援救</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pPr algn="r" rtl="0"/>
            <a:r>
              <a:rPr lang="zh-CN" b="0" i="0" u="none" baseline="0"/>
              <a:t>7-4</a:t>
            </a:r>
          </a:p>
        </p:txBody>
      </p:sp>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pPr rtl="0"/>
            <a:r>
              <a:rPr lang="zh-CN" b="0" i="0" u="none" baseline="0"/>
              <a:t>PM 7-1</a:t>
            </a:r>
          </a:p>
        </p:txBody>
      </p:sp>
      <p:pic>
        <p:nvPicPr>
          <p:cNvPr id="6" name="Picture 5" descr="决定尝试援救。图片展示了 4 位志愿者为一名受害者提供援助。">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lgn="l" rtl="0"/>
            <a:r>
              <a:rPr lang="zh-CN" b="0" i="0" u="none" baseline="0"/>
              <a:t>在最短的时间内援救最多人员 </a:t>
            </a:r>
          </a:p>
          <a:p>
            <a:pPr algn="l" rtl="0"/>
            <a:r>
              <a:rPr lang="zh-CN" b="0" i="0" u="none" baseline="0"/>
              <a:t>首先解救尚可行动的幸存者 </a:t>
            </a:r>
          </a:p>
          <a:p>
            <a:pPr algn="l" rtl="0"/>
            <a:r>
              <a:rPr lang="zh-CN" b="0" i="0" u="none" baseline="0"/>
              <a:t>然后解救被困程度不严重的幸存者 </a:t>
            </a:r>
          </a:p>
          <a:p>
            <a:pPr algn="l" rtl="0"/>
            <a:r>
              <a:rPr lang="zh-CN" b="0" i="0" u="none" baseline="0"/>
              <a:t>确保救援者和幸存者的安全 </a:t>
            </a:r>
          </a:p>
        </p:txBody>
      </p:sp>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a:xfrm>
            <a:off x="315142" y="320678"/>
            <a:ext cx="5806851" cy="1017672"/>
          </a:xfrm>
        </p:spPr>
        <p:txBody>
          <a:bodyPr>
            <a:normAutofit/>
          </a:bodyPr>
          <a:lstStyle/>
          <a:p>
            <a:pPr algn="l" rtl="0"/>
            <a:r>
              <a:rPr lang="zh-CN" b="1" i="1" u="none" baseline="0"/>
              <a:t>搜救目标</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pPr algn="r" rtl="0"/>
            <a:r>
              <a:rPr lang="zh-CN" b="0" i="0" u="none" baseline="0"/>
              <a:t>7-5</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pPr rtl="0"/>
            <a:r>
              <a:rPr lang="zh-CN" b="0" i="0" u="none" baseline="0"/>
              <a:t>PM 7-1</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lgn="l" rtl="0">
              <a:buNone/>
            </a:pPr>
            <a:r>
              <a:rPr lang="zh-CN" b="0" i="0" u="none" baseline="0"/>
              <a:t>取决于：</a:t>
            </a:r>
          </a:p>
          <a:p>
            <a:pPr lvl="1" algn="l" rtl="0">
              <a:buFont typeface="Arial" panose="020B0604020202020204" pitchFamily="34" charset="0"/>
              <a:buChar char="•"/>
            </a:pPr>
            <a:r>
              <a:rPr lang="zh-CN" b="0" i="0" u="none" baseline="0"/>
              <a:t>有效估量</a:t>
            </a:r>
          </a:p>
          <a:p>
            <a:pPr lvl="1" algn="l" rtl="0">
              <a:buFont typeface="Arial" panose="020B0604020202020204" pitchFamily="34" charset="0"/>
              <a:buChar char="•"/>
            </a:pPr>
            <a:r>
              <a:rPr lang="zh-CN" b="0" i="0" u="none" baseline="0"/>
              <a:t>救援者的安全</a:t>
            </a:r>
          </a:p>
          <a:p>
            <a:pPr lvl="1" algn="l" rtl="0">
              <a:buFont typeface="Arial" panose="020B0604020202020204" pitchFamily="34" charset="0"/>
              <a:buChar char="•"/>
            </a:pPr>
            <a:r>
              <a:rPr lang="zh-CN" b="0" i="0" u="none" baseline="0"/>
              <a:t>幸存者的安全 </a:t>
            </a:r>
          </a:p>
        </p:txBody>
      </p:sp>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a:xfrm>
            <a:off x="315142" y="320678"/>
            <a:ext cx="5806851" cy="1017672"/>
          </a:xfrm>
        </p:spPr>
        <p:txBody>
          <a:bodyPr>
            <a:normAutofit/>
          </a:bodyPr>
          <a:lstStyle/>
          <a:p>
            <a:pPr algn="l" rtl="0"/>
            <a:r>
              <a:rPr lang="zh-CN" b="1" i="1" u="none" baseline="0"/>
              <a:t>有效搜救</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pPr algn="r" rtl="0"/>
            <a:r>
              <a:rPr lang="zh-CN" b="0" i="0" u="none" baseline="0"/>
              <a:t>7-6</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pPr rtl="0"/>
            <a:r>
              <a:rPr lang="zh-CN" b="0" i="0" u="none" baseline="0"/>
              <a:t>PM 7-1</a:t>
            </a:r>
          </a:p>
        </p:txBody>
      </p:sp>
      <p:pic>
        <p:nvPicPr>
          <p:cNvPr id="6" name="Picture 5" descr="有效搜救。图片展示了一件黑绿色社区紧急响应小组 (CERT) 的背心。">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150386" y="2138861"/>
            <a:ext cx="4501005" cy="3008325"/>
          </a:xfrm>
          <a:prstGeom prst="rect">
            <a:avLst/>
          </a:prstGeom>
        </p:spPr>
      </p:pic>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lgn="l" rtl="0">
              <a:spcBef>
                <a:spcPts val="500"/>
              </a:spcBef>
            </a:pPr>
            <a:r>
              <a:rPr lang="zh-CN" b="0" i="0" u="none" baseline="0" dirty="0"/>
              <a:t>收集事实 </a:t>
            </a:r>
          </a:p>
          <a:p>
            <a:pPr algn="l" rtl="0">
              <a:spcBef>
                <a:spcPts val="500"/>
              </a:spcBef>
            </a:pPr>
            <a:r>
              <a:rPr lang="zh-CN" b="0" i="0" u="none" baseline="0" dirty="0"/>
              <a:t>评估损失 </a:t>
            </a:r>
          </a:p>
          <a:p>
            <a:pPr algn="l" rtl="0">
              <a:spcBef>
                <a:spcPts val="500"/>
              </a:spcBef>
            </a:pPr>
            <a:r>
              <a:rPr lang="zh-CN" b="0" i="0" u="none" baseline="0" dirty="0"/>
              <a:t>考虑可能发生的情境 </a:t>
            </a:r>
          </a:p>
          <a:p>
            <a:pPr algn="l" rtl="0">
              <a:spcBef>
                <a:spcPts val="500"/>
              </a:spcBef>
            </a:pPr>
            <a:r>
              <a:rPr lang="zh-CN" b="0" i="0" u="none" baseline="0" dirty="0"/>
              <a:t>评估自身情况 </a:t>
            </a:r>
          </a:p>
          <a:p>
            <a:pPr algn="l" rtl="0">
              <a:spcBef>
                <a:spcPts val="500"/>
              </a:spcBef>
            </a:pPr>
            <a:r>
              <a:rPr lang="zh-CN" b="0" i="0" u="none" baseline="0" dirty="0"/>
              <a:t>确立优先要务 </a:t>
            </a:r>
          </a:p>
          <a:p>
            <a:pPr algn="l" rtl="0">
              <a:spcBef>
                <a:spcPts val="500"/>
              </a:spcBef>
            </a:pPr>
            <a:r>
              <a:rPr lang="zh-CN" b="0" i="0" u="none" baseline="0" dirty="0"/>
              <a:t>做出决定 </a:t>
            </a:r>
          </a:p>
          <a:p>
            <a:pPr algn="l" rtl="0">
              <a:spcBef>
                <a:spcPts val="500"/>
              </a:spcBef>
            </a:pPr>
            <a:r>
              <a:rPr lang="zh-CN" b="0" i="0" u="none" baseline="0" dirty="0"/>
              <a:t>制定一套行动计划 </a:t>
            </a:r>
          </a:p>
          <a:p>
            <a:pPr algn="l" rtl="0">
              <a:spcBef>
                <a:spcPts val="500"/>
              </a:spcBef>
            </a:pPr>
            <a:r>
              <a:rPr lang="zh-CN" b="0" i="0" u="none" baseline="0" dirty="0"/>
              <a:t>采取行动 </a:t>
            </a:r>
          </a:p>
          <a:p>
            <a:pPr algn="l" rtl="0">
              <a:spcBef>
                <a:spcPts val="500"/>
              </a:spcBef>
            </a:pPr>
            <a:r>
              <a:rPr lang="zh-CN" b="0" i="0" u="none" baseline="0" dirty="0"/>
              <a:t>评估进度 </a:t>
            </a:r>
          </a:p>
        </p:txBody>
      </p:sp>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估量</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pPr algn="r" rtl="0"/>
            <a:r>
              <a:rPr lang="zh-CN" b="0" i="0" u="none" baseline="0"/>
              <a:t>7-7</a:t>
            </a:r>
          </a:p>
        </p:txBody>
      </p:sp>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pPr rtl="0"/>
            <a:r>
              <a:rPr lang="zh-CN" b="0" i="0" u="none" baseline="0"/>
              <a:t>PM 7-3</a:t>
            </a:r>
          </a:p>
        </p:txBody>
      </p:sp>
      <p:pic>
        <p:nvPicPr>
          <p:cNvPr id="10" name="Picture 9" descr="社区紧急响应小组 (CERT) 估量。图片展示了社区紧急响应小组 (CERT) 使用箭头指针指示的方式进行持续估量。">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47" y="2246287"/>
            <a:ext cx="3339230" cy="3418446"/>
          </a:xfrm>
          <a:prstGeom prst="rect">
            <a:avLst/>
          </a:prstGeom>
        </p:spPr>
      </p:pic>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algn="l" rtl="0"/>
            <a:r>
              <a:rPr lang="zh-CN" b="1" i="0" u="none" baseline="0"/>
              <a:t>收集事实： </a:t>
            </a:r>
          </a:p>
          <a:p>
            <a:pPr lvl="1" algn="l" rtl="0"/>
            <a:r>
              <a:rPr lang="zh-CN" b="0" i="0" u="none" baseline="0"/>
              <a:t>事件发生在一周的哪一天及哪个时刻</a:t>
            </a:r>
          </a:p>
          <a:p>
            <a:pPr lvl="1" algn="l" rtl="0"/>
            <a:r>
              <a:rPr lang="zh-CN" b="0" i="0" u="none" baseline="0"/>
              <a:t>建筑类型/地势</a:t>
            </a:r>
          </a:p>
          <a:p>
            <a:pPr lvl="1" algn="l" rtl="0"/>
            <a:r>
              <a:rPr lang="zh-CN" b="0" i="0" u="none" baseline="0"/>
              <a:t>是否有人居住</a:t>
            </a:r>
          </a:p>
          <a:p>
            <a:pPr lvl="1" algn="l" rtl="0"/>
            <a:r>
              <a:rPr lang="zh-CN" b="0" i="0" u="none" baseline="0"/>
              <a:t>天气</a:t>
            </a:r>
          </a:p>
          <a:p>
            <a:pPr lvl="1" algn="l" rtl="0"/>
            <a:r>
              <a:rPr lang="zh-CN" b="0" i="0" u="none" baseline="0"/>
              <a:t>危险</a:t>
            </a:r>
          </a:p>
          <a:p>
            <a:pPr lvl="1" algn="l" rtl="0"/>
            <a:r>
              <a:rPr lang="zh-CN" b="0" i="0" u="none" baseline="0"/>
              <a:t>搜索主体介绍 </a:t>
            </a:r>
          </a:p>
        </p:txBody>
      </p:sp>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a:xfrm>
            <a:off x="315142" y="320678"/>
            <a:ext cx="5806851" cy="1017672"/>
          </a:xfrm>
        </p:spPr>
        <p:txBody>
          <a:bodyPr/>
          <a:lstStyle/>
          <a:p>
            <a:pPr algn="l" rtl="0"/>
            <a:r>
              <a:rPr lang="zh-CN" b="1" i="1" u="none" baseline="0"/>
              <a:t>估量第 1 步</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pPr algn="r" rtl="0"/>
            <a:r>
              <a:rPr lang="zh-CN" b="0" i="0" u="none" baseline="0"/>
              <a:t>7-8</a:t>
            </a:r>
          </a:p>
        </p:txBody>
      </p:sp>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pPr rtl="0"/>
            <a:r>
              <a:rPr lang="zh-CN" b="0" i="0" u="none" baseline="0"/>
              <a:t>PM 7-5</a:t>
            </a:r>
          </a:p>
        </p:txBody>
      </p:sp>
      <p:pic>
        <p:nvPicPr>
          <p:cNvPr id="6" name="Picture 5" descr="估量第 1 步。图片展示了部分屋顶坍塌的一幢建筑物。">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45778" y="1935261"/>
            <a:ext cx="3737367" cy="3651244"/>
          </a:xfrm>
          <a:prstGeom prst="rect">
            <a:avLst/>
          </a:prstGeom>
        </p:spPr>
      </p:pic>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a:bodyPr>
          <a:lstStyle/>
          <a:p>
            <a:pPr algn="l" rtl="0">
              <a:spcBef>
                <a:spcPts val="400"/>
              </a:spcBef>
            </a:pPr>
            <a:r>
              <a:rPr lang="zh-CN" sz="2600" b="0" i="0" u="none" baseline="0"/>
              <a:t>针对以下问题进行头脑风暴讨论：</a:t>
            </a:r>
          </a:p>
          <a:p>
            <a:pPr lvl="1" algn="l" rtl="0">
              <a:spcBef>
                <a:spcPts val="400"/>
              </a:spcBef>
            </a:pPr>
            <a:r>
              <a:rPr lang="zh-CN" sz="2200" b="0" i="0" u="none" baseline="0"/>
              <a:t>根据这个情景分析，您觉得受灾地区的可能的人口密度如何？</a:t>
            </a:r>
          </a:p>
          <a:p>
            <a:pPr lvl="1" algn="l" rtl="0">
              <a:spcBef>
                <a:spcPts val="400"/>
              </a:spcBef>
            </a:pPr>
            <a:r>
              <a:rPr lang="zh-CN" sz="2200" b="0" i="0" u="none" baseline="0"/>
              <a:t>根据这个情景分析，您觉得必须收集哪些事实？</a:t>
            </a:r>
          </a:p>
          <a:p>
            <a:pPr lvl="1" algn="l" rtl="0">
              <a:spcBef>
                <a:spcPts val="400"/>
              </a:spcBef>
            </a:pPr>
            <a:r>
              <a:rPr lang="zh-CN" sz="2200" b="0" i="0" u="none" baseline="0"/>
              <a:t>这些事实可能会对搜救行动带来哪些影响？</a:t>
            </a:r>
          </a:p>
          <a:p>
            <a:pPr lvl="1" algn="l" rtl="0">
              <a:spcBef>
                <a:spcPts val="400"/>
              </a:spcBef>
            </a:pPr>
            <a:r>
              <a:rPr lang="zh-CN" sz="2200" b="0" i="0" u="none" baseline="0"/>
              <a:t>可以采取哪种类型的搜救行动？</a:t>
            </a:r>
          </a:p>
          <a:p>
            <a:pPr lvl="1" algn="l" rtl="0">
              <a:spcBef>
                <a:spcPts val="400"/>
              </a:spcBef>
            </a:pPr>
            <a:r>
              <a:rPr lang="zh-CN" sz="2200" b="0" i="0" u="none" baseline="0"/>
              <a:t>在这种情景下，搜救人员可能面临哪些限制（若有）？</a:t>
            </a:r>
          </a:p>
          <a:p>
            <a:pPr lvl="1" algn="l" rtl="0">
              <a:spcBef>
                <a:spcPts val="400"/>
              </a:spcBef>
            </a:pPr>
            <a:r>
              <a:rPr lang="zh-CN" sz="2200" b="0" i="0" u="none" baseline="0"/>
              <a:t>根据社区紧急响应小组 (CERT) 的既定使命，志愿者能否克服这些限制？若可以，如何克服？</a:t>
            </a:r>
          </a:p>
          <a:p>
            <a:pPr algn="l" rtl="0">
              <a:spcBef>
                <a:spcPts val="400"/>
              </a:spcBef>
            </a:pPr>
            <a:endParaRPr lang="zh-CN" dirty="0"/>
          </a:p>
        </p:txBody>
      </p:sp>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a:xfrm>
            <a:off x="315142" y="320678"/>
            <a:ext cx="5806851" cy="1017672"/>
          </a:xfrm>
        </p:spPr>
        <p:txBody>
          <a:bodyPr/>
          <a:lstStyle/>
          <a:p>
            <a:pPr algn="l" rtl="0"/>
            <a:r>
              <a:rPr lang="zh-CN" b="1" i="1" u="none" baseline="0"/>
              <a:t>练习 7.1</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pPr algn="r" rtl="0"/>
            <a:r>
              <a:rPr lang="zh-CN" b="0" i="0" u="none" baseline="0"/>
              <a:t>7-9</a:t>
            </a:r>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pPr rtl="0"/>
            <a:r>
              <a:rPr lang="zh-CN" b="0" i="0" u="none" baseline="0"/>
              <a:t>PM 7-5</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lgn="l" rtl="0"/>
            <a:r>
              <a:rPr lang="zh-CN" b="1" i="0" u="none" baseline="0"/>
              <a:t>评估和沟通损失情况</a:t>
            </a:r>
          </a:p>
          <a:p>
            <a:pPr lvl="1" algn="l" rtl="0"/>
            <a:r>
              <a:rPr lang="zh-CN" b="0" i="0" u="none" baseline="0"/>
              <a:t>社区紧急响应小组 (CERT) 的搜索使命取决于损失程度是否为轻度、中度和重度 </a:t>
            </a:r>
          </a:p>
        </p:txBody>
      </p:sp>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a:xfrm>
            <a:off x="315142" y="320678"/>
            <a:ext cx="5806851" cy="1017672"/>
          </a:xfrm>
        </p:spPr>
        <p:txBody>
          <a:bodyPr/>
          <a:lstStyle/>
          <a:p>
            <a:pPr algn="l" rtl="0"/>
            <a:r>
              <a:rPr lang="zh-CN" b="1" i="1" u="none" baseline="0"/>
              <a:t>估量第 2 步</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pPr algn="r" rtl="0"/>
            <a:r>
              <a:rPr lang="zh-CN" b="0" i="0" u="none" baseline="0"/>
              <a:t>7-10</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pPr rtl="0"/>
            <a:r>
              <a:rPr lang="zh-CN" b="0" i="0" u="none" baseline="0"/>
              <a:t>PM 7-6</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pPr algn="l" rtl="0"/>
            <a:r>
              <a:rPr lang="zh-CN" b="0" i="0" u="none" baseline="0"/>
              <a:t>表层</a:t>
            </a:r>
          </a:p>
          <a:p>
            <a:pPr algn="l" rtl="0"/>
            <a:r>
              <a:rPr lang="zh-CN" b="0" i="0" u="none" baseline="0"/>
              <a:t>窗户破损</a:t>
            </a:r>
          </a:p>
          <a:p>
            <a:pPr algn="l" rtl="0"/>
            <a:r>
              <a:rPr lang="zh-CN" b="0" i="0" u="none" baseline="0"/>
              <a:t>墙面有许多可见裂纹或破损</a:t>
            </a:r>
          </a:p>
          <a:p>
            <a:pPr algn="l" rtl="0"/>
            <a:r>
              <a:rPr lang="zh-CN" b="0" i="0" u="none" baseline="0"/>
              <a:t>室内陈设有少量损失</a:t>
            </a:r>
          </a:p>
          <a:p>
            <a:pPr algn="l" rtl="0"/>
            <a:r>
              <a:rPr lang="zh-CN" b="1" i="0" u="none" baseline="0"/>
              <a:t>可安全进入和逗留</a:t>
            </a:r>
          </a:p>
        </p:txBody>
      </p:sp>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a:xfrm>
            <a:off x="315142" y="320678"/>
            <a:ext cx="5806851" cy="1017672"/>
          </a:xfrm>
        </p:spPr>
        <p:txBody>
          <a:bodyPr/>
          <a:lstStyle/>
          <a:p>
            <a:pPr algn="l" rtl="0"/>
            <a:r>
              <a:rPr lang="zh-CN" b="1" i="1" u="none" baseline="0"/>
              <a:t>轻度损坏</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pPr algn="r" rtl="0"/>
            <a:r>
              <a:rPr lang="zh-CN" b="0" i="0" u="none" baseline="0"/>
              <a:t>7-11</a:t>
            </a:r>
          </a:p>
        </p:txBody>
      </p:sp>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pPr rtl="0"/>
            <a:r>
              <a:rPr lang="zh-CN" b="0" i="0" u="none" baseline="0"/>
              <a:t>PM 7-6</a:t>
            </a:r>
          </a:p>
        </p:txBody>
      </p:sp>
      <p:pic>
        <p:nvPicPr>
          <p:cNvPr id="8" name="Picture 7" descr="轻度损坏。图片展示了一名人员坐在图书馆的地板上盯着天花板，因为吊灯已经开始散落。该人员周围都是散落在地上的书籍和纸张。">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pPr algn="l" rtl="0"/>
            <a:r>
              <a:rPr lang="zh-CN" b="0" i="0" u="none" baseline="0"/>
              <a:t>可见损失</a:t>
            </a:r>
          </a:p>
          <a:p>
            <a:pPr algn="l" rtl="0"/>
            <a:r>
              <a:rPr lang="zh-CN" b="0" i="0" u="none" baseline="0"/>
              <a:t>装饰性物品的损毁或坠落</a:t>
            </a:r>
          </a:p>
          <a:p>
            <a:pPr algn="l" rtl="0"/>
            <a:r>
              <a:rPr lang="zh-CN" b="0" i="0" u="none" baseline="0"/>
              <a:t>墙面有许多可见裂纹或破损</a:t>
            </a:r>
          </a:p>
          <a:p>
            <a:pPr algn="l" rtl="0"/>
            <a:r>
              <a:rPr lang="zh-CN" b="0" i="0" u="none" baseline="0"/>
              <a:t>室内陈设遭到主要损失</a:t>
            </a:r>
          </a:p>
          <a:p>
            <a:pPr algn="l" rtl="0"/>
            <a:r>
              <a:rPr lang="zh-CN" b="0" i="0" u="none" baseline="0"/>
              <a:t>建筑物仍旧位于地基之上</a:t>
            </a:r>
          </a:p>
          <a:p>
            <a:pPr algn="l" rtl="0"/>
            <a:r>
              <a:rPr lang="zh-CN" b="1" i="0" u="none" baseline="0"/>
              <a:t>仅在需要拯救生命的情况下进入</a:t>
            </a:r>
          </a:p>
        </p:txBody>
      </p:sp>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a:xfrm>
            <a:off x="315142" y="320678"/>
            <a:ext cx="5806851" cy="1017672"/>
          </a:xfrm>
        </p:spPr>
        <p:txBody>
          <a:bodyPr/>
          <a:lstStyle/>
          <a:p>
            <a:pPr algn="l" rtl="0"/>
            <a:r>
              <a:rPr lang="zh-CN" b="1" i="1" u="none" baseline="0"/>
              <a:t>中度损坏</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pPr algn="r" rtl="0"/>
            <a:r>
              <a:rPr lang="zh-CN" b="0" i="0" u="none" baseline="0"/>
              <a:t>7-12</a:t>
            </a:r>
          </a:p>
        </p:txBody>
      </p:sp>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pPr rtl="0"/>
            <a:r>
              <a:rPr lang="zh-CN" b="0" i="0" u="none" baseline="0"/>
              <a:t>PM 7-6</a:t>
            </a:r>
          </a:p>
        </p:txBody>
      </p:sp>
      <p:pic>
        <p:nvPicPr>
          <p:cNvPr id="8" name="Picture 7" descr="中度损坏。图片展示了一栋房屋仍旧矗立，但可明显看到建筑物的损坏。">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lgn="l" rtl="0"/>
            <a:r>
              <a:rPr lang="zh-CN" b="0" i="0" u="none" baseline="0"/>
              <a:t>部分或整体坍塌</a:t>
            </a:r>
          </a:p>
          <a:p>
            <a:pPr algn="l" rtl="0"/>
            <a:r>
              <a:rPr lang="zh-CN" b="0" i="0" u="none" baseline="0"/>
              <a:t>倾斜</a:t>
            </a:r>
          </a:p>
          <a:p>
            <a:pPr algn="l" rtl="0"/>
            <a:r>
              <a:rPr lang="zh-CN" b="0" i="0" u="none" baseline="0"/>
              <a:t>建筑物明显不稳定</a:t>
            </a:r>
          </a:p>
          <a:p>
            <a:pPr algn="l" rtl="0"/>
            <a:r>
              <a:rPr lang="zh-CN" b="0" i="0" u="none" baseline="0"/>
              <a:t>建筑物已脱离地基</a:t>
            </a:r>
          </a:p>
          <a:p>
            <a:pPr algn="l" rtl="0"/>
            <a:r>
              <a:rPr lang="zh-CN" b="0" i="0" u="none" baseline="0"/>
              <a:t>烟雾、火灾、天然气泄漏或危险品</a:t>
            </a:r>
          </a:p>
          <a:p>
            <a:pPr algn="l" rtl="0"/>
            <a:r>
              <a:rPr lang="zh-CN" b="0" i="0" u="none" baseline="0"/>
              <a:t>水位上升</a:t>
            </a:r>
          </a:p>
        </p:txBody>
      </p:sp>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a:xfrm>
            <a:off x="315142" y="320678"/>
            <a:ext cx="5806851" cy="1017672"/>
          </a:xfrm>
        </p:spPr>
        <p:txBody>
          <a:bodyPr/>
          <a:lstStyle/>
          <a:p>
            <a:pPr algn="l" rtl="0"/>
            <a:r>
              <a:rPr lang="zh-CN" b="1" i="1" u="none" baseline="0"/>
              <a:t>重度损坏</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pPr algn="r" rtl="0"/>
            <a:r>
              <a:rPr lang="zh-CN" b="0" i="0" u="none" baseline="0"/>
              <a:t>7-13</a:t>
            </a:r>
          </a:p>
        </p:txBody>
      </p:sp>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pPr rtl="0"/>
            <a:r>
              <a:rPr lang="zh-CN" b="0" i="0" u="none" baseline="0"/>
              <a:t>PM 7-7</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lgn="l" rtl="0">
              <a:buFont typeface="Arial" panose="020B0604020202020204" pitchFamily="34" charset="0"/>
              <a:buChar char="•"/>
            </a:pPr>
            <a:r>
              <a:rPr lang="zh-CN" sz="2800" b="1" i="0" u="none" baseline="0">
                <a:latin typeface="SimSun" panose="020B0604020202020204" pitchFamily="34" charset="0"/>
                <a:cs typeface="SimSun" panose="020B0604020202020204" pitchFamily="34" charset="0"/>
              </a:rPr>
              <a:t>在任何情况下社区紧急响应小组 (CERT) 的志愿者均不得进入重度损毁的建筑物！</a:t>
            </a:r>
          </a:p>
        </p:txBody>
      </p:sp>
      <p:pic>
        <p:nvPicPr>
          <p:cNvPr id="9" name="Picture 8" descr="重度损坏。图片展示了一幢部分坍塌的小木屋，可明显看到建筑物损坏。">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lstStyle/>
          <a:p>
            <a:pPr algn="l" rtl="0"/>
            <a:r>
              <a:rPr lang="zh-CN" b="0" i="0" u="none" baseline="0"/>
              <a:t>拥有迅速评估情况并采取有效措施保护自己的能力 </a:t>
            </a:r>
          </a:p>
          <a:p>
            <a:pPr algn="l" rtl="0"/>
            <a:r>
              <a:rPr lang="zh-CN" b="0" i="0" u="none" baseline="0"/>
              <a:t>设计一套家庭灾难计划，并使用演习的方式演练这类计划 </a:t>
            </a:r>
          </a:p>
          <a:p>
            <a:pPr algn="l" rtl="0"/>
            <a:r>
              <a:rPr lang="zh-CN" b="0" i="0" u="none" baseline="0"/>
              <a:t>在多个地点收集物资 </a:t>
            </a:r>
          </a:p>
          <a:p>
            <a:pPr algn="l" rtl="0"/>
            <a:r>
              <a:rPr lang="zh-CN" b="0" i="0" u="none" baseline="0"/>
              <a:t>通过缓和措施减少灾难所带来的影响 </a:t>
            </a:r>
          </a:p>
          <a:p>
            <a:pPr algn="l" rtl="0"/>
            <a:r>
              <a:rPr lang="zh-CN" b="0" i="0" u="none" baseline="0"/>
              <a:t>积极参与培训和志愿者项目 </a:t>
            </a:r>
          </a:p>
        </p:txBody>
      </p:sp>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5806851" cy="1017672"/>
          </a:xfrm>
        </p:spPr>
        <p:txBody>
          <a:bodyPr>
            <a:normAutofit/>
          </a:bodyPr>
          <a:lstStyle/>
          <a:p>
            <a:pPr algn="l" rtl="0"/>
            <a:r>
              <a:rPr lang="zh-CN" b="1" i="1" u="none" baseline="0"/>
              <a:t>灾难筹备工作</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pPr algn="r" rtl="0"/>
            <a:r>
              <a:rPr lang="zh-CN" b="0" i="0" u="none" baseline="0"/>
              <a:t>1-19</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pPr rtl="0"/>
            <a:r>
              <a:rPr lang="zh-CN" b="0" i="0" u="none" baseline="0"/>
              <a:t>PM 1-10</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algn="l" rtl="0"/>
            <a:r>
              <a:rPr lang="zh-CN" b="1" i="0" u="none" baseline="0"/>
              <a:t>考虑可能发生的情境：</a:t>
            </a:r>
          </a:p>
          <a:p>
            <a:pPr lvl="1" algn="l" rtl="0"/>
            <a:r>
              <a:rPr lang="zh-CN" b="0" i="0" u="none" baseline="0"/>
              <a:t>当前情况有多稳定？</a:t>
            </a:r>
          </a:p>
          <a:p>
            <a:pPr lvl="1" algn="l" rtl="0"/>
            <a:r>
              <a:rPr lang="zh-CN" b="0" i="0" u="none" baseline="0"/>
              <a:t>应当考量的次级因素包括哪些？</a:t>
            </a:r>
          </a:p>
          <a:p>
            <a:pPr lvl="1" algn="l" rtl="0"/>
            <a:r>
              <a:rPr lang="zh-CN" b="0" i="0" u="none" baseline="0"/>
              <a:t>还可能出现什么问题？</a:t>
            </a:r>
          </a:p>
          <a:p>
            <a:pPr lvl="1" algn="l" rtl="0"/>
            <a:r>
              <a:rPr lang="zh-CN" b="0" i="0" u="none" baseline="0"/>
              <a:t>这一切对搜救工作意味着什么？</a:t>
            </a:r>
          </a:p>
        </p:txBody>
      </p:sp>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a:xfrm>
            <a:off x="315142" y="320678"/>
            <a:ext cx="5806851" cy="1017672"/>
          </a:xfrm>
        </p:spPr>
        <p:txBody>
          <a:bodyPr/>
          <a:lstStyle/>
          <a:p>
            <a:pPr algn="l" rtl="0"/>
            <a:r>
              <a:rPr lang="zh-CN" b="1" i="1" u="none" baseline="0"/>
              <a:t>估量第 3 步</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pPr algn="r" rtl="0"/>
            <a:r>
              <a:rPr lang="zh-CN" b="0" i="0" u="none" baseline="0"/>
              <a:t>7-14</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pPr rtl="0"/>
            <a:r>
              <a:rPr lang="zh-CN" b="0" i="0" u="none" baseline="0"/>
              <a:t>PM 7-8</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algn="l" rtl="0"/>
            <a:r>
              <a:rPr lang="zh-CN" b="1" i="0" u="none" baseline="0"/>
              <a:t>评估自身情况：</a:t>
            </a:r>
          </a:p>
          <a:p>
            <a:pPr lvl="1" algn="l" rtl="0"/>
            <a:r>
              <a:rPr lang="zh-CN" b="0" i="0" u="none" baseline="0"/>
              <a:t>当前情况是否足够安全，以继续行动？</a:t>
            </a:r>
          </a:p>
          <a:p>
            <a:pPr lvl="1" algn="l" rtl="0"/>
            <a:r>
              <a:rPr lang="zh-CN" b="0" i="0" u="none" baseline="0"/>
              <a:t>救援者面临着怎样的风险？</a:t>
            </a:r>
          </a:p>
          <a:p>
            <a:pPr lvl="1" algn="l" rtl="0"/>
            <a:r>
              <a:rPr lang="zh-CN" b="0" i="0" u="none" baseline="0"/>
              <a:t>需要哪些资源？</a:t>
            </a:r>
          </a:p>
          <a:p>
            <a:pPr lvl="1" algn="l" rtl="0"/>
            <a:r>
              <a:rPr lang="zh-CN" b="0" i="0" u="none" baseline="0"/>
              <a:t>有哪些的可用资源？</a:t>
            </a:r>
          </a:p>
        </p:txBody>
      </p:sp>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a:xfrm>
            <a:off x="315142" y="320678"/>
            <a:ext cx="5806851" cy="1017672"/>
          </a:xfrm>
        </p:spPr>
        <p:txBody>
          <a:bodyPr/>
          <a:lstStyle/>
          <a:p>
            <a:pPr algn="l" rtl="0"/>
            <a:r>
              <a:rPr lang="zh-CN" b="1" i="1" u="none" baseline="0"/>
              <a:t>估量第 4 步</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pPr algn="r" rtl="0"/>
            <a:r>
              <a:rPr lang="zh-CN" b="0" i="0" u="none" baseline="0"/>
              <a:t>7-15</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pPr rtl="0"/>
            <a:r>
              <a:rPr lang="zh-CN" b="0" i="0" u="none" baseline="0"/>
              <a:t>PM 7-9</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gn="l" rtl="0">
              <a:lnSpc>
                <a:spcPct val="100000"/>
              </a:lnSpc>
              <a:spcBef>
                <a:spcPts val="600"/>
              </a:spcBef>
            </a:pPr>
            <a:r>
              <a:rPr lang="zh-CN" sz="2400" b="0" i="0" u="none" baseline="0"/>
              <a:t>人员：</a:t>
            </a:r>
          </a:p>
          <a:p>
            <a:pPr lvl="1" algn="l" rtl="0">
              <a:lnSpc>
                <a:spcPct val="100000"/>
              </a:lnSpc>
              <a:spcBef>
                <a:spcPts val="600"/>
              </a:spcBef>
            </a:pPr>
            <a:r>
              <a:rPr lang="zh-CN" sz="2000" b="0" i="0" u="none" baseline="0"/>
              <a:t>消防员</a:t>
            </a:r>
          </a:p>
          <a:p>
            <a:pPr lvl="1" algn="l" rtl="0">
              <a:lnSpc>
                <a:spcPct val="100000"/>
              </a:lnSpc>
              <a:spcBef>
                <a:spcPts val="600"/>
              </a:spcBef>
            </a:pPr>
            <a:r>
              <a:rPr lang="zh-CN" sz="2000" b="0" i="0" u="none" baseline="0"/>
              <a:t>警察</a:t>
            </a:r>
          </a:p>
          <a:p>
            <a:pPr lvl="1" algn="l" rtl="0">
              <a:lnSpc>
                <a:spcPct val="100000"/>
              </a:lnSpc>
              <a:spcBef>
                <a:spcPts val="600"/>
              </a:spcBef>
            </a:pPr>
            <a:r>
              <a:rPr lang="zh-CN" sz="2000" b="0" i="0" u="none" baseline="0"/>
              <a:t>医生、护士</a:t>
            </a:r>
          </a:p>
          <a:p>
            <a:pPr lvl="1" algn="l" rtl="0">
              <a:lnSpc>
                <a:spcPct val="100000"/>
              </a:lnSpc>
              <a:spcBef>
                <a:spcPts val="600"/>
              </a:spcBef>
            </a:pPr>
            <a:r>
              <a:rPr lang="zh-CN" sz="2000" b="0" i="0" u="none" baseline="0"/>
              <a:t>承包商 </a:t>
            </a:r>
          </a:p>
          <a:p>
            <a:pPr algn="l" rtl="0">
              <a:lnSpc>
                <a:spcPct val="100000"/>
              </a:lnSpc>
              <a:spcBef>
                <a:spcPts val="600"/>
              </a:spcBef>
            </a:pPr>
            <a:r>
              <a:rPr lang="zh-CN" sz="2400" b="0" i="0" u="none" baseline="0"/>
              <a:t>工具：</a:t>
            </a:r>
          </a:p>
          <a:p>
            <a:pPr lvl="1" algn="l" rtl="0">
              <a:lnSpc>
                <a:spcPct val="100000"/>
              </a:lnSpc>
              <a:spcBef>
                <a:spcPts val="600"/>
              </a:spcBef>
            </a:pPr>
            <a:r>
              <a:rPr lang="zh-CN" sz="2000" b="0" i="0" u="none" baseline="0"/>
              <a:t>撬棍</a:t>
            </a:r>
          </a:p>
          <a:p>
            <a:pPr lvl="1" algn="l" rtl="0">
              <a:lnSpc>
                <a:spcPct val="100000"/>
              </a:lnSpc>
              <a:spcBef>
                <a:spcPts val="600"/>
              </a:spcBef>
            </a:pPr>
            <a:r>
              <a:rPr lang="zh-CN" sz="2000" b="0" i="0" u="none" baseline="0"/>
              <a:t>自动千斤顶</a:t>
            </a:r>
          </a:p>
          <a:p>
            <a:pPr lvl="1" algn="l" rtl="0">
              <a:lnSpc>
                <a:spcPct val="100000"/>
              </a:lnSpc>
              <a:spcBef>
                <a:spcPts val="600"/>
              </a:spcBef>
            </a:pPr>
            <a:r>
              <a:rPr lang="zh-CN" sz="2000" b="0" i="0" u="none" baseline="0"/>
              <a:t>链锯 </a:t>
            </a:r>
          </a:p>
          <a:p>
            <a:pPr algn="l" rtl="0">
              <a:lnSpc>
                <a:spcPct val="100000"/>
              </a:lnSpc>
              <a:spcBef>
                <a:spcPts val="600"/>
              </a:spcBef>
            </a:pPr>
            <a:r>
              <a:rPr lang="zh-CN" sz="2400" b="0" i="0" u="none" baseline="0"/>
              <a:t>设备</a:t>
            </a:r>
          </a:p>
          <a:p>
            <a:pPr lvl="1" algn="l" rtl="0">
              <a:lnSpc>
                <a:spcPct val="100000"/>
              </a:lnSpc>
              <a:spcBef>
                <a:spcPts val="600"/>
              </a:spcBef>
            </a:pPr>
            <a:endParaRPr lang="zh-CN" sz="2000" dirty="0"/>
          </a:p>
        </p:txBody>
      </p:sp>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a:xfrm>
            <a:off x="315142" y="320678"/>
            <a:ext cx="5806851" cy="1017672"/>
          </a:xfrm>
        </p:spPr>
        <p:txBody>
          <a:bodyPr/>
          <a:lstStyle/>
          <a:p>
            <a:pPr algn="l" rtl="0"/>
            <a:r>
              <a:rPr lang="zh-CN" b="1" i="1" u="none" baseline="0"/>
              <a:t>救援资源</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pPr algn="r" rtl="0"/>
            <a:r>
              <a:rPr lang="zh-CN" b="0" i="0" u="none" baseline="0"/>
              <a:t>7-16</a:t>
            </a:r>
          </a:p>
        </p:txBody>
      </p:sp>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pPr rtl="0"/>
            <a:r>
              <a:rPr lang="zh-CN" b="0" i="0" u="none" baseline="0"/>
              <a:t>PM 7-9</a:t>
            </a:r>
          </a:p>
        </p:txBody>
      </p:sp>
      <p:pic>
        <p:nvPicPr>
          <p:cNvPr id="11" name="Picture 10" descr="救援资源。图片展示了承包商的工具、铁锤、钻头、头盔、木块、钢笔和手套。">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gn="l" rtl="0">
              <a:lnSpc>
                <a:spcPct val="100000"/>
              </a:lnSpc>
              <a:spcBef>
                <a:spcPts val="600"/>
              </a:spcBef>
            </a:pPr>
            <a:r>
              <a:rPr lang="zh-CN" b="1" i="0" u="none" baseline="0"/>
              <a:t>确立优先要务：</a:t>
            </a:r>
          </a:p>
          <a:p>
            <a:pPr lvl="1" algn="l" rtl="0">
              <a:lnSpc>
                <a:spcPct val="100000"/>
              </a:lnSpc>
              <a:spcBef>
                <a:spcPts val="600"/>
              </a:spcBef>
            </a:pPr>
            <a:r>
              <a:rPr lang="zh-CN" b="0" i="0" u="none" baseline="0"/>
              <a:t>应当做些什么？</a:t>
            </a:r>
          </a:p>
          <a:p>
            <a:pPr lvl="1" algn="l" rtl="0">
              <a:lnSpc>
                <a:spcPct val="100000"/>
              </a:lnSpc>
              <a:spcBef>
                <a:spcPts val="600"/>
              </a:spcBef>
            </a:pPr>
            <a:r>
              <a:rPr lang="zh-CN" b="0" i="0" u="none" baseline="0"/>
              <a:t>完成任务的顺序如何？</a:t>
            </a:r>
          </a:p>
          <a:p>
            <a:pPr lvl="1" algn="l" rtl="0">
              <a:lnSpc>
                <a:spcPct val="100000"/>
              </a:lnSpc>
              <a:spcBef>
                <a:spcPts val="600"/>
              </a:spcBef>
            </a:pPr>
            <a:r>
              <a:rPr lang="zh-CN" b="0" i="0" u="none" baseline="0"/>
              <a:t>如何在最短时间内拯救最多人员？</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CN" b="1" i="1" u="none" baseline="0"/>
              <a:t>估量第 5 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CN" b="0" i="0" u="none" baseline="0"/>
              <a:t>7-17</a:t>
            </a:r>
          </a:p>
        </p:txBody>
      </p:sp>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pPr rtl="0"/>
            <a:r>
              <a:rPr lang="zh-CN" b="0" i="0" u="none" baseline="0"/>
              <a:t>PM 7-10</a:t>
            </a:r>
          </a:p>
        </p:txBody>
      </p:sp>
      <p:pic>
        <p:nvPicPr>
          <p:cNvPr id="12" name="Picture 11" descr="估量第 5 步。图片展示了两名消防员在已经坍塌的建筑物内为受害者提供援助，该建筑物周围有火灾和散落的金属。">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zh-CN" b="1" i="0" u="none" baseline="0"/>
              <a:t>做出决定：</a:t>
            </a:r>
          </a:p>
          <a:p>
            <a:pPr marL="685800" lvl="1" indent="-228600" algn="l" rtl="0">
              <a:lnSpc>
                <a:spcPct val="100000"/>
              </a:lnSpc>
              <a:spcBef>
                <a:spcPts val="600"/>
              </a:spcBef>
            </a:pPr>
            <a:r>
              <a:rPr lang="zh-CN" b="0" i="0" u="none" baseline="0"/>
              <a:t>请谨记：</a:t>
            </a:r>
          </a:p>
          <a:p>
            <a:pPr marL="1143000" lvl="2" indent="-230188" algn="l" rtl="0">
              <a:lnSpc>
                <a:spcPct val="100000"/>
              </a:lnSpc>
              <a:spcBef>
                <a:spcPts val="600"/>
              </a:spcBef>
            </a:pPr>
            <a:r>
              <a:rPr lang="zh-CN" b="0" i="0" u="none" baseline="0"/>
              <a:t>社区紧急响应小组 (CERT) 的成员安全</a:t>
            </a:r>
          </a:p>
          <a:p>
            <a:pPr marL="1143000" lvl="2" indent="-230188" algn="l" rtl="0">
              <a:lnSpc>
                <a:spcPct val="100000"/>
              </a:lnSpc>
              <a:spcBef>
                <a:spcPts val="600"/>
              </a:spcBef>
            </a:pPr>
            <a:r>
              <a:rPr lang="zh-CN" b="0" i="0" u="none" baseline="0"/>
              <a:t>幸存者和他人的生命安全</a:t>
            </a:r>
          </a:p>
          <a:p>
            <a:pPr marL="1143000" lvl="2" indent="-230188" algn="l" rtl="0">
              <a:lnSpc>
                <a:spcPct val="100000"/>
              </a:lnSpc>
              <a:spcBef>
                <a:spcPts val="600"/>
              </a:spcBef>
            </a:pPr>
            <a:r>
              <a:rPr lang="zh-CN" b="0" i="0" u="none" baseline="0"/>
              <a:t>环境保护</a:t>
            </a:r>
          </a:p>
          <a:p>
            <a:pPr marL="1143000" lvl="2" indent="-230188" algn="l" rtl="0">
              <a:lnSpc>
                <a:spcPct val="100000"/>
              </a:lnSpc>
              <a:spcBef>
                <a:spcPts val="600"/>
              </a:spcBef>
            </a:pPr>
            <a:r>
              <a:rPr lang="zh-CN" b="0" i="0" u="none" baseline="0"/>
              <a:t>财产保护 </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CN" b="1" i="1" u="none" baseline="0"/>
              <a:t>估量第 6 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pPr algn="l" rtl="0"/>
            <a:r>
              <a:rPr lang="zh-CN" b="0" i="0" u="none" baseline="0"/>
              <a:t>社区紧急响应小组 (CERT) 基础培训第 7 单元：轻度搜救行动</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CN" b="0" i="0" u="none" baseline="0"/>
              <a:t>7-17</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pPr rtl="0"/>
            <a:r>
              <a:rPr lang="zh-CN" b="0" i="0" u="none" baseline="0"/>
              <a:t>PM 7-10</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zh-CN" b="1" i="0" u="none" baseline="0"/>
              <a:t>制定一套行动计划： </a:t>
            </a:r>
          </a:p>
          <a:p>
            <a:pPr marL="685800" lvl="1" indent="-230188" algn="l" rtl="0">
              <a:lnSpc>
                <a:spcPct val="100000"/>
              </a:lnSpc>
              <a:spcBef>
                <a:spcPts val="600"/>
              </a:spcBef>
            </a:pPr>
            <a:r>
              <a:rPr lang="zh-CN" b="0" i="0" u="none" baseline="0"/>
              <a:t>有利于将行动重点放在已经确定工作要务和决定上</a:t>
            </a:r>
          </a:p>
          <a:p>
            <a:pPr marL="685800" lvl="1" indent="-230188" algn="l" rtl="0">
              <a:lnSpc>
                <a:spcPct val="100000"/>
              </a:lnSpc>
              <a:spcBef>
                <a:spcPts val="600"/>
              </a:spcBef>
            </a:pPr>
            <a:r>
              <a:rPr lang="zh-CN" b="0" i="0" u="none" baseline="0"/>
              <a:t>向响应机构提供文件记录</a:t>
            </a:r>
          </a:p>
          <a:p>
            <a:pPr marL="685800" lvl="1" indent="-230188" algn="l" rtl="0">
              <a:lnSpc>
                <a:spcPct val="100000"/>
              </a:lnSpc>
              <a:spcBef>
                <a:spcPts val="600"/>
              </a:spcBef>
            </a:pPr>
            <a:r>
              <a:rPr lang="zh-CN" b="0" i="0" u="none" baseline="0"/>
              <a:t>将文件记录作为社区紧急响应小组 (CERT) 记录的一部分</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CN" b="1" i="1" u="none" baseline="0"/>
              <a:t>估量第 7 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7 单元：轻度搜救行动</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CN" b="0" i="0" u="none" baseline="0"/>
              <a:t>7-17</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pPr rtl="0"/>
            <a:r>
              <a:rPr lang="zh-CN" b="0" i="0" u="none" baseline="0"/>
              <a:t>PM 7-11</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pPr algn="l" rtl="0"/>
            <a:r>
              <a:rPr lang="zh-CN" b="1" i="0" u="none" baseline="0"/>
              <a:t>采取行动： </a:t>
            </a:r>
          </a:p>
          <a:p>
            <a:pPr lvl="1" algn="l" rtl="0"/>
            <a:r>
              <a:rPr lang="zh-CN" b="0" i="0" u="none" baseline="0"/>
              <a:t>根据第 7 步确立的计划采取行动 </a:t>
            </a:r>
          </a:p>
        </p:txBody>
      </p:sp>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a:xfrm>
            <a:off x="315142" y="320678"/>
            <a:ext cx="5806851" cy="1017672"/>
          </a:xfrm>
        </p:spPr>
        <p:txBody>
          <a:bodyPr/>
          <a:lstStyle/>
          <a:p>
            <a:pPr algn="l" rtl="0"/>
            <a:r>
              <a:rPr lang="zh-CN" b="1" i="1" u="none" baseline="0"/>
              <a:t>估量第 8 步</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pPr algn="r" rtl="0"/>
            <a:r>
              <a:rPr lang="zh-CN" b="0" i="0" u="none" baseline="0"/>
              <a:t>7-20</a:t>
            </a:r>
          </a:p>
        </p:txBody>
      </p:sp>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pPr rtl="0"/>
            <a:r>
              <a:rPr lang="zh-CN" b="0" i="0" u="none" baseline="0"/>
              <a:t>PM 7-11</a:t>
            </a:r>
          </a:p>
        </p:txBody>
      </p:sp>
      <p:pic>
        <p:nvPicPr>
          <p:cNvPr id="8" name="Picture 7" descr="估量第 8 步。图片展示了紧急响应办公室解释一套行动计划，且另有一名人员手持一份文件。">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algn="l" rtl="0"/>
            <a:r>
              <a:rPr lang="zh-CN" b="1" i="0" u="none" baseline="0"/>
              <a:t>评估进度：</a:t>
            </a:r>
          </a:p>
          <a:p>
            <a:pPr lvl="1" algn="l" rtl="0"/>
            <a:r>
              <a:rPr lang="zh-CN" b="0" i="0" u="none" baseline="0"/>
              <a:t>最关键的步骤</a:t>
            </a:r>
          </a:p>
          <a:p>
            <a:pPr lvl="1" algn="l" rtl="0"/>
            <a:r>
              <a:rPr lang="zh-CN" b="0" i="0" u="none" baseline="0"/>
              <a:t>监督计划的有效性和安全性 </a:t>
            </a:r>
          </a:p>
        </p:txBody>
      </p:sp>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a:xfrm>
            <a:off x="315142" y="320678"/>
            <a:ext cx="5806851" cy="1017672"/>
          </a:xfrm>
        </p:spPr>
        <p:txBody>
          <a:bodyPr/>
          <a:lstStyle/>
          <a:p>
            <a:pPr algn="l" rtl="0"/>
            <a:r>
              <a:rPr lang="zh-CN" b="1" i="1" u="none" baseline="0"/>
              <a:t>估量第 9 步</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pPr algn="r" rtl="0"/>
            <a:r>
              <a:rPr lang="zh-CN" b="0" i="0" u="none" baseline="0"/>
              <a:t>7-21</a:t>
            </a:r>
          </a:p>
        </p:txBody>
      </p:sp>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pPr rtl="0"/>
            <a:r>
              <a:rPr lang="zh-CN" b="0" i="0" u="none" baseline="0"/>
              <a:t>PM 7-11</a:t>
            </a:r>
          </a:p>
        </p:txBody>
      </p:sp>
      <p:pic>
        <p:nvPicPr>
          <p:cNvPr id="9" name="Picture 8" descr="社区紧急响应小组 (CERT) 估量。图片展示了社区紧急响应小组 (CERT) 使用箭头指针指示的方式进行持续估量。">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50" y="2142186"/>
            <a:ext cx="3457215" cy="3539230"/>
          </a:xfrm>
          <a:prstGeom prst="rect">
            <a:avLst/>
          </a:prstGeom>
        </p:spPr>
      </p:pic>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pPr algn="l" rtl="0"/>
            <a:r>
              <a:rPr lang="zh-CN" b="0" i="0" u="none" baseline="0"/>
              <a:t>根据灾难和具体的建筑物，回答以下问题</a:t>
            </a:r>
          </a:p>
          <a:p>
            <a:pPr lvl="1" algn="l" rtl="0"/>
            <a:r>
              <a:rPr lang="zh-CN" b="0" i="0" u="none" baseline="0"/>
              <a:t>必须要收集哪些相关事实？</a:t>
            </a:r>
          </a:p>
          <a:p>
            <a:pPr lvl="1" algn="l" rtl="0"/>
            <a:r>
              <a:rPr lang="zh-CN" b="0" i="0" u="none" baseline="0"/>
              <a:t>根据事故和建筑物类型，您可以针对相关损失做出哪些预测？</a:t>
            </a:r>
          </a:p>
          <a:p>
            <a:pPr lvl="1" algn="l" rtl="0"/>
            <a:r>
              <a:rPr lang="zh-CN" b="0" i="0" u="none" baseline="0"/>
              <a:t>您可以识别哪些可能的搜救问题？</a:t>
            </a:r>
          </a:p>
          <a:p>
            <a:pPr lvl="1" algn="l" rtl="0"/>
            <a:r>
              <a:rPr lang="zh-CN" b="0" i="0" u="none" baseline="0"/>
              <a:t>您可以识别哪些具体的安全考量？</a:t>
            </a:r>
          </a:p>
          <a:p>
            <a:endParaRPr lang="zh-CN" dirty="0"/>
          </a:p>
        </p:txBody>
      </p:sp>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a:xfrm>
            <a:off x="315142" y="320678"/>
            <a:ext cx="5806851" cy="1017672"/>
          </a:xfrm>
        </p:spPr>
        <p:txBody>
          <a:bodyPr/>
          <a:lstStyle/>
          <a:p>
            <a:pPr algn="l" rtl="0"/>
            <a:r>
              <a:rPr lang="zh-CN" b="1" i="1" u="none" baseline="0"/>
              <a:t>练习 7.2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pPr algn="r" rtl="0"/>
            <a:r>
              <a:rPr lang="zh-CN" b="0" i="0" u="none" baseline="0"/>
              <a:t>7-22</a:t>
            </a:r>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pPr rtl="0"/>
            <a:r>
              <a:rPr lang="zh-CN" b="0" i="0" u="none" baseline="0"/>
              <a:t>PM 7-12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rtl="0">
              <a:buNone/>
            </a:pPr>
            <a:endParaRPr lang="zh-CN" dirty="0"/>
          </a:p>
          <a:p>
            <a:pPr marL="0" indent="0" algn="ctr" rtl="0">
              <a:buNone/>
            </a:pPr>
            <a:endParaRPr lang="zh-CN" dirty="0"/>
          </a:p>
          <a:p>
            <a:pPr marL="0" indent="0" algn="ctr" rtl="0">
              <a:buNone/>
            </a:pPr>
            <a:endParaRPr lang="zh-CN" dirty="0"/>
          </a:p>
          <a:p>
            <a:pPr marL="0" indent="0" algn="ctr" rtl="0">
              <a:buNone/>
            </a:pPr>
            <a:endParaRPr lang="zh-CN" dirty="0"/>
          </a:p>
          <a:p>
            <a:pPr marL="0" indent="0" algn="ctr" rtl="0">
              <a:buNone/>
            </a:pPr>
            <a:endParaRPr lang="zh-CN" dirty="0"/>
          </a:p>
          <a:p>
            <a:pPr marL="0" indent="0" algn="ctr" rtl="0">
              <a:buNone/>
            </a:pPr>
            <a:endParaRPr lang="zh-CN" dirty="0"/>
          </a:p>
          <a:p>
            <a:pPr marL="0" indent="0" algn="ctr" rtl="0">
              <a:buNone/>
            </a:pPr>
            <a:r>
              <a:rPr lang="zh-CN" b="0" i="0" u="none" baseline="0"/>
              <a:t>如果您看到楼层和墙壁坍塌，</a:t>
            </a:r>
            <a:r>
              <a:rPr lang="zh-CN" b="1" i="0" u="none" baseline="0"/>
              <a:t>请立即离开！</a:t>
            </a:r>
          </a:p>
        </p:txBody>
      </p:sp>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a:xfrm>
            <a:off x="315142" y="320678"/>
            <a:ext cx="5806851" cy="1017672"/>
          </a:xfrm>
        </p:spPr>
        <p:txBody>
          <a:bodyPr/>
          <a:lstStyle/>
          <a:p>
            <a:pPr algn="l" rtl="0"/>
            <a:r>
              <a:rPr lang="zh-CN" b="1" i="1" u="none" baseline="0"/>
              <a:t>结构空隙</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pPr algn="r" rtl="0"/>
            <a:r>
              <a:rPr lang="zh-CN" b="0" i="0" u="none" baseline="0"/>
              <a:t>7-23</a:t>
            </a:r>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pPr rtl="0"/>
            <a:r>
              <a:rPr lang="zh-CN" b="0" i="0" u="none" baseline="0"/>
              <a:t>PM 7-13</a:t>
            </a:r>
          </a:p>
        </p:txBody>
      </p:sp>
      <p:pic>
        <p:nvPicPr>
          <p:cNvPr id="11" name="Picture 10" descr="结构空隙。图片展示了煎饼式空隙、“V”字形空隙和倾斜式空隙。">
            <a:extLst>
              <a:ext uri="{FF2B5EF4-FFF2-40B4-BE49-F238E27FC236}">
                <a16:creationId xmlns:a16="http://schemas.microsoft.com/office/drawing/2014/main" id="{7074E2E6-6592-4DD5-85D2-6E646675C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416" y="1667256"/>
            <a:ext cx="4773168" cy="3523488"/>
          </a:xfrm>
          <a:prstGeom prst="rect">
            <a:avLst/>
          </a:prstGeom>
        </p:spPr>
      </p:pic>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pPr algn="l" rtl="0"/>
            <a:r>
              <a:rPr lang="zh-CN" sz="2600" b="0" i="0" u="none" baseline="0"/>
              <a:t>您将在哪里与家人会合？</a:t>
            </a:r>
          </a:p>
          <a:p>
            <a:pPr algn="l" rtl="0"/>
            <a:r>
              <a:rPr lang="zh-CN" sz="2600" b="0" i="0" u="none" baseline="0"/>
              <a:t>谁是您的州外“报平安联络人”？</a:t>
            </a:r>
          </a:p>
          <a:p>
            <a:pPr algn="l" rtl="0"/>
            <a:r>
              <a:rPr lang="zh-CN" sz="2600" b="0" i="0" u="none" baseline="0"/>
              <a:t>您是否需要长期逗留？原地避难？疏散撤离？</a:t>
            </a:r>
          </a:p>
          <a:p>
            <a:pPr algn="l" rtl="0"/>
            <a:r>
              <a:rPr lang="zh-CN" sz="2600" b="0" i="0" u="none" baseline="0"/>
              <a:t>您如何从家中逃生？工作场所呢？学校呢？宗教信仰场所呢？ </a:t>
            </a:r>
          </a:p>
          <a:p>
            <a:pPr algn="l" rtl="0"/>
            <a:r>
              <a:rPr lang="zh-CN" sz="2600" b="0" i="0" u="none" baseline="0"/>
              <a:t>您将使用哪条路线（及多条替代路线）进行疏散？</a:t>
            </a:r>
          </a:p>
          <a:p>
            <a:pPr algn="l" rtl="0"/>
            <a:r>
              <a:rPr lang="zh-CN" sz="2600" b="0" i="0" u="none" baseline="0"/>
              <a:t>您是否拥有交通工具？</a:t>
            </a:r>
          </a:p>
          <a:p>
            <a:pPr algn="l" rtl="0"/>
            <a:r>
              <a:rPr lang="zh-CN" sz="2600" b="0" i="0" u="none" baseline="0"/>
              <a:t>您是否练习过自己的计划？</a:t>
            </a:r>
          </a:p>
          <a:p>
            <a:endParaRPr lang="zh-CN" sz="2600" dirty="0"/>
          </a:p>
        </p:txBody>
      </p:sp>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a:xfrm>
            <a:off x="315142" y="320678"/>
            <a:ext cx="5806851" cy="1017672"/>
          </a:xfrm>
        </p:spPr>
        <p:txBody>
          <a:bodyPr/>
          <a:lstStyle/>
          <a:p>
            <a:pPr algn="l" rtl="0"/>
            <a:r>
              <a:rPr lang="zh-CN" b="1" i="1" u="none" baseline="0"/>
              <a:t>家庭灾难计划</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pPr algn="r" rtl="0"/>
            <a:r>
              <a:rPr lang="zh-CN" b="0" i="0" u="none" baseline="0"/>
              <a:t>1-20</a:t>
            </a:r>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pPr rtl="0"/>
            <a:r>
              <a:rPr lang="zh-CN" b="0" i="0" u="none" baseline="0"/>
              <a:t>PM 1-12</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lgn="l" rtl="0"/>
            <a:r>
              <a:rPr lang="zh-CN" b="0" i="0" u="none" baseline="0"/>
              <a:t>幸存者可能在各种地方寻求保护</a:t>
            </a:r>
          </a:p>
          <a:p>
            <a:pPr lvl="1" algn="l" rtl="0"/>
            <a:r>
              <a:rPr lang="zh-CN" b="0" i="0" u="none" baseline="0"/>
              <a:t>浴缸内</a:t>
            </a:r>
          </a:p>
          <a:p>
            <a:pPr lvl="1" algn="l" rtl="0"/>
            <a:r>
              <a:rPr lang="zh-CN" b="0" i="0" u="none" baseline="0"/>
              <a:t>桌子底</a:t>
            </a:r>
          </a:p>
          <a:p>
            <a:pPr lvl="1" algn="l" rtl="0"/>
            <a:r>
              <a:rPr lang="zh-CN" b="0" i="0" u="none" baseline="0"/>
              <a:t>橱柜内</a:t>
            </a:r>
          </a:p>
          <a:p>
            <a:pPr lvl="1" algn="l" rtl="0"/>
            <a:r>
              <a:rPr lang="zh-CN" b="0" i="0" u="none" baseline="0"/>
              <a:t>床下/床边</a:t>
            </a:r>
          </a:p>
          <a:p>
            <a:pPr lvl="1" algn="l" rtl="0"/>
            <a:r>
              <a:rPr lang="zh-CN" b="0" i="0" u="none" baseline="0"/>
              <a:t>衣橱内 </a:t>
            </a:r>
          </a:p>
          <a:p>
            <a:endParaRPr lang="zh-CN" dirty="0"/>
          </a:p>
        </p:txBody>
      </p:sp>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a:xfrm>
            <a:off x="315142" y="320678"/>
            <a:ext cx="5806851" cy="1017672"/>
          </a:xfrm>
        </p:spPr>
        <p:txBody>
          <a:bodyPr/>
          <a:lstStyle/>
          <a:p>
            <a:pPr algn="l" rtl="0"/>
            <a:r>
              <a:rPr lang="zh-CN" b="1" i="1" u="none" baseline="0"/>
              <a:t>单独空隙</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pPr algn="r" rtl="0"/>
            <a:r>
              <a:rPr lang="zh-CN" b="0" i="0" u="none" baseline="0"/>
              <a:t>7-24</a:t>
            </a:r>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pPr rtl="0"/>
            <a:r>
              <a:rPr lang="zh-CN" b="0" i="0" u="none" baseline="0"/>
              <a:t>PM 7-13</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algn="l" rtl="0"/>
            <a:r>
              <a:rPr lang="zh-CN" b="0" i="0" u="none" baseline="0"/>
              <a:t>进入搜索区域时：</a:t>
            </a:r>
          </a:p>
          <a:p>
            <a:pPr lvl="1" algn="l" rtl="0"/>
            <a:r>
              <a:rPr lang="zh-CN" b="0" i="0" u="none" baseline="0"/>
              <a:t>画上一条斜线</a:t>
            </a:r>
          </a:p>
          <a:p>
            <a:pPr lvl="1" algn="l" rtl="0"/>
            <a:r>
              <a:rPr lang="zh-CN" b="0" i="0" u="none" baseline="0"/>
              <a:t>记录信息 </a:t>
            </a:r>
          </a:p>
          <a:p>
            <a:pPr algn="l" rtl="0"/>
            <a:r>
              <a:rPr lang="zh-CN" b="0" i="0" u="none" baseline="0"/>
              <a:t>离开搜索区域时：</a:t>
            </a:r>
          </a:p>
          <a:p>
            <a:pPr lvl="1" algn="l" rtl="0"/>
            <a:r>
              <a:rPr lang="zh-CN" b="0" i="0" u="none" baseline="0"/>
              <a:t>完成“X”标识</a:t>
            </a:r>
          </a:p>
          <a:p>
            <a:pPr lvl="1" algn="l" rtl="0"/>
            <a:r>
              <a:rPr lang="zh-CN" b="0" i="0" u="none" baseline="0"/>
              <a:t>记录信息 </a:t>
            </a:r>
          </a:p>
        </p:txBody>
      </p:sp>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a:xfrm>
            <a:off x="315142" y="320678"/>
            <a:ext cx="5806851" cy="1017672"/>
          </a:xfrm>
        </p:spPr>
        <p:txBody>
          <a:bodyPr/>
          <a:lstStyle/>
          <a:p>
            <a:pPr algn="l" rtl="0"/>
            <a:r>
              <a:rPr lang="zh-CN" b="1" i="1" u="none" baseline="0"/>
              <a:t>搜索标记</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pPr algn="r" rtl="0"/>
            <a:r>
              <a:rPr lang="zh-CN" b="0" i="0" u="none" baseline="0"/>
              <a:t>7-25</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pPr rtl="0"/>
            <a:r>
              <a:rPr lang="zh-CN" b="0" i="0" u="none" baseline="0"/>
              <a:t>PM 7-14</a:t>
            </a:r>
          </a:p>
        </p:txBody>
      </p:sp>
      <p:pic>
        <p:nvPicPr>
          <p:cNvPr id="9" name="Picture 8" descr="图片展示了一个半掩着的房门上标有“X”字母，并展示了以下信息：日期、时间、离开时间、社区紧急响应小组 (CERT) 编号、幸存者和已搜索区域。">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5127"/>
            <a:ext cx="4893899" cy="3918775"/>
          </a:xfrm>
          <a:prstGeom prst="rect">
            <a:avLst/>
          </a:prstGeom>
        </p:spPr>
      </p:pic>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pPr algn="l" rtl="0"/>
            <a:r>
              <a:rPr lang="zh-CN" b="0" i="0" u="none" baseline="0"/>
              <a:t>您应标记哪些信息？ </a:t>
            </a:r>
          </a:p>
        </p:txBody>
      </p:sp>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a:xfrm>
            <a:off x="315142" y="320678"/>
            <a:ext cx="5806851" cy="1017672"/>
          </a:xfrm>
        </p:spPr>
        <p:txBody>
          <a:bodyPr/>
          <a:lstStyle/>
          <a:p>
            <a:pPr algn="l" rtl="0"/>
            <a:r>
              <a:rPr lang="zh-CN" b="1" i="1" u="none" baseline="0"/>
              <a:t>搜索标记</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pPr algn="r" rtl="0"/>
            <a:r>
              <a:rPr lang="zh-CN" b="0" i="0" u="none" baseline="0"/>
              <a:t>7-26</a:t>
            </a:r>
          </a:p>
        </p:txBody>
      </p:sp>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pPr rtl="0"/>
            <a:r>
              <a:rPr lang="zh-CN" b="0" i="0" u="none" baseline="0"/>
              <a:t>PM 7-14</a:t>
            </a:r>
          </a:p>
        </p:txBody>
      </p:sp>
      <p:pic>
        <p:nvPicPr>
          <p:cNvPr id="7" name="Picture 6" descr="图片展示了“X”字母标识，并展示了以下信息：日期、时间、离开时间、社区紧急响应小组 (CERT) 编号、幸存者和已搜索区域。">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80139"/>
            <a:ext cx="5119074" cy="3912435"/>
          </a:xfrm>
          <a:prstGeom prst="rect">
            <a:avLst/>
          </a:prstGeom>
        </p:spPr>
      </p:pic>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lgn="l" rtl="0">
              <a:buNone/>
            </a:pPr>
            <a:r>
              <a:rPr lang="zh-CN" b="0" i="0" u="none" baseline="0"/>
              <a:t>范例</a:t>
            </a:r>
          </a:p>
        </p:txBody>
      </p:sp>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a:xfrm>
            <a:off x="315142" y="320678"/>
            <a:ext cx="5806851" cy="1017672"/>
          </a:xfrm>
        </p:spPr>
        <p:txBody>
          <a:bodyPr/>
          <a:lstStyle/>
          <a:p>
            <a:pPr algn="l" rtl="0"/>
            <a:r>
              <a:rPr lang="zh-CN" b="1" i="1" u="none" baseline="0"/>
              <a:t>搜索标记</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pPr algn="r" rtl="0"/>
            <a:r>
              <a:rPr lang="zh-CN" b="0" i="0" u="none" baseline="0"/>
              <a:t>7-27</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pPr rtl="0"/>
            <a:r>
              <a:rPr lang="zh-CN" b="0" i="0" u="none" baseline="0"/>
              <a:t>PM 7-14</a:t>
            </a:r>
          </a:p>
        </p:txBody>
      </p:sp>
      <p:pic>
        <p:nvPicPr>
          <p:cNvPr id="7" name="Picture 6" descr="搜索标记。图片展示了“X”字母标识，并展示了以下信息：日期、时间、离开时间、社区紧急响应小组 (CERT) 编号、幸存者和已搜索区域。">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01" y="1670802"/>
            <a:ext cx="6127324" cy="4145851"/>
          </a:xfrm>
          <a:prstGeom prst="rect">
            <a:avLst/>
          </a:prstGeom>
        </p:spPr>
      </p:pic>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lgn="l" rtl="0"/>
            <a:r>
              <a:rPr lang="zh-CN" b="0" i="0" u="none" baseline="0"/>
              <a:t>保持与其他社区紧急响应小组 (CERT) 的成员一臂间隔的距离 </a:t>
            </a:r>
          </a:p>
          <a:p>
            <a:pPr algn="l" rtl="0"/>
            <a:r>
              <a:rPr lang="zh-CN" b="0" i="0" u="none" baseline="0"/>
              <a:t>您可以这样呼唤幸存者：“如果有人听到我的声音，请到这里来”</a:t>
            </a:r>
          </a:p>
          <a:p>
            <a:pPr algn="l" rtl="0"/>
            <a:r>
              <a:rPr lang="zh-CN" b="0" i="0" u="none" baseline="0"/>
              <a:t>向作出回复的任何幸存者询问更多有关建筑物或可能被困人员的信息 </a:t>
            </a:r>
          </a:p>
          <a:p>
            <a:pPr algn="l" rtl="0"/>
            <a:r>
              <a:rPr lang="zh-CN" b="0" i="0" u="none" baseline="0"/>
              <a:t>幸存者可能处于震惊或困惑的状态 </a:t>
            </a:r>
          </a:p>
        </p:txBody>
      </p:sp>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pPr algn="r" rtl="0"/>
            <a:r>
              <a:rPr lang="zh-CN" b="0" i="0" u="none" baseline="0"/>
              <a:t>7-28</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pPr rtl="0"/>
            <a:r>
              <a:rPr lang="zh-CN" b="0" i="0" u="none" baseline="0"/>
              <a:t>PM 7-14</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gn="l" rtl="0">
              <a:lnSpc>
                <a:spcPct val="100000"/>
              </a:lnSpc>
              <a:spcBef>
                <a:spcPts val="600"/>
              </a:spcBef>
            </a:pPr>
            <a:r>
              <a:rPr lang="zh-CN" b="0" i="0" u="none" baseline="0"/>
              <a:t>由下至上/由上至下搜索多层建筑物</a:t>
            </a:r>
          </a:p>
          <a:p>
            <a:pPr algn="l" rtl="0">
              <a:lnSpc>
                <a:spcPct val="100000"/>
              </a:lnSpc>
              <a:spcBef>
                <a:spcPts val="600"/>
              </a:spcBef>
            </a:pPr>
            <a:r>
              <a:rPr lang="zh-CN" b="0" i="0" u="none" baseline="0"/>
              <a:t>对于单一楼层，从右面墙体搜索至左边墙体。</a:t>
            </a:r>
          </a:p>
          <a:p>
            <a:pPr algn="l" rtl="0">
              <a:lnSpc>
                <a:spcPct val="100000"/>
              </a:lnSpc>
              <a:spcBef>
                <a:spcPts val="600"/>
              </a:spcBef>
            </a:pPr>
            <a:r>
              <a:rPr lang="zh-CN" b="0" i="0" u="none" baseline="0"/>
              <a:t>请时常停下来进行聆听 </a:t>
            </a:r>
          </a:p>
        </p:txBody>
      </p:sp>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pPr algn="r" rtl="0"/>
            <a:r>
              <a:rPr lang="zh-CN" b="0" i="0" u="none" baseline="0"/>
              <a:t>7-29</a:t>
            </a:r>
          </a:p>
        </p:txBody>
      </p:sp>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pPr rtl="0"/>
            <a:r>
              <a:rPr lang="zh-CN" b="0" i="0" u="none" baseline="0"/>
              <a:t>PM 7-15</a:t>
            </a:r>
          </a:p>
        </p:txBody>
      </p:sp>
      <p:pic>
        <p:nvPicPr>
          <p:cNvPr id="9" name="Picture 8" descr="图片展示了一个蓝色方框上印有标明行进方向的脚印。">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pPr algn="l" rtl="0"/>
            <a:r>
              <a:rPr lang="zh-CN" b="0" i="0" u="none" baseline="0"/>
              <a:t>请时常停下来进行聆听：</a:t>
            </a:r>
          </a:p>
          <a:p>
            <a:pPr lvl="1" algn="l" rtl="0"/>
            <a:r>
              <a:rPr lang="zh-CN" b="0" i="0" u="none" baseline="0"/>
              <a:t>敲击</a:t>
            </a:r>
          </a:p>
          <a:p>
            <a:pPr lvl="1" algn="l" rtl="0"/>
            <a:r>
              <a:rPr lang="zh-CN" b="0" i="0" u="none" baseline="0"/>
              <a:t>移动</a:t>
            </a:r>
          </a:p>
          <a:p>
            <a:pPr lvl="1" algn="l" rtl="0"/>
            <a:r>
              <a:rPr lang="zh-CN" b="0" i="0" u="none" baseline="0"/>
              <a:t>声音 </a:t>
            </a:r>
          </a:p>
        </p:txBody>
      </p:sp>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pPr algn="r" rtl="0"/>
            <a:r>
              <a:rPr lang="zh-CN" b="0" i="0" u="none" baseline="0"/>
              <a:t>7-30</a:t>
            </a:r>
          </a:p>
        </p:txBody>
      </p:sp>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pPr rtl="0"/>
            <a:r>
              <a:rPr lang="zh-CN" b="0" i="0" u="none" baseline="0"/>
              <a:t>PM 7-15</a:t>
            </a:r>
          </a:p>
        </p:txBody>
      </p:sp>
      <p:pic>
        <p:nvPicPr>
          <p:cNvPr id="6" name="Picture 5" descr="搜索方法。图片展示了一只手拢在耳朵上，聆听动静、声音或敲击声。">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pPr algn="l" rtl="0"/>
            <a:r>
              <a:rPr lang="zh-CN" b="0" i="0" u="none" baseline="0"/>
              <a:t>三角定位使得救援者可以从多个角度查看某一区域 </a:t>
            </a:r>
          </a:p>
        </p:txBody>
      </p:sp>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pPr algn="r" rtl="0"/>
            <a:r>
              <a:rPr lang="zh-CN" b="0" i="0" u="none" baseline="0"/>
              <a:t>7-31</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pPr rtl="0"/>
            <a:r>
              <a:rPr lang="zh-CN" b="0" i="0" u="none" baseline="0"/>
              <a:t>PM 7-15</a:t>
            </a:r>
          </a:p>
        </p:txBody>
      </p:sp>
      <p:pic>
        <p:nvPicPr>
          <p:cNvPr id="6" name="Picture 5" descr="搜索方法。图片展示了三角定位救援者。">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lgn="l" rtl="0"/>
            <a:r>
              <a:rPr lang="zh-CN" b="0" i="0" u="none" baseline="0"/>
              <a:t>记录已被解救的幸存者、仍旧被困的幸存者和已经死亡的人员 </a:t>
            </a:r>
          </a:p>
          <a:p>
            <a:pPr algn="l" rtl="0"/>
            <a:r>
              <a:rPr lang="zh-CN" b="0" i="0" u="none" baseline="0"/>
              <a:t>向紧急服务人员汇报信息 </a:t>
            </a:r>
          </a:p>
        </p:txBody>
      </p:sp>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a:xfrm>
            <a:off x="315142" y="320678"/>
            <a:ext cx="5806851" cy="1017672"/>
          </a:xfrm>
        </p:spPr>
        <p:txBody>
          <a:bodyPr/>
          <a:lstStyle/>
          <a:p>
            <a:pPr algn="l" rtl="0"/>
            <a:r>
              <a:rPr lang="zh-CN" b="1" i="1" u="none" baseline="0"/>
              <a:t>搜索方法</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pPr algn="r" rtl="0"/>
            <a:r>
              <a:rPr lang="zh-CN" b="0" i="0" u="none" baseline="0"/>
              <a:t>7-32</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pPr rtl="0"/>
            <a:r>
              <a:rPr lang="zh-CN" b="0" i="0" u="none" baseline="0"/>
              <a:t>PM 7-15</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pPr algn="l" rtl="0"/>
            <a:r>
              <a:rPr lang="zh-CN" b="0" i="0" u="none" baseline="0"/>
              <a:t>采取网格式搜索：</a:t>
            </a:r>
          </a:p>
          <a:p>
            <a:pPr lvl="1" algn="l" rtl="0"/>
            <a:r>
              <a:rPr lang="zh-CN" b="0" i="0" u="none" baseline="0"/>
              <a:t>搜索人员之间的距离应该按照可见度和残骸情况来确定 </a:t>
            </a:r>
          </a:p>
          <a:p>
            <a:pPr lvl="1" algn="l" rtl="0"/>
            <a:r>
              <a:rPr lang="zh-CN" b="0" i="0" u="none" baseline="0"/>
              <a:t>采用覆盖模式实现全面搜索 </a:t>
            </a:r>
          </a:p>
          <a:p>
            <a:pPr lvl="1" algn="l" rtl="0"/>
            <a:r>
              <a:rPr lang="zh-CN" b="0" i="0" u="none" baseline="0"/>
              <a:t>尽可能呈直线进行搜索 </a:t>
            </a:r>
          </a:p>
          <a:p>
            <a:pPr lvl="1" algn="l" rtl="0"/>
            <a:r>
              <a:rPr lang="zh-CN" b="0" i="0" u="none" baseline="0"/>
              <a:t>标记已经搜索过的区域 </a:t>
            </a:r>
          </a:p>
          <a:p>
            <a:endParaRPr lang="zh-CN" dirty="0"/>
          </a:p>
        </p:txBody>
      </p:sp>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a:xfrm>
            <a:off x="315142" y="320678"/>
            <a:ext cx="5806851" cy="1017672"/>
          </a:xfrm>
        </p:spPr>
        <p:txBody>
          <a:bodyPr/>
          <a:lstStyle/>
          <a:p>
            <a:pPr algn="l" rtl="0"/>
            <a:r>
              <a:rPr lang="zh-CN" b="1" i="1" u="none" baseline="0"/>
              <a:t>室外搜索</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pPr algn="r" rtl="0"/>
            <a:r>
              <a:rPr lang="zh-CN" b="0" i="0" u="none" baseline="0"/>
              <a:t>7-32</a:t>
            </a:r>
          </a:p>
        </p:txBody>
      </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pPr rtl="0"/>
            <a:r>
              <a:rPr lang="zh-CN" b="0" i="0" u="none" baseline="0"/>
              <a:t>PM 7-15</a:t>
            </a:r>
          </a:p>
        </p:txBody>
      </p:sp>
      <p:pic>
        <p:nvPicPr>
          <p:cNvPr id="28" name="Picture 27" descr="室外搜索。图片用箭头展示了网格式搜索。"/>
          <p:cNvPicPr>
            <a:picLocks noChangeAspect="1"/>
          </p:cNvPicPr>
          <p:nvPr/>
        </p:nvPicPr>
        <p:blipFill>
          <a:blip r:embed="rId2"/>
          <a:stretch>
            <a:fillRect/>
          </a:stretch>
        </p:blipFill>
        <p:spPr>
          <a:xfrm>
            <a:off x="4977621" y="1618447"/>
            <a:ext cx="3322608" cy="4115157"/>
          </a:xfrm>
          <a:prstGeom prst="rect">
            <a:avLst/>
          </a:prstGeom>
        </p:spPr>
      </p:pic>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pPr algn="l" rtl="0"/>
            <a:r>
              <a:rPr lang="zh-CN" sz="2400" b="0" i="0" u="none" baseline="0" dirty="0"/>
              <a:t>一旦灾难袭击，您可能没有时间去商店购物或搜寻物资 </a:t>
            </a:r>
          </a:p>
          <a:p>
            <a:pPr algn="l" rtl="0"/>
            <a:r>
              <a:rPr lang="zh-CN" sz="2400" b="0" i="0" u="none" baseline="0" dirty="0"/>
              <a:t>如果您提前收集了物资，您和您的家人就可能度过疏散或被困家中的一段时间 </a:t>
            </a:r>
          </a:p>
          <a:p>
            <a:pPr algn="l" rtl="0"/>
            <a:r>
              <a:rPr lang="zh-CN" sz="2400" b="0" i="0" u="none" baseline="0" dirty="0"/>
              <a:t>这个套装中所需的很多物品都已经在您的家中 </a:t>
            </a:r>
          </a:p>
          <a:p>
            <a:pPr lvl="1" algn="l" rtl="0"/>
            <a:r>
              <a:rPr lang="zh-CN" sz="2200" b="0" i="0" u="none" baseline="0" dirty="0"/>
              <a:t>收集这些物品并将其放在适当的地方，使得在紧急事件中方便获取；且在平时需要时也能够方便取用 </a:t>
            </a:r>
          </a:p>
          <a:p>
            <a:endParaRPr lang="zh-CN" dirty="0"/>
          </a:p>
        </p:txBody>
      </p:sp>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a:xfrm>
            <a:off x="315142" y="320678"/>
            <a:ext cx="5806851" cy="1017672"/>
          </a:xfrm>
        </p:spPr>
        <p:txBody>
          <a:bodyPr/>
          <a:lstStyle/>
          <a:p>
            <a:pPr algn="l" rtl="0"/>
            <a:r>
              <a:rPr lang="zh-CN" b="1" i="1" u="none" baseline="0"/>
              <a:t>灾难物资套装</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pPr algn="r" rtl="0"/>
            <a:r>
              <a:rPr lang="zh-CN" b="0" i="0" u="none" baseline="0"/>
              <a:t>1-21</a:t>
            </a:r>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pPr rtl="0"/>
            <a:r>
              <a:rPr lang="zh-CN" b="0" i="0" u="none" baseline="0"/>
              <a:t>PM 1-13</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lgn="l" rtl="0"/>
            <a:r>
              <a:rPr lang="zh-CN" b="0" i="0" u="none" baseline="0"/>
              <a:t>移除物体和残骸解救幸存者，创建一个安全的救援环境 </a:t>
            </a:r>
          </a:p>
          <a:p>
            <a:pPr algn="l" rtl="0"/>
            <a:r>
              <a:rPr lang="zh-CN" b="0" i="0" u="none" baseline="0"/>
              <a:t>评估幸存者 </a:t>
            </a:r>
          </a:p>
          <a:p>
            <a:pPr algn="l" rtl="0"/>
            <a:r>
              <a:rPr lang="zh-CN" b="0" i="0" u="none" baseline="0"/>
              <a:t>解救幸存者 </a:t>
            </a:r>
          </a:p>
        </p:txBody>
      </p:sp>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a:xfrm>
            <a:off x="315142" y="320678"/>
            <a:ext cx="5806851" cy="1017672"/>
          </a:xfrm>
        </p:spPr>
        <p:txBody>
          <a:bodyPr/>
          <a:lstStyle/>
          <a:p>
            <a:pPr algn="l" rtl="0"/>
            <a:r>
              <a:rPr lang="zh-CN" b="1" i="1" u="none" baseline="0"/>
              <a:t>救援行动</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pPr algn="r" rtl="0"/>
            <a:r>
              <a:rPr lang="zh-CN" b="0" i="0" u="none" baseline="0"/>
              <a:t>7-34</a:t>
            </a:r>
          </a:p>
        </p:txBody>
      </p:sp>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pPr rtl="0"/>
            <a:r>
              <a:rPr lang="zh-CN" b="0" i="0" u="none" baseline="0"/>
              <a:t>PM 7-17</a:t>
            </a:r>
          </a:p>
        </p:txBody>
      </p:sp>
      <p:pic>
        <p:nvPicPr>
          <p:cNvPr id="6" name="Picture 5" descr="救援行动。图片展示了一组 4 名志愿者在水中，其中一人抱着一个被救的孩子。">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lgn="l" rtl="0"/>
            <a:r>
              <a:rPr lang="zh-CN" b="0" i="0" u="none" baseline="0"/>
              <a:t>维护救援者的安全 </a:t>
            </a:r>
          </a:p>
          <a:p>
            <a:pPr algn="l" rtl="0"/>
            <a:r>
              <a:rPr lang="zh-CN" b="0" i="0" u="none" baseline="0"/>
              <a:t>在有轻度和中度损失的建筑物中，评估救援者的情况 </a:t>
            </a:r>
          </a:p>
          <a:p>
            <a:pPr algn="l" rtl="0"/>
            <a:r>
              <a:rPr lang="zh-CN" b="0" i="0" u="none" baseline="0"/>
              <a:t>请尽快求助 </a:t>
            </a:r>
          </a:p>
        </p:txBody>
      </p:sp>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a:xfrm>
            <a:off x="315142" y="320678"/>
            <a:ext cx="5806851" cy="1017672"/>
          </a:xfrm>
        </p:spPr>
        <p:txBody>
          <a:bodyPr>
            <a:normAutofit/>
          </a:bodyPr>
          <a:lstStyle/>
          <a:p>
            <a:pPr algn="l" rtl="0"/>
            <a:r>
              <a:rPr lang="zh-CN" b="1" i="1" u="none" baseline="0"/>
              <a:t>构建一个安全环境</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pPr algn="r" rtl="0"/>
            <a:r>
              <a:rPr lang="zh-CN" b="0" i="0" u="none" baseline="0"/>
              <a:t>7-35</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pPr rtl="0"/>
            <a:r>
              <a:rPr lang="zh-CN" b="0" i="0" u="none" baseline="0"/>
              <a:t>PM 7-17</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lgn="l" rtl="0"/>
            <a:r>
              <a:rPr lang="zh-CN" b="0" i="0" u="none" baseline="0"/>
              <a:t>知晓您的局限 </a:t>
            </a:r>
          </a:p>
          <a:p>
            <a:pPr algn="l" rtl="0"/>
            <a:r>
              <a:rPr lang="zh-CN" b="0" i="0" u="none" baseline="0"/>
              <a:t>遵守安全程序 </a:t>
            </a:r>
          </a:p>
          <a:p>
            <a:pPr algn="l" rtl="0"/>
            <a:r>
              <a:rPr lang="zh-CN" b="0" i="0" u="none" baseline="0"/>
              <a:t>使用杠杆原理和框架结构移除残骸 </a:t>
            </a:r>
          </a:p>
        </p:txBody>
      </p:sp>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采取防范措施确保风险最小化</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pPr algn="r" rtl="0"/>
            <a:r>
              <a:rPr lang="zh-CN" b="0" i="0" u="none" baseline="0"/>
              <a:t>7-36</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pPr rtl="0"/>
            <a:r>
              <a:rPr lang="zh-CN" b="0" i="0" u="none" baseline="0"/>
              <a:t>PM 7-17</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pPr algn="l" rtl="0"/>
            <a:r>
              <a:rPr lang="zh-CN" b="0" i="0" u="none" baseline="0"/>
              <a:t>背部挺直</a:t>
            </a:r>
          </a:p>
          <a:p>
            <a:pPr algn="l" rtl="0"/>
            <a:r>
              <a:rPr lang="zh-CN" b="0" i="0" u="none" baseline="0"/>
              <a:t>弯曲膝盖</a:t>
            </a:r>
          </a:p>
          <a:p>
            <a:pPr algn="l" rtl="0"/>
            <a:r>
              <a:rPr lang="zh-CN" b="0" i="0" u="none" baseline="0"/>
              <a:t>将搬运物体靠近身体</a:t>
            </a:r>
          </a:p>
          <a:p>
            <a:pPr algn="l" rtl="0"/>
            <a:r>
              <a:rPr lang="zh-CN" b="0" i="0" u="none" baseline="0"/>
              <a:t>使用腿部力量上推 </a:t>
            </a:r>
          </a:p>
        </p:txBody>
      </p:sp>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a:xfrm>
            <a:off x="315142" y="320678"/>
            <a:ext cx="5806851" cy="1017672"/>
          </a:xfrm>
        </p:spPr>
        <p:txBody>
          <a:bodyPr>
            <a:normAutofit/>
          </a:bodyPr>
          <a:lstStyle/>
          <a:p>
            <a:pPr algn="l" rtl="0"/>
            <a:r>
              <a:rPr lang="zh-CN" b="1" i="1" u="none" baseline="0"/>
              <a:t>正确抬举程序</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pPr algn="r" rtl="0"/>
            <a:r>
              <a:rPr lang="zh-CN" b="0" i="0" u="none" baseline="0"/>
              <a:t>7-37</a:t>
            </a:r>
          </a:p>
        </p:txBody>
      </p:sp>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pPr rtl="0"/>
            <a:r>
              <a:rPr lang="zh-CN" b="0" i="0" u="none" baseline="0"/>
              <a:t>PM 7-18</a:t>
            </a:r>
          </a:p>
        </p:txBody>
      </p:sp>
      <p:pic>
        <p:nvPicPr>
          <p:cNvPr id="9" name="Picture 8" descr="正确抬举程序。图片展示了一名人员搬着重物正准备站起身。">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pPr algn="l" rtl="0"/>
            <a:r>
              <a:rPr lang="zh-CN" b="0" i="0" u="none" baseline="0"/>
              <a:t>抬举重物</a:t>
            </a:r>
          </a:p>
          <a:p>
            <a:pPr algn="l" rtl="0"/>
            <a:r>
              <a:rPr lang="zh-CN" b="0" i="0" u="none" baseline="0"/>
              <a:t>串联执行</a:t>
            </a:r>
          </a:p>
          <a:p>
            <a:pPr algn="l" rtl="0"/>
            <a:r>
              <a:rPr lang="zh-CN" b="0" i="0" u="none" baseline="0"/>
              <a:t>帮助解救幸存者</a:t>
            </a:r>
          </a:p>
        </p:txBody>
      </p:sp>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lstStyle/>
          <a:p>
            <a:pPr algn="l" rtl="0"/>
            <a:r>
              <a:rPr lang="zh-CN" b="0" i="0" u="none" baseline="0"/>
              <a:t>可使用多种材料和物体</a:t>
            </a:r>
          </a:p>
        </p:txBody>
      </p:sp>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a:xfrm>
            <a:off x="315142" y="320678"/>
            <a:ext cx="5806851" cy="1017672"/>
          </a:xfrm>
        </p:spPr>
        <p:txBody>
          <a:bodyPr>
            <a:normAutofit/>
          </a:bodyPr>
          <a:lstStyle/>
          <a:p>
            <a:pPr algn="l" rtl="0"/>
            <a:r>
              <a:rPr lang="zh-CN" b="1" i="1" u="none" baseline="0"/>
              <a:t>使用杠杆原理和框架结构</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pPr algn="r" rtl="0"/>
            <a:r>
              <a:rPr lang="zh-CN" b="0" i="0" u="none" baseline="0"/>
              <a:t>7-38</a:t>
            </a:r>
          </a:p>
        </p:txBody>
      </p:sp>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pPr rtl="0"/>
            <a:r>
              <a:rPr lang="zh-CN" b="0" i="0" u="none" baseline="0"/>
              <a:t>PM 7-18</a:t>
            </a:r>
          </a:p>
        </p:txBody>
      </p:sp>
      <p:pic>
        <p:nvPicPr>
          <p:cNvPr id="10" name="Picture 9" descr="杠杆原理和框架结构。图 1。一人正在观察重物。">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pic>
        <p:nvPicPr>
          <p:cNvPr id="11" name="Picture 10" descr="杠杆原理和框架结构。图 2。多种材料，例如：木头和混凝土。">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lgn="l" rtl="0">
              <a:buFont typeface="+mj-lt"/>
              <a:buAutoNum type="arabicPeriod"/>
            </a:pPr>
            <a:r>
              <a:rPr lang="zh-CN" b="0" i="0" u="none" baseline="0"/>
              <a:t>自行脱困或援助脱困；和</a:t>
            </a:r>
          </a:p>
          <a:p>
            <a:pPr marL="514350" indent="-514350" algn="l" rtl="0">
              <a:buFont typeface="+mj-lt"/>
              <a:buAutoNum type="arabicPeriod"/>
            </a:pPr>
            <a:r>
              <a:rPr lang="zh-CN" b="0" i="0" u="none" baseline="0"/>
              <a:t>抬举和拖拽 </a:t>
            </a:r>
          </a:p>
        </p:txBody>
      </p:sp>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a:xfrm>
            <a:off x="315142" y="320678"/>
            <a:ext cx="5806851" cy="1017672"/>
          </a:xfrm>
        </p:spPr>
        <p:txBody>
          <a:bodyPr/>
          <a:lstStyle/>
          <a:p>
            <a:pPr algn="l" rtl="0"/>
            <a:r>
              <a:rPr lang="zh-CN" b="1" i="1" u="none" baseline="0"/>
              <a:t>搬运的两种类型</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pPr algn="r" rtl="0"/>
            <a:r>
              <a:rPr lang="zh-CN" b="0" i="0" u="none" baseline="0"/>
              <a:t>7-39</a:t>
            </a:r>
          </a:p>
        </p:txBody>
      </p:sp>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pPr rtl="0"/>
            <a:r>
              <a:rPr lang="zh-CN" b="0" i="0" u="none" baseline="0"/>
              <a:t>PM 7-21</a:t>
            </a:r>
          </a:p>
        </p:txBody>
      </p:sp>
      <p:pic>
        <p:nvPicPr>
          <p:cNvPr id="6" name="Picture 5" descr="搬运的两种类型。图片展示了一组两位志愿者解救一名受害者。">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pPr algn="l" rtl="0"/>
            <a:r>
              <a:rPr lang="zh-CN" b="0" i="0" u="none" baseline="0"/>
              <a:t>解救方法取决于多种标准</a:t>
            </a:r>
          </a:p>
          <a:p>
            <a:pPr lvl="1" algn="l" rtl="0"/>
            <a:r>
              <a:rPr lang="zh-CN" b="0" i="0" u="none" baseline="0"/>
              <a:t>当前环境基本稳定</a:t>
            </a:r>
          </a:p>
          <a:p>
            <a:pPr lvl="1" algn="l" rtl="0"/>
            <a:r>
              <a:rPr lang="zh-CN" b="0" i="0" u="none" baseline="0"/>
              <a:t>可用救援者人数</a:t>
            </a:r>
          </a:p>
          <a:p>
            <a:pPr lvl="1" algn="l" rtl="0"/>
            <a:r>
              <a:rPr lang="zh-CN" b="0" i="0" u="none" baseline="0"/>
              <a:t>救援者的力量和能力</a:t>
            </a:r>
          </a:p>
          <a:p>
            <a:pPr lvl="1" algn="l" rtl="0"/>
            <a:r>
              <a:rPr lang="zh-CN" b="0" i="0" u="none" baseline="0"/>
              <a:t>幸存者状况 </a:t>
            </a:r>
          </a:p>
        </p:txBody>
      </p:sp>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a:xfrm>
            <a:off x="315142" y="320678"/>
            <a:ext cx="5806851" cy="1017672"/>
          </a:xfrm>
        </p:spPr>
        <p:txBody>
          <a:bodyPr>
            <a:normAutofit/>
          </a:bodyPr>
          <a:lstStyle/>
          <a:p>
            <a:pPr algn="l" rtl="0"/>
            <a:r>
              <a:rPr lang="zh-CN" b="1" i="1" u="none" baseline="0"/>
              <a:t>使用哪种脱困方式？</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pPr algn="r" rtl="0"/>
            <a:r>
              <a:rPr lang="zh-CN" b="0" i="0" u="none" baseline="0"/>
              <a:t>7-40</a:t>
            </a:r>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pPr rtl="0"/>
            <a:r>
              <a:rPr lang="zh-CN" b="0" i="0" u="none" baseline="0"/>
              <a:t>PM 7-21</a:t>
            </a:r>
          </a:p>
        </p:txBody>
      </p:sp>
      <p:pic>
        <p:nvPicPr>
          <p:cNvPr id="6" name="Picture 5" descr="使用哪种脱困方式？图片展示了一组六位志愿者解救一名受害者。">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gn="l" rtl="0">
              <a:lnSpc>
                <a:spcPct val="100000"/>
              </a:lnSpc>
              <a:spcBef>
                <a:spcPts val="600"/>
              </a:spcBef>
            </a:pPr>
            <a:r>
              <a:rPr lang="zh-CN" b="0" i="0" u="none" baseline="0"/>
              <a:t>从幸存者的背后和其双膝下部将其抬举起来 </a:t>
            </a:r>
          </a:p>
          <a:p>
            <a:pPr algn="l" rtl="0">
              <a:lnSpc>
                <a:spcPct val="100000"/>
              </a:lnSpc>
              <a:spcBef>
                <a:spcPts val="600"/>
              </a:spcBef>
            </a:pPr>
            <a:r>
              <a:rPr lang="zh-CN" b="0" i="0" u="none" baseline="0"/>
              <a:t>保持您的背部挺直，使用双腿的力量将幸存者抬起来 </a:t>
            </a:r>
          </a:p>
        </p:txBody>
      </p:sp>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a:xfrm>
            <a:off x="315142" y="320678"/>
            <a:ext cx="5806851" cy="1017672"/>
          </a:xfrm>
        </p:spPr>
        <p:txBody>
          <a:bodyPr/>
          <a:lstStyle/>
          <a:p>
            <a:pPr algn="l" rtl="0"/>
            <a:r>
              <a:rPr lang="zh-CN" b="1" i="1" u="none" baseline="0"/>
              <a:t>单人摇篮式搬运</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pPr algn="r" rtl="0"/>
            <a:r>
              <a:rPr lang="zh-CN" b="0" i="0" u="none" baseline="0"/>
              <a:t>7-41</a:t>
            </a:r>
          </a:p>
        </p:txBody>
      </p:sp>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pPr rtl="0"/>
            <a:r>
              <a:rPr lang="zh-CN" b="0" i="0" u="none" baseline="0"/>
              <a:t>PM 7-21</a:t>
            </a:r>
          </a:p>
        </p:txBody>
      </p:sp>
      <p:pic>
        <p:nvPicPr>
          <p:cNvPr id="10" name="Picture 9" descr="单人摇篮式搬运。图片展示了一名人员搬运一名受伤的妇女。">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a:xfrm>
            <a:off x="315142" y="320678"/>
            <a:ext cx="5806851" cy="1017672"/>
          </a:xfrm>
        </p:spPr>
        <p:txBody>
          <a:bodyPr/>
          <a:lstStyle/>
          <a:p>
            <a:pPr algn="l" rtl="0"/>
            <a:r>
              <a:rPr lang="zh-CN" b="1" i="1" u="none" baseline="0"/>
              <a:t>背负式搬运</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pPr algn="r" rtl="0"/>
            <a:r>
              <a:rPr lang="zh-CN" b="0" i="0" u="none" baseline="0"/>
              <a:t>7-42</a:t>
            </a:r>
          </a:p>
        </p:txBody>
      </p:sp>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pPr rtl="0"/>
            <a:r>
              <a:rPr lang="zh-CN" b="0" i="0" u="none" baseline="0"/>
              <a:t>PM 7-22</a:t>
            </a:r>
          </a:p>
        </p:txBody>
      </p:sp>
      <p:pic>
        <p:nvPicPr>
          <p:cNvPr id="6" name="Picture 5" descr="背负式搬运。图 1 展示了一名人员拉拽一名伤者，并将其背负起来后开始搬运。">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背负式搬运。图 2 展示了一名人员在背上背负着一名伤者。">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a:xfrm>
            <a:off x="315142" y="320678"/>
            <a:ext cx="5806851" cy="1017672"/>
          </a:xfrm>
        </p:spPr>
        <p:txBody>
          <a:bodyPr/>
          <a:lstStyle/>
          <a:p>
            <a:pPr algn="l" rtl="0"/>
            <a:r>
              <a:rPr lang="zh-CN" b="1" i="1" u="none" baseline="0"/>
              <a:t>双人搬运式</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pPr algn="r" rtl="0"/>
            <a:r>
              <a:rPr lang="zh-CN" b="0" i="0" u="none" baseline="0"/>
              <a:t>7-43</a:t>
            </a:r>
          </a:p>
        </p:txBody>
      </p:sp>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pPr rtl="0"/>
            <a:r>
              <a:rPr lang="zh-CN" b="0" i="0" u="none" baseline="0"/>
              <a:t>PM 7-22</a:t>
            </a:r>
          </a:p>
        </p:txBody>
      </p:sp>
      <p:pic>
        <p:nvPicPr>
          <p:cNvPr id="6" name="Picture 5" descr="双人搬运式。图 1 展示了两人搬运一人。一人抓住伤者的手臂，另一人抓住伤者的双腿。">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双人搬运式。图 1 展示了两人抬举一人。一人抓住伤者的手臂，另一人抓住伤者的双腿。">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pPr algn="l" rtl="0"/>
            <a:r>
              <a:rPr lang="zh-CN" b="0" i="0" u="none" baseline="0"/>
              <a:t>考虑儿童、残障人士和功能需求人士需求 </a:t>
            </a:r>
          </a:p>
          <a:p>
            <a:pPr algn="l" rtl="0"/>
            <a:r>
              <a:rPr lang="zh-CN" b="0" i="0" u="none" baseline="0"/>
              <a:t>将这套计划告知所有的家庭成员或办公室同事 </a:t>
            </a:r>
          </a:p>
          <a:p>
            <a:pPr algn="l" rtl="0"/>
            <a:r>
              <a:rPr lang="zh-CN" b="0" i="0" u="none" baseline="0"/>
              <a:t>进行逃生演习 </a:t>
            </a:r>
          </a:p>
        </p:txBody>
      </p:sp>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a:xfrm>
            <a:off x="315142" y="320678"/>
            <a:ext cx="5806851" cy="1017672"/>
          </a:xfrm>
        </p:spPr>
        <p:txBody>
          <a:bodyPr/>
          <a:lstStyle/>
          <a:p>
            <a:pPr algn="l" rtl="0"/>
            <a:r>
              <a:rPr lang="zh-CN" b="1" i="1" u="none" baseline="0"/>
              <a:t>逃生计划</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pPr algn="r" rtl="0"/>
            <a:r>
              <a:rPr lang="zh-CN" b="0" i="0" u="none" baseline="0"/>
              <a:t>1-22</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pPr rtl="0"/>
            <a:r>
              <a:rPr lang="zh-CN" b="0" i="0" u="none" baseline="0"/>
              <a:t>PM 1-17</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a:xfrm>
            <a:off x="315142" y="320678"/>
            <a:ext cx="5806851" cy="1017672"/>
          </a:xfrm>
        </p:spPr>
        <p:txBody>
          <a:bodyPr/>
          <a:lstStyle/>
          <a:p>
            <a:pPr algn="l" rtl="0"/>
            <a:r>
              <a:rPr lang="zh-CN" b="1" i="1" u="none" baseline="0"/>
              <a:t>座椅式搬运</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pPr algn="r" rtl="0"/>
            <a:r>
              <a:rPr lang="zh-CN" b="0" i="0" u="none" baseline="0"/>
              <a:t>7-44</a:t>
            </a:r>
          </a:p>
        </p:txBody>
      </p:sp>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pPr rtl="0"/>
            <a:r>
              <a:rPr lang="zh-CN" b="0" i="0" u="none" baseline="0"/>
              <a:t>PM 7-23</a:t>
            </a:r>
          </a:p>
        </p:txBody>
      </p:sp>
      <p:pic>
        <p:nvPicPr>
          <p:cNvPr id="6" name="Picture 5" descr="座椅式搬运。图 1 展示了两人使用一张座椅搬运一名伤者。一人抓住座椅后背，另一人抬着座椅的下部。">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座椅式搬运。图 2 展示了两人使用一张座椅搬运一名伤者。一人抓住座椅后背，另一人抬着座椅的下部。">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a:xfrm>
            <a:off x="315142" y="320678"/>
            <a:ext cx="5806851" cy="1017672"/>
          </a:xfrm>
        </p:spPr>
        <p:txBody>
          <a:bodyPr/>
          <a:lstStyle/>
          <a:p>
            <a:pPr algn="l" rtl="0"/>
            <a:r>
              <a:rPr lang="zh-CN" b="1" i="1" u="none" baseline="0"/>
              <a:t>毛毯式搬运</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pPr algn="r" rtl="0"/>
            <a:r>
              <a:rPr lang="zh-CN" b="0" i="0" u="none" baseline="0"/>
              <a:t>7-45</a:t>
            </a:r>
          </a:p>
        </p:txBody>
      </p:sp>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pPr rtl="0"/>
            <a:r>
              <a:rPr lang="zh-CN" b="0" i="0" u="none" baseline="0"/>
              <a:t>PM 7-24</a:t>
            </a:r>
          </a:p>
        </p:txBody>
      </p:sp>
      <p:pic>
        <p:nvPicPr>
          <p:cNvPr id="6" name="Picture 5" descr="毛毯式搬运。图片展示了一组 6 位志愿者使用一条毛毯搬运伤者。">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a:xfrm>
            <a:off x="315142" y="320678"/>
            <a:ext cx="5806851" cy="1017672"/>
          </a:xfrm>
        </p:spPr>
        <p:txBody>
          <a:bodyPr/>
          <a:lstStyle/>
          <a:p>
            <a:pPr algn="l" rtl="0"/>
            <a:r>
              <a:rPr lang="zh-CN" b="1" i="1" u="none" baseline="0"/>
              <a:t>伸臂滚身</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pPr algn="r" rtl="0"/>
            <a:r>
              <a:rPr lang="zh-CN" b="0" i="0" u="none" baseline="0"/>
              <a:t>7-46</a:t>
            </a:r>
          </a:p>
        </p:txBody>
      </p:sp>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pPr rtl="0"/>
            <a:r>
              <a:rPr lang="zh-CN" b="0" i="0" u="none" baseline="0"/>
              <a:t>PM 7-25</a:t>
            </a:r>
          </a:p>
        </p:txBody>
      </p:sp>
      <p:pic>
        <p:nvPicPr>
          <p:cNvPr id="6" name="Picture 5" descr="伸臂滚身。图片展示了 4 位志愿者采用伸臂滚身的方式移动在地上的一名人员。">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a:xfrm>
            <a:off x="315142" y="320678"/>
            <a:ext cx="5806851" cy="1017672"/>
          </a:xfrm>
        </p:spPr>
        <p:txBody>
          <a:bodyPr/>
          <a:lstStyle/>
          <a:p>
            <a:pPr algn="l" rtl="0"/>
            <a:r>
              <a:rPr lang="zh-CN" b="1" i="1" u="none" baseline="0"/>
              <a:t>毛毯拖拽</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pPr algn="r" rtl="0"/>
            <a:r>
              <a:rPr lang="zh-CN" b="0" i="0" u="none" baseline="0"/>
              <a:t>7-47</a:t>
            </a:r>
          </a:p>
        </p:txBody>
      </p:sp>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pPr rtl="0"/>
            <a:r>
              <a:rPr lang="zh-CN" b="0" i="0" u="none" baseline="0"/>
              <a:t>PM 7-25</a:t>
            </a:r>
          </a:p>
        </p:txBody>
      </p:sp>
      <p:pic>
        <p:nvPicPr>
          <p:cNvPr id="6" name="Picture 5" descr="毛毯拖拽。图片展示了一名妇女使用毛毯拖拽一名男性。">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pPr algn="l" rtl="0"/>
            <a:r>
              <a:rPr lang="zh-CN" sz="2400" b="0" i="0" u="none" baseline="0"/>
              <a:t>将学员分成七人一组 </a:t>
            </a:r>
          </a:p>
          <a:p>
            <a:pPr algn="l" rtl="0"/>
            <a:r>
              <a:rPr lang="zh-CN" sz="2400" b="0" i="0" u="none" baseline="0"/>
              <a:t>在团队内，有的成员将会志愿充当“幸存者”，其他队员则将使用课堂上演示的拖拽和搬运形式对其进行移动 </a:t>
            </a:r>
          </a:p>
          <a:p>
            <a:pPr algn="l" rtl="0"/>
            <a:r>
              <a:rPr lang="zh-CN" sz="2400" b="0" i="0" u="none" baseline="0"/>
              <a:t>可按照需要使用座椅和其他物品，进行拖拽和搬运 </a:t>
            </a:r>
          </a:p>
          <a:p>
            <a:pPr algn="l" rtl="0"/>
            <a:r>
              <a:rPr lang="zh-CN" sz="2400" b="0" i="0" u="none" baseline="0"/>
              <a:t>“幸存者”和“救援者”的角色，使得团队中的每个人都有机会练习拖拽和搬运 </a:t>
            </a:r>
          </a:p>
          <a:p>
            <a:pPr algn="l" rtl="0"/>
            <a:r>
              <a:rPr lang="zh-CN" sz="2400" b="0" i="0" u="none" baseline="0"/>
              <a:t>知晓您的局限！当对于您和幸存者来说并不安全时，禁止尝试任何抬举或搬运 </a:t>
            </a:r>
          </a:p>
        </p:txBody>
      </p:sp>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a:xfrm>
            <a:off x="315142" y="320678"/>
            <a:ext cx="5806851" cy="1017672"/>
          </a:xfrm>
        </p:spPr>
        <p:txBody>
          <a:bodyPr/>
          <a:lstStyle/>
          <a:p>
            <a:pPr algn="l" rtl="0"/>
            <a:r>
              <a:rPr lang="zh-CN" b="1" i="1" u="none" baseline="0"/>
              <a:t>练习 7.3</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pPr algn="r" rtl="0"/>
            <a:r>
              <a:rPr lang="zh-CN" b="0" i="0" u="none" baseline="0"/>
              <a:t>7-48</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pPr rtl="0"/>
            <a:r>
              <a:rPr lang="zh-CN" b="0" i="0" u="none" baseline="0"/>
              <a:t>PM 7-26</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a:bodyPr>
          <a:lstStyle/>
          <a:p>
            <a:pPr algn="l" rtl="0"/>
            <a:r>
              <a:rPr lang="zh-CN" sz="2400" b="0" i="0" u="none" baseline="0"/>
              <a:t>将学员分成七人一组 </a:t>
            </a:r>
          </a:p>
          <a:p>
            <a:pPr algn="l" rtl="0"/>
            <a:r>
              <a:rPr lang="zh-CN" sz="2400" b="0" i="0" u="none" baseline="0"/>
              <a:t>您的团队将被指派到一个“坍塌的现场”请考量您的行动计划 </a:t>
            </a:r>
          </a:p>
          <a:p>
            <a:pPr algn="l" rtl="0"/>
            <a:r>
              <a:rPr lang="zh-CN" sz="2400" b="0" i="0" u="none" baseline="0"/>
              <a:t>进入“坍塌现场”时，首先对房间进行搜索找到幸存者，然后制定计划将其从残骸中解救出来 </a:t>
            </a:r>
          </a:p>
          <a:p>
            <a:pPr algn="l" rtl="0"/>
            <a:r>
              <a:rPr lang="zh-CN" sz="2400" b="0" i="0" u="none" baseline="0"/>
              <a:t>按需杠杆原理和框架结构的流程使幸存者脱困 </a:t>
            </a:r>
          </a:p>
          <a:p>
            <a:pPr algn="l" rtl="0"/>
            <a:r>
              <a:rPr lang="zh-CN" sz="2400" b="0" i="0" u="none" baseline="0"/>
              <a:t>使用适当的抬举和拖拽方式，将幸存者搬离房间（如有可能将其搬离建筑物） </a:t>
            </a:r>
          </a:p>
          <a:p>
            <a:pPr algn="l" rtl="0"/>
            <a:r>
              <a:rPr lang="zh-CN" sz="2400" b="0" i="0" u="none" baseline="0"/>
              <a:t>如果发现第二个“坍塌现场”，则请再次执行救援行动 </a:t>
            </a:r>
          </a:p>
        </p:txBody>
      </p:sp>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a:xfrm>
            <a:off x="315142" y="320678"/>
            <a:ext cx="5806851" cy="1017672"/>
          </a:xfrm>
        </p:spPr>
        <p:txBody>
          <a:bodyPr/>
          <a:lstStyle/>
          <a:p>
            <a:pPr algn="l" rtl="0"/>
            <a:r>
              <a:rPr lang="zh-CN" b="1" i="1" u="none" baseline="0"/>
              <a:t>练习 7.4</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pPr algn="r" rtl="0"/>
            <a:r>
              <a:rPr lang="zh-CN" b="0" i="0" u="none" baseline="0"/>
              <a:t>7-49</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pPr rtl="0"/>
            <a:r>
              <a:rPr lang="zh-CN" b="0" i="0" u="none" baseline="0"/>
              <a:t>PM 7-26</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algn="l" rtl="0"/>
            <a:r>
              <a:rPr lang="zh-CN" b="0" i="0" u="none" baseline="0"/>
              <a:t>您需要知晓</a:t>
            </a:r>
          </a:p>
          <a:p>
            <a:pPr lvl="1" algn="l" rtl="0"/>
            <a:r>
              <a:rPr lang="zh-CN" b="0" i="0" u="none" baseline="0"/>
              <a:t>如何决定是否尝试救援</a:t>
            </a:r>
          </a:p>
          <a:p>
            <a:pPr lvl="1" algn="l" rtl="0"/>
            <a:r>
              <a:rPr lang="zh-CN" b="0" i="0" u="none" baseline="0"/>
              <a:t>室内和室外搜救的目标是</a:t>
            </a:r>
          </a:p>
          <a:p>
            <a:pPr lvl="1" algn="l" rtl="0"/>
            <a:r>
              <a:rPr lang="zh-CN" b="0" i="0" u="none" baseline="0"/>
              <a:t>如何执行搜救估量</a:t>
            </a:r>
          </a:p>
          <a:p>
            <a:pPr lvl="1" algn="l" rtl="0"/>
            <a:r>
              <a:rPr lang="zh-CN" b="0" i="0" u="none" baseline="0"/>
              <a:t>建筑物标记</a:t>
            </a:r>
          </a:p>
          <a:p>
            <a:pPr lvl="1" algn="l" rtl="0"/>
            <a:r>
              <a:rPr lang="zh-CN" b="0" i="0" u="none" baseline="0"/>
              <a:t>救援职能</a:t>
            </a:r>
          </a:p>
          <a:p>
            <a:pPr lvl="1" algn="l" rtl="0"/>
            <a:r>
              <a:rPr lang="zh-CN" b="0" i="0" u="none" baseline="0"/>
              <a:t>如何移除残骸</a:t>
            </a:r>
          </a:p>
          <a:p>
            <a:pPr lvl="1" algn="l" rtl="0"/>
            <a:r>
              <a:rPr lang="zh-CN" b="0" i="0" u="none" baseline="0"/>
              <a:t>如何解救幸存者 </a:t>
            </a:r>
          </a:p>
        </p:txBody>
      </p:sp>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pPr algn="r" rtl="0"/>
            <a:r>
              <a:rPr lang="zh-CN" b="0" i="0" u="none" baseline="0"/>
              <a:t>7-50</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pPr rtl="0"/>
            <a:r>
              <a:rPr lang="zh-CN" b="0" i="0" u="none" baseline="0"/>
              <a:t>PM 7-27</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pPr algn="l" rtl="0"/>
            <a:r>
              <a:rPr lang="zh-CN" b="0" i="0" u="none" baseline="0"/>
              <a:t>阅读下一单元的内容 </a:t>
            </a:r>
          </a:p>
          <a:p>
            <a:pPr algn="l" rtl="0"/>
            <a:r>
              <a:rPr lang="zh-CN" b="0" i="0" u="none" baseline="0"/>
              <a:t>携带下一章所需的必要资源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7 单元：轻度搜救行动</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pPr algn="r" rtl="0"/>
            <a:r>
              <a:rPr lang="zh-CN" b="0" i="0" u="none" baseline="0"/>
              <a:t>7-51</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pPr rtl="0"/>
            <a:r>
              <a:rPr lang="zh-CN" b="0" i="0" u="none" baseline="0"/>
              <a:t>PM 7-27</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社区紧急响应小组 (CERT) 基础培训第 8 单元</a:t>
            </a:r>
          </a:p>
        </p:txBody>
      </p:sp>
      <p:sp>
        <p:nvSpPr>
          <p:cNvPr id="4" name="Title 3"/>
          <p:cNvSpPr>
            <a:spLocks noGrp="1"/>
          </p:cNvSpPr>
          <p:nvPr>
            <p:ph type="ctrTitle"/>
          </p:nvPr>
        </p:nvSpPr>
        <p:spPr>
          <a:xfrm>
            <a:off x="202387" y="1865590"/>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恐怖主义和社区紧急响应小组 (CERT)</a:t>
            </a:r>
            <a:endParaRPr lang="en-US" dirty="0">
              <a:effectLst/>
            </a:endParaRPr>
          </a:p>
          <a:p>
            <a:endParaRPr lang="en-US" dirty="0"/>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pPr algn="l" rtl="0"/>
            <a:r>
              <a:rPr lang="zh-CN" b="0" i="0" u="none" baseline="0"/>
              <a:t>定义恐怖主义 </a:t>
            </a:r>
          </a:p>
          <a:p>
            <a:pPr algn="l" rtl="0"/>
            <a:r>
              <a:rPr lang="zh-CN" b="0" i="0" u="none" baseline="0"/>
              <a:t>列举恐怖主义袭击的八个征兆，并描述如何报告可疑活动 </a:t>
            </a:r>
          </a:p>
          <a:p>
            <a:pPr algn="l" rtl="0"/>
            <a:r>
              <a:rPr lang="zh-CN" b="0" i="0" u="none" baseline="0"/>
              <a:t>解释在一场恐怖主义事故中，社区紧急响应小组 (CERT) 志愿者所扮演的角色 </a:t>
            </a:r>
          </a:p>
          <a:p>
            <a:pPr algn="l" rtl="0"/>
            <a:r>
              <a:rPr lang="zh-CN" b="0" i="0" u="none" baseline="0"/>
              <a:t>描述在家中、工作场所和社区内针对恐怖主义事故进行准备的活动 </a:t>
            </a:r>
          </a:p>
        </p:txBody>
      </p:sp>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a:xfrm>
            <a:off x="315142" y="320678"/>
            <a:ext cx="5806851" cy="1017672"/>
          </a:xfrm>
        </p:spPr>
        <p:txBody>
          <a:bodyPr/>
          <a:lstStyle/>
          <a:p>
            <a:pPr algn="l" rtl="0"/>
            <a:r>
              <a:rPr lang="zh-CN" b="1" i="1" u="none" baseline="0" dirty="0"/>
              <a:t>单元目标</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pPr algn="r" rtl="0"/>
            <a:r>
              <a:rPr lang="zh-CN" b="0" i="0" u="none" baseline="0"/>
              <a:t>8-1</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pPr rtl="0"/>
            <a:r>
              <a:rPr lang="zh-CN" b="0" i="0" u="none" baseline="0"/>
              <a:t>PM 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pPr algn="l" rtl="0"/>
            <a:r>
              <a:rPr lang="zh-CN" b="0" i="0" u="none" baseline="0"/>
              <a:t>针对所给情境，确定您需要携带哪些物品和/或当时应当怎么做 </a:t>
            </a:r>
          </a:p>
        </p:txBody>
      </p:sp>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a:xfrm>
            <a:off x="315142" y="320678"/>
            <a:ext cx="5806851" cy="1017672"/>
          </a:xfrm>
        </p:spPr>
        <p:txBody>
          <a:bodyPr/>
          <a:lstStyle/>
          <a:p>
            <a:pPr algn="l" rtl="0"/>
            <a:r>
              <a:rPr lang="zh-CN" b="1" i="1" u="none" baseline="0"/>
              <a:t>练习 1.2</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pPr algn="r" rtl="0"/>
            <a:r>
              <a:rPr lang="zh-CN" b="0" i="0" u="none" baseline="0"/>
              <a:t>1-23</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pPr rtl="0"/>
            <a:r>
              <a:rPr lang="zh-CN" b="0" i="0" u="none" baseline="0"/>
              <a:t>PM 1-18</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pPr algn="l" rtl="0"/>
            <a:r>
              <a:rPr lang="zh-CN" b="0" i="0" u="none" baseline="0"/>
              <a:t>定义恐怖主义</a:t>
            </a:r>
          </a:p>
          <a:p>
            <a:pPr algn="l" rtl="0"/>
            <a:r>
              <a:rPr lang="zh-CN" b="0" i="0" u="none" baseline="0"/>
              <a:t>恐怖分子的目标和策略</a:t>
            </a:r>
          </a:p>
          <a:p>
            <a:pPr algn="l" rtl="0"/>
            <a:r>
              <a:rPr lang="zh-CN" b="0" i="0" u="none" baseline="0"/>
              <a:t>为您的社区做好筹备工作</a:t>
            </a:r>
          </a:p>
          <a:p>
            <a:pPr algn="l" rtl="0"/>
            <a:r>
              <a:rPr lang="zh-CN" b="0" i="0" u="none" baseline="0"/>
              <a:t>直至救援抵达</a:t>
            </a:r>
          </a:p>
          <a:p>
            <a:pPr algn="l" rtl="0"/>
            <a:r>
              <a:rPr lang="zh-CN" b="0" i="0" u="none" baseline="0"/>
              <a:t>危险品 (HazMat) 和化学、生物、辐射、核、爆炸材料 (CBRNE) </a:t>
            </a:r>
          </a:p>
        </p:txBody>
      </p:sp>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a:xfrm>
            <a:off x="315142" y="320678"/>
            <a:ext cx="5806851" cy="1017672"/>
          </a:xfrm>
        </p:spPr>
        <p:txBody>
          <a:bodyPr/>
          <a:lstStyle/>
          <a:p>
            <a:pPr algn="l" rtl="0"/>
            <a:r>
              <a:rPr lang="zh-CN" b="1" i="1" u="none" baseline="0"/>
              <a:t>单元主题</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pPr algn="r" rtl="0"/>
            <a:r>
              <a:rPr lang="zh-CN" b="0" i="0" u="none" baseline="0"/>
              <a:t>8-2</a:t>
            </a:r>
          </a:p>
        </p:txBody>
      </p:sp>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pPr rtl="0"/>
            <a:r>
              <a:rPr lang="zh-CN" b="0" i="0" u="none" baseline="0"/>
              <a:t>PM 8-1</a:t>
            </a:r>
          </a:p>
        </p:txBody>
      </p:sp>
      <p:pic>
        <p:nvPicPr>
          <p:cNvPr id="8" name="Picture 7" descr="单元主题。图片展示了一幢结构遭到损毁的建筑物。">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pPr algn="l" rtl="0"/>
            <a:r>
              <a:rPr lang="zh-CN" b="0" i="0" u="none" baseline="0"/>
              <a:t>针对个人或财产非法使用武力或暴力，用以恐吓或威胁一间政府、平民或其任何下属组成部分，进而达到政治或社会目的</a:t>
            </a:r>
          </a:p>
        </p:txBody>
      </p:sp>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a:xfrm>
            <a:off x="315142" y="320678"/>
            <a:ext cx="5806851" cy="1017672"/>
          </a:xfrm>
        </p:spPr>
        <p:txBody>
          <a:bodyPr/>
          <a:lstStyle/>
          <a:p>
            <a:pPr algn="l" rtl="0"/>
            <a:r>
              <a:rPr lang="zh-CN" b="1" i="1" u="none" baseline="0"/>
              <a:t>什么是恐怖主义？</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pPr algn="r" rtl="0"/>
            <a:r>
              <a:rPr lang="zh-CN" b="0" i="0" u="none" baseline="0"/>
              <a:t>8-3</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pPr rtl="0"/>
            <a:r>
              <a:rPr lang="zh-CN" b="0" i="0" u="none" baseline="0"/>
              <a:t>PM 8-2</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pPr algn="l" rtl="0"/>
            <a:r>
              <a:rPr lang="zh-CN" b="0" i="0" u="none" baseline="0"/>
              <a:t>影响政府政策，实现特殊目的 </a:t>
            </a:r>
          </a:p>
          <a:p>
            <a:pPr algn="l" rtl="0"/>
            <a:r>
              <a:rPr lang="zh-CN" b="0" i="0" u="none" baseline="0"/>
              <a:t>践踏民众的安全感和对政府的信心 </a:t>
            </a:r>
          </a:p>
          <a:p>
            <a:pPr algn="l" rtl="0"/>
            <a:r>
              <a:rPr lang="zh-CN" b="0" i="0" u="none" baseline="0"/>
              <a:t>尝试将政府描绘成低效、软弱和/或无能 </a:t>
            </a:r>
          </a:p>
        </p:txBody>
      </p:sp>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a:xfrm>
            <a:off x="315142" y="320678"/>
            <a:ext cx="5806851" cy="1017672"/>
          </a:xfrm>
        </p:spPr>
        <p:txBody>
          <a:bodyPr/>
          <a:lstStyle/>
          <a:p>
            <a:pPr algn="l" rtl="0"/>
            <a:r>
              <a:rPr lang="zh-CN" b="1" i="1" u="none" baseline="0"/>
              <a:t>恐怖分子的目标</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pPr algn="r" rtl="0"/>
            <a:r>
              <a:rPr lang="zh-CN" b="0" i="0" u="none" baseline="0"/>
              <a:t>8-4</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pPr rtl="0"/>
            <a:r>
              <a:rPr lang="zh-CN" b="0" i="0" u="none" baseline="0"/>
              <a:t>PM 8-2</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pPr algn="l" rtl="0"/>
            <a:r>
              <a:rPr lang="zh-CN" b="0" i="0" u="none" baseline="0"/>
              <a:t>枪击人员</a:t>
            </a:r>
          </a:p>
          <a:p>
            <a:pPr algn="l" rtl="0"/>
            <a:r>
              <a:rPr lang="zh-CN" b="0" i="0" u="none" baseline="0"/>
              <a:t>自制爆炸设备 (IED)</a:t>
            </a:r>
          </a:p>
          <a:p>
            <a:pPr algn="l" rtl="0"/>
            <a:r>
              <a:rPr lang="zh-CN" b="0" i="0" u="none" baseline="0"/>
              <a:t>复杂协调的恐怖主义袭击</a:t>
            </a:r>
          </a:p>
          <a:p>
            <a:pPr algn="l" rtl="0"/>
            <a:r>
              <a:rPr lang="zh-CN" b="0" i="0" u="none" baseline="0"/>
              <a:t>网络袭击</a:t>
            </a:r>
          </a:p>
        </p:txBody>
      </p:sp>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a:xfrm>
            <a:off x="315142" y="320678"/>
            <a:ext cx="5806851" cy="1017672"/>
          </a:xfrm>
        </p:spPr>
        <p:txBody>
          <a:bodyPr/>
          <a:lstStyle/>
          <a:p>
            <a:pPr algn="l" rtl="0"/>
            <a:r>
              <a:rPr lang="zh-CN" b="1" i="1" u="none" baseline="0"/>
              <a:t>新的策略</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pPr algn="r" rtl="0"/>
            <a:r>
              <a:rPr lang="zh-CN" b="0" i="0" u="none" baseline="0"/>
              <a:t>8-5</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pPr rtl="0"/>
            <a:r>
              <a:rPr lang="zh-CN" b="0" i="0" u="none" baseline="0"/>
              <a:t>PM 8-2</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pPr algn="l" rtl="0"/>
            <a:r>
              <a:rPr lang="zh-CN" b="0" i="0" u="none" baseline="0"/>
              <a:t>发现可疑，立即报告！</a:t>
            </a:r>
          </a:p>
          <a:p>
            <a:pPr algn="l" rtl="0"/>
            <a:r>
              <a:rPr lang="zh-CN" b="0" i="0" u="none" baseline="0"/>
              <a:t>了解恐怖主义活动的征兆 </a:t>
            </a:r>
          </a:p>
          <a:p>
            <a:pPr algn="l" rtl="0"/>
            <a:r>
              <a:rPr lang="zh-CN" b="0" i="0" u="none" baseline="0"/>
              <a:t>联系本地执法机构 </a:t>
            </a:r>
          </a:p>
          <a:p>
            <a:pPr algn="l" rtl="0"/>
            <a:r>
              <a:rPr lang="zh-CN" b="0" i="0" u="none" baseline="0"/>
              <a:t>使用联邦调查局 (FBI) 可疑活动报告匿名热线 </a:t>
            </a:r>
          </a:p>
        </p:txBody>
      </p:sp>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a:xfrm>
            <a:off x="315142" y="320678"/>
            <a:ext cx="5806851" cy="1017672"/>
          </a:xfrm>
        </p:spPr>
        <p:txBody>
          <a:bodyPr/>
          <a:lstStyle/>
          <a:p>
            <a:pPr algn="l" rtl="0"/>
            <a:r>
              <a:rPr lang="zh-CN" b="1" i="1" u="none" baseline="0"/>
              <a:t>潜在征兆</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pPr algn="r" rtl="0"/>
            <a:r>
              <a:rPr lang="zh-CN" b="0" i="0" u="none" baseline="0"/>
              <a:t>8-6</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pPr rtl="0"/>
            <a:r>
              <a:rPr lang="zh-CN" b="0" i="0" u="none" baseline="0"/>
              <a:t>PM 8-5</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pPr algn="l" rtl="0"/>
            <a:r>
              <a:rPr lang="zh-CN" b="0" i="0" u="none" baseline="0"/>
              <a:t>监视</a:t>
            </a:r>
          </a:p>
          <a:p>
            <a:pPr algn="l" rtl="0"/>
            <a:r>
              <a:rPr lang="zh-CN" b="0" i="0" u="none" baseline="0"/>
              <a:t>诱导</a:t>
            </a:r>
          </a:p>
          <a:p>
            <a:pPr algn="l" rtl="0"/>
            <a:r>
              <a:rPr lang="zh-CN" b="0" i="0" u="none" baseline="0"/>
              <a:t>安全测试</a:t>
            </a:r>
          </a:p>
          <a:p>
            <a:pPr algn="l" rtl="0"/>
            <a:r>
              <a:rPr lang="zh-CN" b="0" i="0" u="none" baseline="0"/>
              <a:t>筹集资金</a:t>
            </a:r>
          </a:p>
          <a:p>
            <a:pPr algn="l" rtl="0"/>
            <a:r>
              <a:rPr lang="zh-CN" b="0" i="0" u="none" baseline="0"/>
              <a:t>获取供应物资</a:t>
            </a:r>
          </a:p>
          <a:p>
            <a:pPr algn="l" rtl="0"/>
            <a:r>
              <a:rPr lang="zh-CN" b="0" i="0" u="none" baseline="0"/>
              <a:t>乔装打扮的人员或可疑人员 </a:t>
            </a:r>
          </a:p>
          <a:p>
            <a:pPr algn="l" rtl="0"/>
            <a:r>
              <a:rPr lang="zh-CN" b="0" i="0" u="none" baseline="0"/>
              <a:t>事前演习和排练 </a:t>
            </a:r>
          </a:p>
          <a:p>
            <a:pPr algn="l" rtl="0"/>
            <a:r>
              <a:rPr lang="zh-CN" b="0" i="0" u="none" baseline="0"/>
              <a:t>部署</a:t>
            </a:r>
          </a:p>
        </p:txBody>
      </p:sp>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a:xfrm>
            <a:off x="315142" y="320678"/>
            <a:ext cx="5806851" cy="1017672"/>
          </a:xfrm>
        </p:spPr>
        <p:txBody>
          <a:bodyPr>
            <a:normAutofit/>
          </a:bodyPr>
          <a:lstStyle/>
          <a:p>
            <a:pPr algn="l" rtl="0"/>
            <a:r>
              <a:rPr lang="zh-CN" b="1" i="1" u="none" baseline="0"/>
              <a:t>恐怖主义的八个征兆</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pPr algn="r" rtl="0"/>
            <a:r>
              <a:rPr lang="zh-CN" b="0" i="0" u="none" baseline="0"/>
              <a:t>8-7</a:t>
            </a:r>
          </a:p>
        </p:txBody>
      </p:sp>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pPr rtl="0"/>
            <a:r>
              <a:rPr lang="zh-CN" b="0" i="0" u="none" baseline="0"/>
              <a:t>PM 8-5</a:t>
            </a:r>
          </a:p>
        </p:txBody>
      </p:sp>
      <p:pic>
        <p:nvPicPr>
          <p:cNvPr id="9" name="Picture 8" descr="恐怖主义的八个征兆。图片展示了一人正在使用双筒望远镜。">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pPr algn="l" rtl="0"/>
            <a:r>
              <a:rPr lang="zh-CN" b="1" i="0" u="none" baseline="0"/>
              <a:t>软性目标</a:t>
            </a:r>
            <a:r>
              <a:rPr lang="zh-CN" b="0" i="0" u="none" baseline="0"/>
              <a:t>包括：学校、公园、大型集会区、咖啡馆和音乐厅 </a:t>
            </a:r>
          </a:p>
          <a:p>
            <a:pPr algn="l" rtl="0"/>
            <a:r>
              <a:rPr lang="zh-CN" b="1" i="0" u="none" baseline="0"/>
              <a:t>安全欠缺</a:t>
            </a:r>
            <a:r>
              <a:rPr lang="zh-CN" b="0" i="0" u="none" baseline="0"/>
              <a:t>的目标包括：商场，电影院和高等院校 </a:t>
            </a:r>
          </a:p>
        </p:txBody>
      </p:sp>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a:xfrm>
            <a:off x="315142" y="320678"/>
            <a:ext cx="5806851" cy="1017672"/>
          </a:xfrm>
        </p:spPr>
        <p:txBody>
          <a:bodyPr/>
          <a:lstStyle/>
          <a:p>
            <a:pPr algn="l" rtl="0"/>
            <a:r>
              <a:rPr lang="zh-CN" b="1" i="1" u="none" baseline="0"/>
              <a:t>潜在目标</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pPr algn="r" rtl="0"/>
            <a:r>
              <a:rPr lang="zh-CN" b="0" i="0" u="none" baseline="0"/>
              <a:t>8-8</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pPr rtl="0"/>
            <a:r>
              <a:rPr lang="zh-CN" b="0" i="0" u="none" baseline="0"/>
              <a:t>PM 8-6</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a:bodyPr>
          <a:lstStyle/>
          <a:p>
            <a:pPr algn="l" rtl="0"/>
            <a:r>
              <a:rPr lang="zh-CN" b="1" i="0" u="none" baseline="0"/>
              <a:t>目的：</a:t>
            </a:r>
            <a:r>
              <a:rPr lang="zh-CN" b="0" i="0" u="none" baseline="0"/>
              <a:t>与其他类型的灾难和紧急事件一样，筹备工作是应对与恐怖主义相关事件的一个关键部分尽管很难预测这类事件什么时候会发生，您仍旧可以采取多项步骤，做好准备 </a:t>
            </a:r>
          </a:p>
          <a:p>
            <a:pPr algn="l" rtl="0"/>
            <a:r>
              <a:rPr lang="zh-CN" b="1" i="0" u="none" baseline="0"/>
              <a:t>说明：</a:t>
            </a:r>
          </a:p>
          <a:p>
            <a:pPr marL="1030288" lvl="1" indent="-457200" algn="l" rtl="0">
              <a:buFont typeface="+mj-lt"/>
              <a:buAutoNum type="arabicPeriod"/>
            </a:pPr>
            <a:r>
              <a:rPr lang="zh-CN" b="0" i="0" u="none" baseline="0"/>
              <a:t>按桌分成小组 </a:t>
            </a:r>
          </a:p>
          <a:p>
            <a:pPr marL="1030288" lvl="1" indent="-457200" algn="l" rtl="0">
              <a:buFont typeface="+mj-lt"/>
              <a:buAutoNum type="arabicPeriod"/>
            </a:pPr>
            <a:r>
              <a:rPr lang="zh-CN" b="0" i="0" u="none" baseline="0"/>
              <a:t>进行小组讨论，让社区紧急响应小组 (CERT) 的志愿者列出一份能够在家中或工作场所中执行的活动清单，从而针对恐怖主义相关紧急事件做好筹备。做好准备，将您的清单内容与全班进行分享 </a:t>
            </a:r>
          </a:p>
          <a:p>
            <a:endParaRPr lang="zh-CN" dirty="0"/>
          </a:p>
        </p:txBody>
      </p:sp>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a:xfrm>
            <a:off x="315142" y="320678"/>
            <a:ext cx="5806851" cy="1017672"/>
          </a:xfrm>
        </p:spPr>
        <p:txBody>
          <a:bodyPr/>
          <a:lstStyle/>
          <a:p>
            <a:pPr algn="l" rtl="0"/>
            <a:r>
              <a:rPr lang="zh-CN" b="1" i="1" u="none" baseline="0"/>
              <a:t>练习 8.1</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pPr algn="r" rtl="0"/>
            <a:r>
              <a:rPr lang="zh-CN" b="0" i="0" u="none" baseline="0"/>
              <a:t>8-9</a:t>
            </a:r>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pPr rtl="0"/>
            <a:r>
              <a:rPr lang="zh-CN" b="0" i="0" u="none" baseline="0"/>
              <a:t>PM 8-6</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pPr algn="l" rtl="0"/>
            <a:r>
              <a:rPr lang="zh-CN" b="1" i="0" u="none" baseline="0"/>
              <a:t>逃跑</a:t>
            </a:r>
          </a:p>
          <a:p>
            <a:pPr marL="628633" lvl="1" indent="-457200" algn="l" rtl="0">
              <a:buFont typeface="Arial" panose="020B0604020202020204" pitchFamily="34" charset="0"/>
              <a:buChar char="•"/>
            </a:pPr>
            <a:r>
              <a:rPr lang="zh-CN" b="0" i="0" u="none" baseline="0"/>
              <a:t>如果有可用的逃离通道，尝试立即撤离该地区 </a:t>
            </a:r>
          </a:p>
          <a:p>
            <a:pPr algn="l" rtl="0"/>
            <a:r>
              <a:rPr lang="zh-CN" b="1" i="0" u="none" baseline="0"/>
              <a:t>躲藏</a:t>
            </a:r>
          </a:p>
          <a:p>
            <a:pPr marL="514333" lvl="1" indent="-342900" algn="l" rtl="0">
              <a:buFont typeface="Arial" panose="020B0604020202020204" pitchFamily="34" charset="0"/>
              <a:buChar char="•"/>
            </a:pPr>
            <a:r>
              <a:rPr lang="zh-CN" b="0" i="0" u="none" baseline="0"/>
              <a:t>如果无法撤离，请找到一个藏身之地，使得枪击人员不太容易发现您 </a:t>
            </a:r>
          </a:p>
          <a:p>
            <a:pPr algn="l" rtl="0"/>
            <a:r>
              <a:rPr lang="zh-CN" b="1" i="0" u="none" baseline="0"/>
              <a:t>抗争</a:t>
            </a:r>
          </a:p>
          <a:p>
            <a:pPr marL="514333" lvl="1" indent="-342900" algn="l" rtl="0">
              <a:buFont typeface="Arial" panose="020B0604020202020204" pitchFamily="34" charset="0"/>
              <a:buChar char="•"/>
            </a:pPr>
            <a:r>
              <a:rPr lang="zh-CN" b="0" i="0" u="none" baseline="0"/>
              <a:t>如果您无法逃离、撤离或藏匿，或当您的生命正处在紧急危险当中时，你可以采用以下方式尝试干扰和/或妨碍枪击人员 </a:t>
            </a:r>
          </a:p>
        </p:txBody>
      </p:sp>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a:xfrm>
            <a:off x="315142" y="320678"/>
            <a:ext cx="5806851" cy="1017672"/>
          </a:xfrm>
        </p:spPr>
        <p:txBody>
          <a:bodyPr/>
          <a:lstStyle/>
          <a:p>
            <a:pPr algn="l" rtl="0"/>
            <a:r>
              <a:rPr lang="zh-CN" b="1" i="1" u="none" baseline="0"/>
              <a:t>枪击人员</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pPr algn="r" rtl="0"/>
            <a:r>
              <a:rPr lang="zh-CN" b="0" i="0" u="none" baseline="0"/>
              <a:t>8-10</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pPr rtl="0"/>
            <a:r>
              <a:rPr lang="zh-CN" b="0" i="0" u="none" baseline="0"/>
              <a:t>PM 8-7</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lstStyle/>
          <a:p>
            <a:pPr algn="l" rtl="0"/>
            <a:r>
              <a:rPr lang="zh-CN" b="0" i="0" u="none" baseline="0"/>
              <a:t>社区紧急响应小组 (CERT) 的志愿者没有适当设备、也未经受过培训来响应恐怖主义袭击事故 </a:t>
            </a:r>
          </a:p>
          <a:p>
            <a:pPr algn="l" rtl="0"/>
            <a:r>
              <a:rPr lang="zh-CN" b="0" i="0" u="none" baseline="0"/>
              <a:t>如果您认为自己正处在一次恐怖主义袭击之中，则请关注最有可能拯救生命的干预措施：</a:t>
            </a:r>
          </a:p>
          <a:p>
            <a:pPr lvl="1" algn="l" rtl="0"/>
            <a:r>
              <a:rPr lang="zh-CN" b="0" i="0" u="none" baseline="0"/>
              <a:t>将处在极度危险境地的人员转移至安全区域</a:t>
            </a:r>
          </a:p>
          <a:p>
            <a:pPr lvl="1" algn="l" rtl="0"/>
            <a:r>
              <a:rPr lang="zh-CN" b="0" i="0" u="none" baseline="0"/>
              <a:t>止血，防止患者进入休克状态</a:t>
            </a:r>
          </a:p>
          <a:p>
            <a:pPr lvl="1" algn="l" rtl="0"/>
            <a:r>
              <a:rPr lang="zh-CN" b="0" i="0" u="none" baseline="0"/>
              <a:t>维持体温</a:t>
            </a:r>
          </a:p>
          <a:p>
            <a:pPr lvl="1" algn="l" rtl="0"/>
            <a:r>
              <a:rPr lang="zh-CN" b="0" i="0" u="none" baseline="0"/>
              <a:t>将已经丧失意识的幸存者调整至恢复体位</a:t>
            </a:r>
          </a:p>
          <a:p>
            <a:pPr lvl="1" algn="l" rtl="0"/>
            <a:r>
              <a:rPr lang="zh-CN" b="0" i="0" u="none" baseline="0"/>
              <a:t>为您周围的人员提供安慰与支持 </a:t>
            </a:r>
          </a:p>
          <a:p>
            <a:endParaRPr lang="zh-CN" dirty="0"/>
          </a:p>
        </p:txBody>
      </p:sp>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a:xfrm>
            <a:off x="315142" y="320678"/>
            <a:ext cx="5806851" cy="1017672"/>
          </a:xfrm>
        </p:spPr>
        <p:txBody>
          <a:bodyPr/>
          <a:lstStyle/>
          <a:p>
            <a:pPr algn="l" rtl="0"/>
            <a:r>
              <a:rPr lang="zh-CN" b="1" i="1" u="none" baseline="0"/>
              <a:t>直至救援抵达</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pPr algn="r" rtl="0"/>
            <a:r>
              <a:rPr lang="zh-CN" b="0" i="0" u="none" baseline="0"/>
              <a:t>8-11</a:t>
            </a:r>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pPr rtl="0"/>
            <a:r>
              <a:rPr lang="zh-CN" b="0" i="0" u="none" baseline="0"/>
              <a:t>PM 8-10</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pPr algn="l" rtl="0"/>
            <a:r>
              <a:rPr lang="zh-CN" b="0" i="0" u="none" baseline="0"/>
              <a:t>评估情况 </a:t>
            </a:r>
          </a:p>
          <a:p>
            <a:pPr algn="l" rtl="0"/>
            <a:r>
              <a:rPr lang="zh-CN" b="0" i="0" u="none" baseline="0"/>
              <a:t>决定原地不动或是更换位置 </a:t>
            </a:r>
          </a:p>
          <a:p>
            <a:pPr lvl="1" algn="l" rtl="0"/>
            <a:r>
              <a:rPr lang="zh-CN" b="0" i="0" u="none" baseline="0"/>
              <a:t>原地不动或更换位置是在面对灾难时的一个重要早期决定 </a:t>
            </a:r>
          </a:p>
          <a:p>
            <a:pPr algn="l" rtl="0"/>
            <a:r>
              <a:rPr lang="zh-CN" b="0" i="0" u="none" baseline="0"/>
              <a:t>寻找清洁空气，保护呼吸通道 </a:t>
            </a:r>
          </a:p>
          <a:p>
            <a:pPr algn="l" rtl="0"/>
            <a:r>
              <a:rPr lang="zh-CN" b="0" i="0" u="none" baseline="0"/>
              <a:t>若您被困，则请保护自己不受残骸伤害，并向救援人员发送信号 </a:t>
            </a:r>
          </a:p>
          <a:p>
            <a:pPr algn="l" rtl="0"/>
            <a:r>
              <a:rPr lang="zh-CN" b="0" i="0" u="none" baseline="0"/>
              <a:t>移除污染物 </a:t>
            </a:r>
          </a:p>
          <a:p>
            <a:pPr algn="l" rtl="0"/>
            <a:r>
              <a:rPr lang="zh-CN" b="0" i="0" u="none" baseline="0"/>
              <a:t>保持良好的清洁卫生 </a:t>
            </a:r>
          </a:p>
          <a:p>
            <a:pPr lvl="1" algn="l" rtl="0"/>
            <a:endParaRPr lang="zh-CN" dirty="0"/>
          </a:p>
          <a:p>
            <a:endParaRPr lang="zh-CN" dirty="0"/>
          </a:p>
        </p:txBody>
      </p:sp>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a:xfrm>
            <a:off x="315142" y="320678"/>
            <a:ext cx="5806851" cy="1017672"/>
          </a:xfrm>
        </p:spPr>
        <p:txBody>
          <a:bodyPr/>
          <a:lstStyle/>
          <a:p>
            <a:pPr algn="l" rtl="0"/>
            <a:r>
              <a:rPr lang="zh-CN" b="1" i="1" u="none" baseline="0"/>
              <a:t>保护措施</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pPr algn="r" rtl="0"/>
            <a:r>
              <a:rPr lang="zh-CN" b="0" i="0" u="none" baseline="0"/>
              <a:t>1-24</a:t>
            </a:r>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pPr rtl="0"/>
            <a:r>
              <a:rPr lang="zh-CN" b="0" i="0" u="none" baseline="0"/>
              <a:t>PM 1-18</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pPr algn="l" rtl="0"/>
            <a:r>
              <a:rPr lang="zh-CN" b="0" i="0" u="none" baseline="0"/>
              <a:t>在您帮助周边人员前，请考虑：</a:t>
            </a:r>
          </a:p>
          <a:p>
            <a:pPr lvl="1" algn="l" rtl="0"/>
            <a:r>
              <a:rPr lang="zh-CN" b="0" i="0" u="none" baseline="0"/>
              <a:t>现状所带来的压力和恐惧感可能如何影响到您</a:t>
            </a:r>
          </a:p>
          <a:p>
            <a:pPr lvl="1" algn="l" rtl="0"/>
            <a:r>
              <a:rPr lang="zh-CN" b="0" i="0" u="none" baseline="0"/>
              <a:t>某些袭击类型可立即带来的健康影响 </a:t>
            </a:r>
          </a:p>
          <a:p>
            <a:endParaRPr lang="zh-CN" dirty="0"/>
          </a:p>
        </p:txBody>
      </p:sp>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a:xfrm>
            <a:off x="315142" y="320678"/>
            <a:ext cx="5806851" cy="1017672"/>
          </a:xfrm>
        </p:spPr>
        <p:txBody>
          <a:bodyPr/>
          <a:lstStyle/>
          <a:p>
            <a:pPr algn="l" rtl="0"/>
            <a:r>
              <a:rPr lang="zh-CN" b="1" i="1" u="none" baseline="0"/>
              <a:t>考量</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pPr algn="r" rtl="0"/>
            <a:r>
              <a:rPr lang="zh-CN" b="0" i="0" u="none" baseline="0"/>
              <a:t>8-12</a:t>
            </a:r>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pPr rtl="0"/>
            <a:r>
              <a:rPr lang="zh-CN" b="0" i="0" u="none" baseline="0"/>
              <a:t>PM 8-10</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pPr algn="l" rtl="0"/>
            <a:r>
              <a:rPr lang="zh-CN" b="0" i="0" u="none" baseline="0"/>
              <a:t>随时准备应对二次袭击 </a:t>
            </a:r>
          </a:p>
          <a:p>
            <a:pPr algn="l" rtl="0"/>
            <a:r>
              <a:rPr lang="zh-CN" b="0" i="0" u="none" baseline="0"/>
              <a:t>关注周边环境 </a:t>
            </a:r>
          </a:p>
          <a:p>
            <a:pPr algn="l" rtl="0"/>
            <a:r>
              <a:rPr lang="zh-CN" b="0" i="0" u="none" baseline="0"/>
              <a:t>可能时，尽快远离危险 </a:t>
            </a:r>
          </a:p>
          <a:p>
            <a:pPr algn="l" rtl="0"/>
            <a:r>
              <a:rPr lang="zh-CN" b="0" i="0" u="none" baseline="0"/>
              <a:t>可能时，将他人转移至安全区域 </a:t>
            </a:r>
          </a:p>
        </p:txBody>
      </p:sp>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a:xfrm>
            <a:off x="315142" y="320678"/>
            <a:ext cx="5806851" cy="1017672"/>
          </a:xfrm>
        </p:spPr>
        <p:txBody>
          <a:bodyPr/>
          <a:lstStyle/>
          <a:p>
            <a:pPr algn="l" rtl="0"/>
            <a:r>
              <a:rPr lang="zh-CN" b="1" i="1" u="none" baseline="0"/>
              <a:t>二次袭击</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pPr algn="r" rtl="0"/>
            <a:r>
              <a:rPr lang="zh-CN" b="0" i="0" u="none" baseline="0"/>
              <a:t>8-13</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pPr rtl="0"/>
            <a:r>
              <a:rPr lang="zh-CN" b="0" i="0" u="none" baseline="0"/>
              <a:t>PM 8-11</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pPr algn="l" rtl="0"/>
            <a:r>
              <a:rPr lang="zh-CN" b="0" i="0" u="none" baseline="0"/>
              <a:t>遵守估量步骤</a:t>
            </a:r>
          </a:p>
          <a:p>
            <a:pPr lvl="1" algn="l" rtl="0"/>
            <a:r>
              <a:rPr lang="zh-CN" b="0" i="0" u="none" baseline="0"/>
              <a:t>正在发生什么事情？</a:t>
            </a:r>
          </a:p>
          <a:p>
            <a:pPr lvl="1" algn="l" rtl="0"/>
            <a:r>
              <a:rPr lang="zh-CN" b="0" i="0" u="none" baseline="0"/>
              <a:t>现状糟糕到了什么程度，以及是否可能变得更糟？</a:t>
            </a:r>
          </a:p>
          <a:p>
            <a:pPr lvl="1" algn="l" rtl="0"/>
            <a:r>
              <a:rPr lang="zh-CN" b="0" i="0" u="none" baseline="0"/>
              <a:t>可以采取哪些措施安全地控制这一事故？</a:t>
            </a:r>
          </a:p>
          <a:p>
            <a:pPr lvl="1" algn="l" rtl="0"/>
            <a:r>
              <a:rPr lang="zh-CN" b="0" i="0" u="none" baseline="0"/>
              <a:t>将需要哪些资源？</a:t>
            </a:r>
          </a:p>
          <a:p>
            <a:endParaRPr lang="zh-CN" dirty="0"/>
          </a:p>
        </p:txBody>
      </p:sp>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a:xfrm>
            <a:off x="315142" y="320678"/>
            <a:ext cx="5806851" cy="1017672"/>
          </a:xfrm>
        </p:spPr>
        <p:txBody>
          <a:bodyPr>
            <a:normAutofit/>
          </a:bodyPr>
          <a:lstStyle/>
          <a:p>
            <a:pPr algn="l" rtl="0"/>
            <a:r>
              <a:rPr lang="zh-CN" b="1" i="1" u="none" baseline="0"/>
              <a:t>专业响应人员会做些什么</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pPr algn="r" rtl="0"/>
            <a:r>
              <a:rPr lang="zh-CN" b="0" i="0" u="none" baseline="0"/>
              <a:t>8-14</a:t>
            </a:r>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pPr rtl="0"/>
            <a:r>
              <a:rPr lang="zh-CN" b="0" i="0" u="none" baseline="0"/>
              <a:t>PM 8-12</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pPr algn="l" rtl="0"/>
            <a:r>
              <a:rPr lang="zh-CN" b="0" i="0" u="none" baseline="0"/>
              <a:t>立即离开污染区 </a:t>
            </a:r>
          </a:p>
          <a:p>
            <a:pPr algn="l" rtl="0"/>
            <a:r>
              <a:rPr lang="zh-CN" b="0" i="0" u="none" baseline="0"/>
              <a:t>采取去污行动</a:t>
            </a:r>
          </a:p>
          <a:p>
            <a:pPr lvl="1" algn="l" rtl="0"/>
            <a:r>
              <a:rPr lang="zh-CN" b="0" i="0" u="none" baseline="0"/>
              <a:t>去除所有物品</a:t>
            </a:r>
          </a:p>
          <a:p>
            <a:pPr lvl="1" algn="l" rtl="0"/>
            <a:r>
              <a:rPr lang="zh-CN" b="0" i="0" u="none" baseline="0"/>
              <a:t>洗手</a:t>
            </a:r>
          </a:p>
          <a:p>
            <a:pPr lvl="1" algn="l" rtl="0"/>
            <a:r>
              <a:rPr lang="zh-CN" b="0" i="0" u="none" baseline="0"/>
              <a:t>冲洗全身</a:t>
            </a:r>
          </a:p>
          <a:p>
            <a:pPr lvl="1" algn="l" rtl="0"/>
            <a:r>
              <a:rPr lang="zh-CN" b="0" i="0" u="none" baseline="0"/>
              <a:t>蘸干身体 </a:t>
            </a:r>
          </a:p>
          <a:p>
            <a:pPr algn="l" rtl="0"/>
            <a:r>
              <a:rPr lang="zh-CN" b="0" i="0" u="none" baseline="0"/>
              <a:t>汇报去污情况 </a:t>
            </a:r>
          </a:p>
        </p:txBody>
      </p:sp>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a:xfrm>
            <a:off x="315142" y="320678"/>
            <a:ext cx="5806851" cy="1017672"/>
          </a:xfrm>
        </p:spPr>
        <p:txBody>
          <a:bodyPr>
            <a:normAutofit/>
          </a:bodyPr>
          <a:lstStyle/>
          <a:p>
            <a:pPr algn="l" rtl="0"/>
            <a:r>
              <a:rPr lang="zh-CN" b="1" i="1" u="none" baseline="0"/>
              <a:t>基本去污程序</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pPr algn="r" rtl="0"/>
            <a:r>
              <a:rPr lang="zh-CN" b="0" i="0" u="none" baseline="0"/>
              <a:t>8-15</a:t>
            </a:r>
          </a:p>
        </p:txBody>
      </p:sp>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pPr rtl="0"/>
            <a:r>
              <a:rPr lang="zh-CN" b="0" i="0" u="none" baseline="0"/>
              <a:t>PM 8-13</a:t>
            </a:r>
          </a:p>
        </p:txBody>
      </p:sp>
      <p:pic>
        <p:nvPicPr>
          <p:cNvPr id="6" name="Picture 5" descr="维护清洁。图片展示了一人正在洗手。">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pPr algn="l" rtl="0"/>
            <a:r>
              <a:rPr lang="zh-CN" b="0" i="0" u="none" baseline="0"/>
              <a:t>该地区出现一些不正常的蒸汽或烟雾，或发生这种情况时与当天时间不符 </a:t>
            </a:r>
          </a:p>
          <a:p>
            <a:pPr algn="l" rtl="0"/>
            <a:r>
              <a:rPr lang="zh-CN" b="0" i="0" u="none" baseline="0"/>
              <a:t>不应出现在该地和无人看管的包裹、箱子或车辆 </a:t>
            </a:r>
          </a:p>
          <a:p>
            <a:pPr algn="l" rtl="0"/>
            <a:r>
              <a:rPr lang="zh-CN" b="0" i="0" u="none" baseline="0"/>
              <a:t>如果您发现任何这类指标</a:t>
            </a:r>
          </a:p>
          <a:p>
            <a:pPr lvl="1" algn="l" rtl="0"/>
            <a:r>
              <a:rPr lang="zh-CN" b="0" i="0" u="none" baseline="0"/>
              <a:t>禁止接触</a:t>
            </a:r>
          </a:p>
          <a:p>
            <a:pPr lvl="1" algn="l" rtl="0"/>
            <a:r>
              <a:rPr lang="zh-CN" b="0" i="0" u="none" baseline="0"/>
              <a:t>远离此地</a:t>
            </a:r>
          </a:p>
          <a:p>
            <a:pPr lvl="1" algn="l" rtl="0"/>
            <a:r>
              <a:rPr lang="zh-CN" b="0" i="0" u="none" baseline="0"/>
              <a:t>报告 </a:t>
            </a:r>
          </a:p>
        </p:txBody>
      </p:sp>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a:xfrm>
            <a:off x="315142" y="320678"/>
            <a:ext cx="5806851" cy="1017672"/>
          </a:xfrm>
        </p:spPr>
        <p:txBody>
          <a:bodyPr/>
          <a:lstStyle/>
          <a:p>
            <a:pPr algn="l" rtl="0"/>
            <a:r>
              <a:rPr lang="zh-CN" b="1" i="1" u="none" baseline="0"/>
              <a:t>CBRNE 指标</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pPr algn="r" rtl="0"/>
            <a:r>
              <a:rPr lang="zh-CN" b="0" i="0" u="none" baseline="0"/>
              <a:t>8-16</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pPr rtl="0"/>
            <a:r>
              <a:rPr lang="zh-CN" b="0" i="0" u="none" baseline="0"/>
              <a:t>PM 8-14</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pPr algn="l" rtl="0"/>
            <a:r>
              <a:rPr lang="zh-CN" b="0" i="0" u="none" baseline="0" dirty="0"/>
              <a:t>核反应所派生出的毁灭性力量 </a:t>
            </a:r>
          </a:p>
          <a:p>
            <a:pPr algn="l" rtl="0"/>
            <a:r>
              <a:rPr lang="zh-CN" b="0" i="0" u="none" baseline="0" dirty="0"/>
              <a:t>随着污染物的弥散，受灾区域的范围将变大 </a:t>
            </a:r>
          </a:p>
          <a:p>
            <a:pPr algn="l" rtl="0"/>
            <a:r>
              <a:rPr lang="zh-CN" b="0" i="0" u="none" baseline="0" dirty="0"/>
              <a:t>初始袭击之后，仍旧可能造成伤亡 </a:t>
            </a:r>
          </a:p>
          <a:p>
            <a:pPr algn="l" rtl="0"/>
            <a:r>
              <a:rPr lang="zh-CN" b="0" i="0" u="none" baseline="0" dirty="0"/>
              <a:t>很难监控和跟踪长期影响 </a:t>
            </a:r>
          </a:p>
        </p:txBody>
      </p:sp>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a:xfrm>
            <a:off x="315142" y="320678"/>
            <a:ext cx="5806851" cy="1017672"/>
          </a:xfrm>
        </p:spPr>
        <p:txBody>
          <a:bodyPr/>
          <a:lstStyle/>
          <a:p>
            <a:pPr algn="l" rtl="0"/>
            <a:r>
              <a:rPr lang="zh-CN" b="1" i="1" u="none" baseline="0"/>
              <a:t>核武器</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pPr algn="r" rtl="0"/>
            <a:r>
              <a:rPr lang="zh-CN" b="0" i="0" u="none" baseline="0"/>
              <a:t>8-17</a:t>
            </a:r>
          </a:p>
        </p:txBody>
      </p:sp>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pPr rtl="0"/>
            <a:r>
              <a:rPr lang="zh-CN" b="0" i="0" u="none" baseline="0"/>
              <a:t>PM 8-14</a:t>
            </a:r>
          </a:p>
        </p:txBody>
      </p:sp>
      <p:pic>
        <p:nvPicPr>
          <p:cNvPr id="6" name="Picture 5" descr="核武器。图片展示了一个写有“禁止携带毒品或核武器进入”的标识。">
            <a:extLst>
              <a:ext uri="{FF2B5EF4-FFF2-40B4-BE49-F238E27FC236}">
                <a16:creationId xmlns:a16="http://schemas.microsoft.com/office/drawing/2014/main" id="{E7E329A4-652F-48F5-BAED-A9472EBE9CC1}"/>
              </a:ext>
            </a:extLst>
          </p:cNvPr>
          <p:cNvPicPr>
            <a:picLocks noChangeAspect="1"/>
          </p:cNvPicPr>
          <p:nvPr/>
        </p:nvPicPr>
        <p:blipFill>
          <a:blip r:embed="rId3"/>
          <a:stretch>
            <a:fillRect/>
          </a:stretch>
        </p:blipFill>
        <p:spPr>
          <a:xfrm>
            <a:off x="5353495" y="2589246"/>
            <a:ext cx="3607358" cy="2386888"/>
          </a:xfrm>
          <a:prstGeom prst="rect">
            <a:avLst/>
          </a:prstGeom>
        </p:spPr>
      </p:pic>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pPr algn="l" rtl="0"/>
            <a:r>
              <a:rPr lang="zh-CN" b="0" i="0" u="none" baseline="0"/>
              <a:t>关闭通风系统 </a:t>
            </a:r>
          </a:p>
          <a:p>
            <a:pPr algn="l" rtl="0"/>
            <a:r>
              <a:rPr lang="zh-CN" b="0" i="0" u="none" baseline="0"/>
              <a:t>抵达原地避难房间 </a:t>
            </a:r>
          </a:p>
          <a:p>
            <a:pPr algn="l" rtl="0"/>
            <a:r>
              <a:rPr lang="zh-CN" b="0" i="0" u="none" baseline="0"/>
              <a:t>使用预先裁切的塑料薄膜遮盖空气进出口 </a:t>
            </a:r>
          </a:p>
          <a:p>
            <a:pPr algn="l" rtl="0"/>
            <a:r>
              <a:rPr lang="zh-CN" b="0" i="0" u="none" baseline="0"/>
              <a:t>将塑料薄膜粘贴在门窗和通风口上 </a:t>
            </a:r>
          </a:p>
          <a:p>
            <a:pPr algn="l" rtl="0"/>
            <a:r>
              <a:rPr lang="zh-CN" b="0" i="0" u="none" baseline="0"/>
              <a:t>使用防水胶带密封其他区域 </a:t>
            </a:r>
          </a:p>
          <a:p>
            <a:pPr algn="l" rtl="0"/>
            <a:r>
              <a:rPr lang="zh-CN" b="0" i="0" u="none" baseline="0"/>
              <a:t>聆听电池驱动的收音机广播 </a:t>
            </a:r>
          </a:p>
          <a:p>
            <a:pPr algn="l" rtl="0"/>
            <a:r>
              <a:rPr lang="zh-CN" b="0" i="0" u="none" baseline="0"/>
              <a:t>一旦污染物已经散去，让房间通风 </a:t>
            </a:r>
          </a:p>
        </p:txBody>
      </p:sp>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a:xfrm>
            <a:off x="315142" y="320678"/>
            <a:ext cx="5806851" cy="1017672"/>
          </a:xfrm>
        </p:spPr>
        <p:txBody>
          <a:bodyPr>
            <a:normAutofit/>
          </a:bodyPr>
          <a:lstStyle/>
          <a:p>
            <a:pPr algn="l" rtl="0"/>
            <a:r>
              <a:rPr lang="zh-CN" b="1" i="1" u="none" baseline="0"/>
              <a:t>原地避难程序</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pPr algn="r" rtl="0"/>
            <a:r>
              <a:rPr lang="zh-CN" b="0" i="0" u="none" baseline="0"/>
              <a:t>8-18</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pPr rtl="0"/>
            <a:r>
              <a:rPr lang="zh-CN" b="0" i="0" u="none" baseline="0"/>
              <a:t>8-15</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pPr algn="l" rtl="0"/>
            <a:r>
              <a:rPr lang="zh-CN" sz="2400" b="0" i="0" u="none" baseline="0"/>
              <a:t>当恐怖分子进行袭击时，他们的目标是：</a:t>
            </a:r>
          </a:p>
          <a:p>
            <a:pPr lvl="1" algn="l" rtl="0"/>
            <a:r>
              <a:rPr lang="zh-CN" sz="2000" b="0" i="0" u="none" baseline="0"/>
              <a:t>制造大规模伤亡</a:t>
            </a:r>
          </a:p>
          <a:p>
            <a:pPr lvl="1" algn="l" rtl="0"/>
            <a:r>
              <a:rPr lang="zh-CN" sz="2000" b="0" i="0" u="none" baseline="0"/>
              <a:t>干扰关键资源、重要服务和经济</a:t>
            </a:r>
          </a:p>
          <a:p>
            <a:pPr lvl="1" algn="l" rtl="0"/>
            <a:r>
              <a:rPr lang="zh-CN" sz="2000" b="0" i="0" u="none" baseline="0"/>
              <a:t>制造恐惧 </a:t>
            </a:r>
          </a:p>
          <a:p>
            <a:pPr algn="l" rtl="0"/>
            <a:r>
              <a:rPr lang="zh-CN" sz="2400" b="0" i="0" u="none" baseline="0"/>
              <a:t>新的策略</a:t>
            </a:r>
          </a:p>
          <a:p>
            <a:pPr lvl="1" algn="l" rtl="0"/>
            <a:r>
              <a:rPr lang="zh-CN" sz="2000" b="0" i="0" u="none" baseline="0"/>
              <a:t>枪击人员</a:t>
            </a:r>
          </a:p>
          <a:p>
            <a:pPr lvl="1" algn="l" rtl="0"/>
            <a:r>
              <a:rPr lang="zh-CN" sz="2000" b="0" i="0" u="none" baseline="0"/>
              <a:t>自制爆炸设备 (IED)</a:t>
            </a:r>
          </a:p>
          <a:p>
            <a:pPr lvl="1" algn="l" rtl="0"/>
            <a:r>
              <a:rPr lang="zh-CN" sz="2000" b="0" i="0" u="none" baseline="0"/>
              <a:t>复杂协调的恐怖主义袭击</a:t>
            </a:r>
          </a:p>
          <a:p>
            <a:pPr lvl="1" algn="l" rtl="0"/>
            <a:r>
              <a:rPr lang="zh-CN" sz="2000" b="0" i="0" u="none" baseline="0"/>
              <a:t>网络袭击 </a:t>
            </a:r>
          </a:p>
          <a:p>
            <a:pPr algn="l" rtl="0"/>
            <a:r>
              <a:rPr lang="zh-CN" sz="2400" b="0" i="0" u="none" baseline="0"/>
              <a:t>社区紧急响应小组 (CERT) 的志愿者没有适当设备、也未经受过培训来响应恐怖主义袭击事故 </a:t>
            </a:r>
          </a:p>
        </p:txBody>
      </p:sp>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pPr algn="r" rtl="0"/>
            <a:r>
              <a:rPr lang="zh-CN" b="0" i="0" u="none" baseline="0"/>
              <a:t>8-19</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pPr rtl="0"/>
            <a:r>
              <a:rPr lang="zh-CN" b="0" i="0" u="none" baseline="0"/>
              <a:t>PM 8-17</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pPr algn="l" rtl="0"/>
            <a:r>
              <a:rPr lang="zh-CN" b="0" i="0" u="none" baseline="0"/>
              <a:t>请预习下一章的资料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pPr algn="l" rtl="0"/>
            <a:r>
              <a:rPr lang="zh-CN" b="0" i="0" u="none" baseline="0"/>
              <a:t>社区紧急响应小组 (CERT) 基础培训第 8 单元：恐怖主义和社区紧急响应小组 (CERT)</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pPr algn="r" rtl="0"/>
            <a:r>
              <a:rPr lang="zh-CN" b="0" i="0" u="none" baseline="0"/>
              <a:t>8-20</a:t>
            </a:r>
          </a:p>
        </p:txBody>
      </p:sp>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pPr rtl="0"/>
            <a:r>
              <a:rPr lang="zh-CN" b="0" i="0" u="none" baseline="0"/>
              <a:t>PM 8-18</a:t>
            </a:r>
          </a:p>
        </p:txBody>
      </p:sp>
      <p:pic>
        <p:nvPicPr>
          <p:cNvPr id="6" name="Picture 5" descr="家庭作业。图片展示了四位志愿者为一名受害者提供援助。">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lgn="l" rtl="0">
              <a:spcBef>
                <a:spcPts val="400"/>
              </a:spcBef>
            </a:pPr>
            <a:r>
              <a:rPr lang="zh-CN" b="1" i="0" u="none" baseline="0"/>
              <a:t>原地避难：封闭一个房间</a:t>
            </a:r>
          </a:p>
          <a:p>
            <a:pPr lvl="1" algn="l" rtl="0">
              <a:spcBef>
                <a:spcPts val="400"/>
              </a:spcBef>
            </a:pPr>
            <a:r>
              <a:rPr lang="zh-CN" b="0" i="0" u="none" baseline="0"/>
              <a:t>确定一个内部房间</a:t>
            </a:r>
          </a:p>
          <a:p>
            <a:pPr lvl="1" algn="l" rtl="0">
              <a:spcBef>
                <a:spcPts val="400"/>
              </a:spcBef>
            </a:pPr>
            <a:r>
              <a:rPr lang="zh-CN" b="0" i="0" u="none" baseline="0"/>
              <a:t>在此逗留几小时</a:t>
            </a:r>
          </a:p>
          <a:p>
            <a:pPr lvl="1" algn="l" rtl="0">
              <a:spcBef>
                <a:spcPts val="400"/>
              </a:spcBef>
            </a:pPr>
            <a:r>
              <a:rPr lang="zh-CN" b="0" i="0" u="none" baseline="0"/>
              <a:t>储存物资 </a:t>
            </a:r>
          </a:p>
          <a:p>
            <a:pPr algn="l" rtl="0">
              <a:spcBef>
                <a:spcPts val="400"/>
              </a:spcBef>
            </a:pPr>
            <a:r>
              <a:rPr lang="zh-CN" b="1" i="0" u="none" baseline="0"/>
              <a:t>用于长期逗留的避难所</a:t>
            </a:r>
          </a:p>
          <a:p>
            <a:pPr lvl="1" algn="l" rtl="0">
              <a:spcBef>
                <a:spcPts val="400"/>
              </a:spcBef>
            </a:pPr>
            <a:r>
              <a:rPr lang="zh-CN" b="0" i="0" u="none" baseline="0"/>
              <a:t>逗留时间为几天或高达 2 个星期</a:t>
            </a:r>
          </a:p>
          <a:p>
            <a:pPr lvl="1" algn="l" rtl="0">
              <a:spcBef>
                <a:spcPts val="400"/>
              </a:spcBef>
            </a:pPr>
            <a:r>
              <a:rPr lang="zh-CN" b="0" i="0" u="none" baseline="0"/>
              <a:t>储存应急物资 </a:t>
            </a:r>
          </a:p>
          <a:p>
            <a:pPr algn="l" rtl="0">
              <a:spcBef>
                <a:spcPts val="400"/>
              </a:spcBef>
            </a:pPr>
            <a:r>
              <a:rPr lang="zh-CN" b="1" i="0" u="none" baseline="0"/>
              <a:t>大规模治疗或社区避难所</a:t>
            </a:r>
          </a:p>
          <a:p>
            <a:pPr lvl="1" algn="l" rtl="0">
              <a:spcBef>
                <a:spcPts val="400"/>
              </a:spcBef>
            </a:pPr>
            <a:r>
              <a:rPr lang="zh-CN" b="0" i="0" u="none" baseline="0"/>
              <a:t>携带可维持 3 天的灾难物资套装</a:t>
            </a:r>
          </a:p>
          <a:p>
            <a:pPr lvl="1" algn="l" rtl="0">
              <a:spcBef>
                <a:spcPts val="400"/>
              </a:spcBef>
            </a:pPr>
            <a:r>
              <a:rPr lang="zh-CN" b="0" i="0" u="none" baseline="0"/>
              <a:t>避难所可提供大部分物资 </a:t>
            </a:r>
          </a:p>
          <a:p>
            <a:pPr algn="l" rtl="0">
              <a:spcBef>
                <a:spcPts val="400"/>
              </a:spcBef>
            </a:pPr>
            <a:endParaRPr lang="zh-CN" dirty="0"/>
          </a:p>
          <a:p>
            <a:pPr lvl="1" algn="l" rtl="0">
              <a:spcBef>
                <a:spcPts val="400"/>
              </a:spcBef>
            </a:pPr>
            <a:endParaRPr lang="zh-CN" dirty="0"/>
          </a:p>
          <a:p>
            <a:pPr algn="l" rtl="0">
              <a:spcBef>
                <a:spcPts val="400"/>
              </a:spcBef>
            </a:pPr>
            <a:endParaRPr lang="zh-CN" dirty="0"/>
          </a:p>
        </p:txBody>
      </p:sp>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a:xfrm>
            <a:off x="315142" y="320678"/>
            <a:ext cx="5806851" cy="1017672"/>
          </a:xfrm>
        </p:spPr>
        <p:txBody>
          <a:bodyPr/>
          <a:lstStyle/>
          <a:p>
            <a:pPr algn="l" rtl="0"/>
            <a:r>
              <a:rPr lang="zh-CN" b="1" i="1" u="none" baseline="0"/>
              <a:t>避难</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pPr algn="r" rtl="0"/>
            <a:r>
              <a:rPr lang="zh-CN" b="0" i="0" u="none" baseline="0"/>
              <a:t>1-25</a:t>
            </a:r>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pPr rtl="0"/>
            <a:r>
              <a:rPr lang="zh-CN" b="0" i="0" u="none" baseline="0"/>
              <a:t>PM 1-19</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pPr algn="l" rtl="0"/>
            <a:r>
              <a:rPr lang="zh-CN" b="0" i="0" u="none" baseline="0"/>
              <a:t>缓和措施是指通过缓和灾难带来的影响以减少人员伤亡和财产损失，包括任何可预防紧急事件或减少灾难影响的活动 </a:t>
            </a:r>
          </a:p>
          <a:p>
            <a:pPr algn="l" rtl="0"/>
            <a:r>
              <a:rPr lang="zh-CN" b="0" i="0" u="none" baseline="0"/>
              <a:t>社区紧急响应小组 (CERT) 成员应当拥有充足的房屋所有人保险 </a:t>
            </a:r>
          </a:p>
          <a:p>
            <a:pPr lvl="1" algn="l" rtl="0"/>
            <a:r>
              <a:rPr lang="zh-CN" b="0" i="0" u="none" baseline="0"/>
              <a:t>若您位于洪灾区，请另行购置洪灾保险 </a:t>
            </a:r>
          </a:p>
          <a:p>
            <a:endParaRPr lang="zh-CN" dirty="0"/>
          </a:p>
        </p:txBody>
      </p:sp>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a:xfrm>
            <a:off x="315142" y="320678"/>
            <a:ext cx="5806851" cy="1017672"/>
          </a:xfrm>
        </p:spPr>
        <p:txBody>
          <a:bodyPr/>
          <a:lstStyle/>
          <a:p>
            <a:pPr algn="l" rtl="0"/>
            <a:r>
              <a:rPr lang="zh-CN" b="1" i="1" u="none" baseline="0"/>
              <a:t>缓和措施</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pPr algn="r" rtl="0"/>
            <a:r>
              <a:rPr lang="zh-CN" b="0" i="0" u="none" baseline="0"/>
              <a:t>1-26</a:t>
            </a:r>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pPr rtl="0"/>
            <a:r>
              <a:rPr lang="zh-CN" b="0" i="0" u="none" baseline="0"/>
              <a:t>PM 1-20</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pPr algn="l" rtl="0"/>
            <a:r>
              <a:rPr lang="zh-CN" b="0" i="0" u="none" baseline="0"/>
              <a:t>将房屋固定在地基上 </a:t>
            </a:r>
          </a:p>
          <a:p>
            <a:pPr algn="l" rtl="0"/>
            <a:r>
              <a:rPr lang="zh-CN" b="0" i="0" u="none" baseline="0"/>
              <a:t>安装捆绑绳索或飓风绳索来强化屋顶 </a:t>
            </a:r>
          </a:p>
          <a:p>
            <a:pPr algn="l" rtl="0"/>
            <a:r>
              <a:rPr lang="zh-CN" b="0" i="0" u="none" baseline="0"/>
              <a:t>捆绑固定煤气罐和烟囱 </a:t>
            </a:r>
          </a:p>
          <a:p>
            <a:pPr algn="l" rtl="0"/>
            <a:r>
              <a:rPr lang="zh-CN" b="0" i="0" u="none" baseline="0"/>
              <a:t>将移动房屋捆绑固定到混凝土板上 </a:t>
            </a:r>
          </a:p>
          <a:p>
            <a:pPr algn="l" rtl="0"/>
            <a:r>
              <a:rPr lang="zh-CN" b="0" i="0" u="none" baseline="0"/>
              <a:t>抬高公用设施 </a:t>
            </a:r>
          </a:p>
          <a:p>
            <a:pPr algn="l" rtl="0"/>
            <a:r>
              <a:rPr lang="zh-CN" b="0" i="0" u="none" baseline="0"/>
              <a:t>构建一个安全房间 </a:t>
            </a:r>
          </a:p>
        </p:txBody>
      </p:sp>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a:xfrm>
            <a:off x="315142" y="320678"/>
            <a:ext cx="5806851" cy="1017672"/>
          </a:xfrm>
        </p:spPr>
        <p:txBody>
          <a:bodyPr>
            <a:normAutofit/>
          </a:bodyPr>
          <a:lstStyle/>
          <a:p>
            <a:pPr algn="l" rtl="0"/>
            <a:r>
              <a:rPr lang="zh-CN" b="1" i="1" u="none" baseline="0"/>
              <a:t>家庭缓和措施</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pPr algn="r" rtl="0"/>
            <a:r>
              <a:rPr lang="zh-CN" b="0" i="0" u="none" baseline="0"/>
              <a:t>1-27</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pPr rtl="0"/>
            <a:r>
              <a:rPr lang="zh-CN" b="0" i="0" u="none" baseline="0"/>
              <a:t>PM 1-20</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pPr algn="l" rtl="0"/>
            <a:r>
              <a:rPr lang="zh-CN" sz="3600" b="0" i="0" u="none" baseline="0" dirty="0"/>
              <a:t>社区紧急响应小组 (CERT) 能够：</a:t>
            </a:r>
          </a:p>
          <a:p>
            <a:pPr lvl="1" algn="l" rtl="0"/>
            <a:r>
              <a:rPr lang="zh-CN" sz="3000" b="0" i="0" u="none" baseline="0" dirty="0"/>
              <a:t>根据赞助机构和培训区域制定的标准行动规程 (SOP) 在获得请求时援助紧急事件服务人员 </a:t>
            </a:r>
          </a:p>
          <a:p>
            <a:pPr lvl="1" algn="l" rtl="0"/>
            <a:r>
              <a:rPr lang="zh-CN" sz="3000" b="0" i="0" u="none" baseline="0" dirty="0"/>
              <a:t>在灾后接手紧急事件服务人员的某些职能 </a:t>
            </a:r>
          </a:p>
          <a:p>
            <a:pPr lvl="1" algn="l" rtl="0"/>
            <a:r>
              <a:rPr lang="zh-CN" sz="3000" b="0" i="0" u="none" baseline="0" dirty="0"/>
              <a:t>在紧急事件发生前为家人和社区做好筹备工作，在紧急事件发生时，当急救人员无法立即抵达的情况下援助街坊邻里 </a:t>
            </a:r>
          </a:p>
        </p:txBody>
      </p:sp>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a:xfrm>
            <a:off x="315142" y="320678"/>
            <a:ext cx="5806851" cy="1017672"/>
          </a:xfrm>
        </p:spPr>
        <p:txBody>
          <a:bodyPr/>
          <a:lstStyle/>
          <a:p>
            <a:pPr algn="l" rtl="0"/>
            <a:r>
              <a:rPr lang="zh-CN" b="1" i="1" u="none" baseline="0" dirty="0"/>
              <a:t>做好准备</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pPr algn="l" rtl="0"/>
            <a:r>
              <a:rPr lang="zh-CN" b="0" i="0" u="none" baseline="0"/>
              <a:t>社区紧急响应小组 (CERT) 基础培训第 1 单元：灾难筹备工作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pPr algn="r" rtl="0"/>
            <a:r>
              <a:rPr lang="zh-CN" b="0" i="0" u="none" baseline="0"/>
              <a:t>1-1</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pPr rtl="0"/>
            <a:r>
              <a:rPr lang="zh-CN" b="0" i="0" u="none" baseline="0"/>
              <a:t>PM 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pPr algn="l" rtl="0"/>
            <a:r>
              <a:rPr lang="zh-CN" b="0" i="0" u="none" baseline="0"/>
              <a:t>固定沉重的家具 </a:t>
            </a:r>
          </a:p>
          <a:p>
            <a:pPr algn="l" rtl="0"/>
            <a:r>
              <a:rPr lang="zh-CN" b="0" i="0" u="none" baseline="0"/>
              <a:t>固定电器和办公室设备 </a:t>
            </a:r>
          </a:p>
          <a:p>
            <a:pPr algn="l" rtl="0"/>
            <a:r>
              <a:rPr lang="zh-CN" b="0" i="0" u="none" baseline="0"/>
              <a:t>锁定厨柜门，防止儿童受伤 </a:t>
            </a:r>
          </a:p>
          <a:p>
            <a:pPr algn="l" rtl="0"/>
            <a:r>
              <a:rPr lang="zh-CN" b="0" i="0" u="none" baseline="0"/>
              <a:t>找到供气、供电和供水的开关，并做上标记 </a:t>
            </a:r>
          </a:p>
          <a:p>
            <a:pPr algn="l" rtl="0"/>
            <a:r>
              <a:rPr lang="zh-CN" b="0" i="0" u="none" baseline="0"/>
              <a:t>固定热水器，并且安装可弯曲的天然气管道 </a:t>
            </a:r>
          </a:p>
          <a:p>
            <a:pPr algn="l" rtl="0"/>
            <a:r>
              <a:rPr lang="zh-CN" b="0" i="0" u="none" baseline="0"/>
              <a:t>安装防飓风百叶窗 </a:t>
            </a:r>
          </a:p>
        </p:txBody>
      </p:sp>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a:xfrm>
            <a:off x="315142" y="320678"/>
            <a:ext cx="5806851" cy="1017672"/>
          </a:xfrm>
        </p:spPr>
        <p:txBody>
          <a:bodyPr>
            <a:normAutofit/>
          </a:bodyPr>
          <a:lstStyle/>
          <a:p>
            <a:pPr algn="l" rtl="0"/>
            <a:r>
              <a:rPr lang="zh-CN" b="1" i="1" u="none" baseline="0"/>
              <a:t>非结构型缓和措施</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pPr algn="r" rtl="0"/>
            <a:r>
              <a:rPr lang="zh-CN" b="0" i="0" u="none" baseline="0"/>
              <a:t>1-28</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pPr rtl="0"/>
            <a:r>
              <a:rPr lang="zh-CN" b="0" i="0" u="none" baseline="0"/>
              <a:t>PM 1-20</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pPr algn="l" rtl="0"/>
            <a:r>
              <a:rPr lang="zh-CN" b="0" i="0" u="none" baseline="0"/>
              <a:t>根据灾难类型采取非结构型危险缓和措施：</a:t>
            </a:r>
          </a:p>
          <a:p>
            <a:pPr lvl="1" algn="l" rtl="0"/>
            <a:r>
              <a:rPr lang="zh-CN" b="0" i="0" u="none" baseline="0"/>
              <a:t>家庭火灾：窗户入口的防盗栏杆和锁具也能从房间内方便打开</a:t>
            </a:r>
          </a:p>
          <a:p>
            <a:pPr lvl="1" algn="l" rtl="0"/>
            <a:r>
              <a:rPr lang="zh-CN" b="0" i="0" u="none" baseline="0"/>
              <a:t>山体滑坡：可弯曲的固件更能防裂</a:t>
            </a:r>
          </a:p>
          <a:p>
            <a:pPr lvl="1" algn="l" rtl="0"/>
            <a:r>
              <a:rPr lang="zh-CN" b="0" i="0" u="none" baseline="0"/>
              <a:t>野火：减少燃料来源</a:t>
            </a:r>
          </a:p>
          <a:p>
            <a:pPr lvl="2" algn="l" rtl="0"/>
            <a:r>
              <a:rPr lang="zh-CN" b="0" i="0" u="none" baseline="0"/>
              <a:t>避免使用木质接头和木瓦盖板</a:t>
            </a:r>
          </a:p>
          <a:p>
            <a:pPr lvl="2" algn="l" rtl="0"/>
            <a:r>
              <a:rPr lang="zh-CN" b="0" i="0" u="none" baseline="0"/>
              <a:t>在距离房屋周边 30 英尺以内，清除所有易燃植物；移除房屋墙面上的任何攀爬植物 </a:t>
            </a:r>
          </a:p>
          <a:p>
            <a:pPr lvl="1" algn="l" rtl="0"/>
            <a:endParaRPr lang="zh-CN" dirty="0"/>
          </a:p>
          <a:p>
            <a:endParaRPr lang="zh-CN" dirty="0"/>
          </a:p>
        </p:txBody>
      </p:sp>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a:xfrm>
            <a:off x="315142" y="320678"/>
            <a:ext cx="5806851" cy="1017672"/>
          </a:xfrm>
        </p:spPr>
        <p:txBody>
          <a:bodyPr/>
          <a:lstStyle/>
          <a:p>
            <a:pPr algn="l" rtl="0"/>
            <a:r>
              <a:rPr lang="zh-CN" b="1" i="1" u="none" baseline="0"/>
              <a:t>增强您的房屋</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pPr algn="r" rtl="0"/>
            <a:r>
              <a:rPr lang="zh-CN" b="0" i="0" u="none" baseline="0"/>
              <a:t>1-29</a:t>
            </a:r>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pPr rtl="0"/>
            <a:r>
              <a:rPr lang="zh-CN" b="0" i="0" u="none" baseline="0"/>
              <a:t>PM 1-21</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pPr algn="l" rtl="0"/>
            <a:r>
              <a:rPr lang="zh-CN" b="0" i="0" u="none" baseline="0"/>
              <a:t>社区紧急响应小组 (CERT) 通过以下方式进行灾后响应：</a:t>
            </a:r>
          </a:p>
          <a:p>
            <a:pPr lvl="1" algn="l" rtl="0"/>
            <a:r>
              <a:rPr lang="zh-CN" b="0" i="0" u="none" baseline="0"/>
              <a:t>治疗可威胁生命的伤痛，直至专业援助抵达</a:t>
            </a:r>
          </a:p>
          <a:p>
            <a:pPr lvl="1" algn="l" rtl="0"/>
            <a:r>
              <a:rPr lang="zh-CN" b="0" i="0" u="none" baseline="0"/>
              <a:t>帮助灾难幸存者缓解情绪压力</a:t>
            </a:r>
          </a:p>
          <a:p>
            <a:pPr lvl="1" algn="l" rtl="0"/>
            <a:r>
              <a:rPr lang="zh-CN" b="0" i="0" u="none" baseline="0"/>
              <a:t>在可以安全找到并关闭公用设施时对其进行关闭</a:t>
            </a:r>
          </a:p>
          <a:p>
            <a:pPr lvl="1" algn="l" rtl="0"/>
            <a:r>
              <a:rPr lang="zh-CN" b="0" i="0" u="none" baseline="0"/>
              <a:t>熄灭小型火灾</a:t>
            </a:r>
          </a:p>
          <a:p>
            <a:pPr lvl="1" algn="l" rtl="0"/>
            <a:r>
              <a:rPr lang="zh-CN" b="0" i="0" u="none" baseline="0"/>
              <a:t>执行轻度搜救行动 </a:t>
            </a:r>
          </a:p>
          <a:p>
            <a:endParaRPr lang="zh-CN" dirty="0"/>
          </a:p>
        </p:txBody>
      </p:sp>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a:xfrm>
            <a:off x="315142" y="320678"/>
            <a:ext cx="5806851" cy="1017672"/>
          </a:xfrm>
        </p:spPr>
        <p:txBody>
          <a:bodyPr>
            <a:noAutofit/>
          </a:bodyPr>
          <a:lstStyle/>
          <a:p>
            <a:pPr algn="l" rtl="0"/>
            <a:r>
              <a:rPr lang="zh-CN" b="1" i="1" u="none" baseline="0"/>
              <a:t>社区紧急响应小组 (CERT) 的灾难响应</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pPr algn="r" rtl="0"/>
            <a:r>
              <a:rPr lang="zh-CN" b="0" i="0" u="none" baseline="0"/>
              <a:t>1-30</a:t>
            </a:r>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pPr rtl="0"/>
            <a:r>
              <a:rPr lang="zh-CN" b="0" i="0" u="none" baseline="0"/>
              <a:t>PM 1-22</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社区紧急响应小组 (CERT) 的组织图表。顶部方框处标有“政府机构联络人”。在其正下方即是“领队”，在领队下方则是四个部门主管。行动部门主管处理消防灭火、搜索和救援以及医疗事务。规划部门主管处理文件和事故状态。另外两位主管是后勤部门主管和行政管理部门主管。">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686065"/>
            <a:ext cx="7509796" cy="4027783"/>
          </a:xfrm>
        </p:spPr>
      </p:pic>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a:xfrm>
            <a:off x="315142" y="320678"/>
            <a:ext cx="5806851" cy="1017672"/>
          </a:xfrm>
        </p:spPr>
        <p:txBody>
          <a:bodyPr>
            <a:noAutofit/>
          </a:bodyPr>
          <a:lstStyle/>
          <a:p>
            <a:pPr algn="l" rtl="0"/>
            <a:r>
              <a:rPr lang="zh-CN" sz="3600" b="1" i="1" u="none" baseline="0" dirty="0"/>
              <a:t>社区紧急响应小组 (CERT)  组织</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pPr algn="r" rtl="0"/>
            <a:r>
              <a:rPr lang="zh-CN" b="0" i="0" u="none" baseline="0"/>
              <a:t>1-31</a:t>
            </a:r>
          </a:p>
        </p:txBody>
      </p:sp>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pPr rtl="0"/>
            <a:r>
              <a:rPr lang="zh-CN" b="0" i="0" u="none" baseline="0"/>
              <a:t>PM 1-23</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a:xfrm>
            <a:off x="315142" y="1521229"/>
            <a:ext cx="4652512" cy="4781145"/>
          </a:xfrm>
        </p:spPr>
        <p:txBody>
          <a:bodyPr>
            <a:normAutofit/>
          </a:bodyPr>
          <a:lstStyle/>
          <a:p>
            <a:pPr algn="l" rtl="0"/>
            <a:r>
              <a:rPr lang="zh-CN" b="0" i="0" u="none" baseline="0" dirty="0"/>
              <a:t>头盔</a:t>
            </a:r>
          </a:p>
          <a:p>
            <a:pPr algn="l" rtl="0"/>
            <a:r>
              <a:rPr lang="zh-CN" b="0" i="0" u="none" baseline="0" dirty="0"/>
              <a:t>护目镜</a:t>
            </a:r>
          </a:p>
          <a:p>
            <a:pPr algn="l" rtl="0"/>
            <a:r>
              <a:rPr lang="zh-CN" b="0" i="0" u="none" baseline="0" dirty="0"/>
              <a:t>N95 型口罩</a:t>
            </a:r>
          </a:p>
          <a:p>
            <a:pPr algn="l" rtl="0"/>
            <a:r>
              <a:rPr lang="zh-CN" b="0" i="0" u="none" baseline="0" dirty="0"/>
              <a:t>手套</a:t>
            </a:r>
            <a:endParaRPr lang="en-US" altLang="zh-CN" b="0" i="0" u="none" baseline="0" dirty="0"/>
          </a:p>
          <a:p>
            <a:pPr marL="0" indent="0" algn="l" rtl="0">
              <a:buNone/>
            </a:pPr>
            <a:r>
              <a:rPr lang="zh-CN" b="0" i="0" u="none" baseline="0" dirty="0"/>
              <a:t>（工作手套和非乳胶型手套）</a:t>
            </a:r>
          </a:p>
          <a:p>
            <a:pPr algn="l" rtl="0"/>
            <a:r>
              <a:rPr lang="zh-CN" b="0" i="0" u="none" baseline="0" dirty="0"/>
              <a:t>耐穿的鞋子或靴子</a:t>
            </a:r>
          </a:p>
        </p:txBody>
      </p:sp>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a:xfrm>
            <a:off x="315142" y="320678"/>
            <a:ext cx="5806851" cy="1017672"/>
          </a:xfrm>
        </p:spPr>
        <p:txBody>
          <a:bodyPr>
            <a:normAutofit/>
          </a:bodyPr>
          <a:lstStyle/>
          <a:p>
            <a:pPr algn="l" rtl="0"/>
            <a:r>
              <a:rPr lang="zh-CN" b="1" i="1" u="none" baseline="0"/>
              <a:t>个人保护设备</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pPr algn="r" rtl="0"/>
            <a:r>
              <a:rPr lang="zh-CN" b="0" i="0" u="none" baseline="0"/>
              <a:t>1-32</a:t>
            </a:r>
          </a:p>
        </p:txBody>
      </p:sp>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pPr rtl="0"/>
            <a:r>
              <a:rPr lang="zh-CN" b="0" i="0" u="none" baseline="0"/>
              <a:t>PM 1-24</a:t>
            </a:r>
          </a:p>
        </p:txBody>
      </p:sp>
      <p:pic>
        <p:nvPicPr>
          <p:cNvPr id="9" name="Content Placeholder 7" descr="木质平台上有八件物品，包括：棕色工作靴、透明的安全护目镜、写有社区紧急响应小组徽标字样“CERT”的鲜绿色安全帽、带有三个拉链并写有黄色“CERT”徽标字样的深绿色背包、电焊手套、乳胶手套、和一个一次性防尘面罩。">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188" y="1682669"/>
            <a:ext cx="3702372" cy="2750042"/>
          </a:xfrm>
          <a:prstGeom prst="rect">
            <a:avLst/>
          </a:prstGeom>
        </p:spPr>
      </p:pic>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执行任务</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pPr algn="r" rtl="0"/>
            <a:r>
              <a:rPr lang="zh-CN" b="0" i="0" u="none" baseline="0"/>
              <a:t>1-33</a:t>
            </a:r>
          </a:p>
        </p:txBody>
      </p:sp>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pPr rtl="0"/>
            <a:r>
              <a:rPr lang="zh-CN" b="0" i="0" u="none" baseline="0"/>
              <a:t>PM 1-24</a:t>
            </a:r>
          </a:p>
        </p:txBody>
      </p:sp>
      <p:pic>
        <p:nvPicPr>
          <p:cNvPr id="9" name="Picture 8" descr="三人聚在一起相互交流，其中一人穿有鲜黄色夹克，另外两人穿有深绿色社区紧急响应小组 (CERT) 背心。">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一组人员在教室中。他们都穿着背上印有社区紧急响应小组徽标 “CERT”的黄色背心。他们正在接受社区紧急响应小组 (CERT) 安全课程培训。">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一组戴着安全帽的人员正在使用大块木质支架对门道进行加固。位于支架两旁的人员则使用大块木头对支架进行固定，防止其移动。">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a:bodyPr>
          <a:lstStyle/>
          <a:p>
            <a:pPr algn="l" rtl="0">
              <a:lnSpc>
                <a:spcPct val="150000"/>
              </a:lnSpc>
              <a:spcBef>
                <a:spcPts val="600"/>
              </a:spcBef>
            </a:pPr>
            <a:r>
              <a:rPr lang="zh-CN" sz="2200" b="0" i="0" u="none" baseline="0" dirty="0"/>
              <a:t>识别并帮助可能需要援助的街坊邻里/同事 </a:t>
            </a:r>
          </a:p>
          <a:p>
            <a:pPr algn="l" rtl="0">
              <a:lnSpc>
                <a:spcPct val="150000"/>
              </a:lnSpc>
              <a:spcBef>
                <a:spcPts val="600"/>
              </a:spcBef>
            </a:pPr>
            <a:r>
              <a:rPr lang="zh-CN" sz="2200" b="0" i="0" u="none" baseline="0" dirty="0"/>
              <a:t>分配筹备物资；并进行演示 </a:t>
            </a:r>
          </a:p>
          <a:p>
            <a:pPr algn="l" rtl="0">
              <a:lnSpc>
                <a:spcPct val="150000"/>
              </a:lnSpc>
              <a:spcBef>
                <a:spcPts val="600"/>
              </a:spcBef>
            </a:pPr>
            <a:r>
              <a:rPr lang="zh-CN" sz="2200" b="0" i="0" u="none" baseline="0" dirty="0"/>
              <a:t>在特殊活动期间设立工作人员急救展台 </a:t>
            </a:r>
          </a:p>
          <a:p>
            <a:pPr algn="l" rtl="0">
              <a:lnSpc>
                <a:spcPct val="150000"/>
              </a:lnSpc>
              <a:spcBef>
                <a:spcPts val="600"/>
              </a:spcBef>
            </a:pPr>
            <a:r>
              <a:rPr lang="zh-CN" sz="2200" b="0" i="0" u="none" baseline="0" dirty="0"/>
              <a:t>协助安装烟雾探测器 </a:t>
            </a:r>
          </a:p>
          <a:p>
            <a:pPr algn="l" rtl="0">
              <a:lnSpc>
                <a:spcPct val="150000"/>
              </a:lnSpc>
              <a:spcBef>
                <a:spcPts val="600"/>
              </a:spcBef>
            </a:pPr>
            <a:r>
              <a:rPr lang="zh-CN" sz="2200" b="0" i="0" u="none" baseline="0" dirty="0"/>
              <a:t>参与游行路线管理工作 </a:t>
            </a:r>
          </a:p>
        </p:txBody>
      </p:sp>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a:xfrm>
            <a:off x="315142" y="320678"/>
            <a:ext cx="5806851" cy="1017672"/>
          </a:xfrm>
        </p:spPr>
        <p:txBody>
          <a:bodyPr/>
          <a:lstStyle/>
          <a:p>
            <a:pPr algn="l" rtl="0"/>
            <a:r>
              <a:rPr lang="zh-CN" b="1" i="1" u="none" baseline="0"/>
              <a:t>执行非灾难活动的职责</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pPr algn="r" rtl="0"/>
            <a:r>
              <a:rPr lang="zh-CN" b="0" i="0" u="none" baseline="0"/>
              <a:t>1-34</a:t>
            </a:r>
          </a:p>
        </p:txBody>
      </p:sp>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pPr rtl="0"/>
            <a:r>
              <a:rPr lang="zh-CN" b="0" i="0" u="none" baseline="0"/>
              <a:t>PM 1-24</a:t>
            </a:r>
          </a:p>
        </p:txBody>
      </p:sp>
      <p:pic>
        <p:nvPicPr>
          <p:cNvPr id="15" name="Content Placeholder 7" descr="印有黄色“CERT”和“社区紧急响应小组” 字样的绿色帐篷。一组人员面前有一张桌子，上面摆放有各类安全用品，包括：一顶黄色的安全帽、水瓶，和社区紧急响应小组 (CERT) 的项目文件。  社区紧急响应小组 (CERT) 的组员在帐篷内向公众介绍本项目的信息。">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pPr algn="l" rtl="0"/>
            <a:r>
              <a:rPr lang="zh-CN" b="0" i="0" u="none" baseline="0"/>
              <a:t>社区紧急响应小组 (CERT) 的成员通常受到以下法律的保护：</a:t>
            </a:r>
          </a:p>
          <a:p>
            <a:pPr lvl="1" algn="l" rtl="0"/>
            <a:r>
              <a:rPr lang="zh-CN" b="0" i="0" u="none" baseline="0"/>
              <a:t>“好撒玛利亚人”法律</a:t>
            </a:r>
          </a:p>
          <a:p>
            <a:pPr lvl="1" algn="l" rtl="0"/>
            <a:r>
              <a:rPr lang="zh-CN" b="0" i="0" u="none" baseline="0"/>
              <a:t>1997 年版《志愿者保护法》</a:t>
            </a:r>
          </a:p>
          <a:p>
            <a:pPr lvl="1" algn="l" rtl="0"/>
            <a:r>
              <a:rPr lang="zh-CN" b="0" i="0" u="none" baseline="0"/>
              <a:t>相关各州法律 </a:t>
            </a:r>
          </a:p>
          <a:p>
            <a:pPr marL="0" indent="0" algn="l" rtl="0">
              <a:buNone/>
            </a:pPr>
            <a:endParaRPr lang="zh-CN" dirty="0"/>
          </a:p>
        </p:txBody>
      </p:sp>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a:xfrm>
            <a:off x="315142" y="320678"/>
            <a:ext cx="5806851" cy="1017672"/>
          </a:xfrm>
        </p:spPr>
        <p:txBody>
          <a:bodyPr>
            <a:normAutofit/>
          </a:bodyPr>
          <a:lstStyle/>
          <a:p>
            <a:pPr algn="l" rtl="0"/>
            <a:r>
              <a:rPr lang="zh-CN" b="1" i="1" u="none" baseline="0"/>
              <a:t>保护灾难工作人员</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pPr algn="r" rtl="0"/>
            <a:r>
              <a:rPr lang="zh-CN" b="0" i="0" u="none" baseline="0"/>
              <a:t>1-35</a:t>
            </a:r>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pPr rtl="0"/>
            <a:r>
              <a:rPr lang="zh-CN" b="0" i="0" u="none" baseline="0"/>
              <a:t>PM 1-24</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lstStyle/>
          <a:p>
            <a:pPr algn="l" rtl="0"/>
            <a:r>
              <a:rPr lang="zh-CN" b="0" i="0" u="none" baseline="0"/>
              <a:t>高级急救</a:t>
            </a:r>
          </a:p>
          <a:p>
            <a:pPr algn="l" rtl="0"/>
            <a:r>
              <a:rPr lang="zh-CN" b="0" i="0" u="none" baseline="0"/>
              <a:t>灾难中的动物问题</a:t>
            </a:r>
          </a:p>
          <a:p>
            <a:pPr algn="l" rtl="0"/>
            <a:r>
              <a:rPr lang="zh-CN" b="0" i="0" u="none" baseline="0"/>
              <a:t>自动体外除颤监护仪 (AED) 的使用</a:t>
            </a:r>
          </a:p>
          <a:p>
            <a:pPr algn="l" rtl="0"/>
            <a:r>
              <a:rPr lang="zh-CN" b="0" i="0" u="none" baseline="0"/>
              <a:t>社区关系</a:t>
            </a:r>
          </a:p>
          <a:p>
            <a:pPr algn="l" rtl="0"/>
            <a:r>
              <a:rPr lang="zh-CN" b="0" i="0" u="none" baseline="0"/>
              <a:t>心肺复苏 (CPR) 技能</a:t>
            </a:r>
          </a:p>
          <a:p>
            <a:pPr algn="l" rtl="0"/>
            <a:r>
              <a:rPr lang="zh-CN" b="0" i="0" u="none" baseline="0"/>
              <a:t>残骸移除</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pPr algn="l" rtl="0"/>
            <a:r>
              <a:rPr lang="zh-CN" b="0" i="0" u="none" baseline="0"/>
              <a:t>捐献管理</a:t>
            </a:r>
          </a:p>
          <a:p>
            <a:pPr algn="l" rtl="0"/>
            <a:r>
              <a:rPr lang="zh-CN" b="0" i="0" u="none" baseline="0"/>
              <a:t>避难所管理</a:t>
            </a:r>
          </a:p>
          <a:p>
            <a:pPr algn="l" rtl="0"/>
            <a:r>
              <a:rPr lang="zh-CN" b="0" i="0" u="none" baseline="0"/>
              <a:t>特殊需求担忧</a:t>
            </a:r>
          </a:p>
          <a:p>
            <a:pPr algn="l" rtl="0"/>
            <a:r>
              <a:rPr lang="zh-CN" b="0" i="0" u="none" baseline="0"/>
              <a:t>交通/人群控制</a:t>
            </a:r>
          </a:p>
          <a:p>
            <a:pPr algn="l" rtl="0"/>
            <a:r>
              <a:rPr lang="zh-CN" b="0" i="0" u="none" baseline="0"/>
              <a:t>公用设施控制</a:t>
            </a:r>
          </a:p>
          <a:p>
            <a:pPr algn="l" rtl="0"/>
            <a:r>
              <a:rPr lang="zh-CN" b="0" i="0" u="none" baseline="0"/>
              <a:t>在线课程</a:t>
            </a:r>
          </a:p>
          <a:p>
            <a:pPr marL="0" indent="0" algn="l" rtl="0">
              <a:buNone/>
            </a:pPr>
            <a:endParaRPr lang="zh-CN" dirty="0"/>
          </a:p>
        </p:txBody>
      </p:sp>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a:xfrm>
            <a:off x="315142" y="320678"/>
            <a:ext cx="5806851" cy="1017672"/>
          </a:xfrm>
        </p:spPr>
        <p:txBody>
          <a:bodyPr/>
          <a:lstStyle/>
          <a:p>
            <a:pPr algn="l" rtl="0"/>
            <a:r>
              <a:rPr lang="zh-CN" b="1" i="1" u="none" baseline="0"/>
              <a:t>额外培训</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pPr algn="r" rtl="0"/>
            <a:r>
              <a:rPr lang="zh-CN" b="0" i="0" u="none" baseline="0"/>
              <a:t>1-36</a:t>
            </a:r>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pPr rtl="0"/>
            <a:r>
              <a:rPr lang="zh-CN" b="0" i="0" u="none" baseline="0"/>
              <a:t>PM 1-26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pPr algn="l" rtl="0"/>
            <a:r>
              <a:rPr lang="zh-CN" b="0" i="0" u="none" baseline="0"/>
              <a:t>您现在应能：</a:t>
            </a:r>
          </a:p>
          <a:p>
            <a:pPr lvl="1" algn="l" rtl="0"/>
            <a:r>
              <a:rPr lang="zh-CN" b="0" i="0" u="none" baseline="0"/>
              <a:t>识别您在社区筹备工作中的角色和责任</a:t>
            </a:r>
          </a:p>
          <a:p>
            <a:pPr lvl="1" algn="l" rtl="0"/>
            <a:r>
              <a:rPr lang="zh-CN" b="0" i="0" u="none" baseline="0"/>
              <a:t>描述可影响社区、人员、健康和基础设施的各种灾难类型</a:t>
            </a:r>
          </a:p>
          <a:p>
            <a:pPr lvl="1" algn="l" rtl="0"/>
            <a:r>
              <a:rPr lang="zh-CN" b="0" i="0" u="none" baseline="0"/>
              <a:t>采取个人和组织筹备行动</a:t>
            </a:r>
          </a:p>
          <a:p>
            <a:pPr lvl="1" algn="l" rtl="0"/>
            <a:r>
              <a:rPr lang="zh-CN" b="0" i="0" u="none" baseline="0"/>
              <a:t>描述社区紧急响应小组 (CERT) 的职能 </a:t>
            </a:r>
          </a:p>
        </p:txBody>
      </p:sp>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pPr algn="r" rtl="0"/>
            <a:r>
              <a:rPr lang="zh-CN" b="0" i="0" u="none" baseline="0"/>
              <a:t>1-37</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pPr rtl="0"/>
            <a:r>
              <a:rPr lang="zh-CN" b="0" i="0" u="none" baseline="0"/>
              <a:t>PM 1-27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lstStyle/>
          <a:p>
            <a:pPr algn="l" rtl="0"/>
            <a:r>
              <a:rPr lang="zh-CN" b="0" i="0" u="none" baseline="0" dirty="0"/>
              <a:t>第 1 单元：灾难筹备工作</a:t>
            </a:r>
          </a:p>
          <a:p>
            <a:pPr algn="l" rtl="0"/>
            <a:r>
              <a:rPr lang="zh-CN" b="0" i="0" u="none" baseline="0" dirty="0"/>
              <a:t>第 2 单元：社区紧急响应小组 (CERT)  组织</a:t>
            </a:r>
          </a:p>
          <a:p>
            <a:pPr algn="l" rtl="0"/>
            <a:r>
              <a:rPr lang="zh-CN" b="0" i="0" u="none" baseline="0" dirty="0"/>
              <a:t>第 3 单元：灾难医疗行动——第 1 部分</a:t>
            </a:r>
          </a:p>
          <a:p>
            <a:pPr algn="l" rtl="0"/>
            <a:r>
              <a:rPr lang="zh-CN" b="0" i="0" u="none" baseline="0" dirty="0"/>
              <a:t>第 4 单元：灾难医疗行动——第 2 部分</a:t>
            </a:r>
          </a:p>
          <a:p>
            <a:pPr algn="l" rtl="0"/>
            <a:r>
              <a:rPr lang="zh-CN" b="0" i="0" u="none" baseline="0" dirty="0"/>
              <a:t>第 5 单元：灾难心理学</a:t>
            </a:r>
          </a:p>
          <a:p>
            <a:pPr algn="l" rtl="0"/>
            <a:r>
              <a:rPr lang="zh-CN" b="0" i="0" u="none" baseline="0" dirty="0"/>
              <a:t>第 6 单元：消防安全和公用设施控制</a:t>
            </a:r>
          </a:p>
          <a:p>
            <a:pPr algn="l" rtl="0"/>
            <a:r>
              <a:rPr lang="zh-CN" b="0" i="0" u="none" baseline="0" dirty="0"/>
              <a:t>第 7 单元：轻度搜救行动</a:t>
            </a:r>
          </a:p>
          <a:p>
            <a:pPr algn="l" rtl="0"/>
            <a:r>
              <a:rPr lang="zh-CN" b="0" i="0" u="none" baseline="0" dirty="0"/>
              <a:t>第 8 单元：恐怖主义和社区紧急响应小组 (CERT)</a:t>
            </a:r>
          </a:p>
        </p:txBody>
      </p:sp>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a:xfrm>
            <a:off x="315142" y="320678"/>
            <a:ext cx="5806851" cy="1017672"/>
          </a:xfrm>
        </p:spPr>
        <p:txBody>
          <a:bodyPr/>
          <a:lstStyle/>
          <a:p>
            <a:pPr algn="l" rtl="0"/>
            <a:r>
              <a:rPr lang="zh-CN" b="1" i="1" u="none" baseline="0" dirty="0"/>
              <a:t>课程概览</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pPr algn="r" rtl="0"/>
            <a:r>
              <a:rPr lang="zh-CN" b="0" i="0" u="none" baseline="0"/>
              <a:t>1-2</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pPr rtl="0"/>
            <a:r>
              <a:rPr lang="zh-CN" b="0" i="0" u="none" baseline="0"/>
              <a:t>PM 1-1</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lgn="l" rtl="0">
              <a:spcBef>
                <a:spcPts val="0"/>
              </a:spcBef>
            </a:pPr>
            <a:r>
              <a:rPr lang="zh-CN" b="0" i="0" u="none" baseline="0"/>
              <a:t>复习《参与人手册》第 1 单元的详细信息 </a:t>
            </a:r>
          </a:p>
          <a:p>
            <a:pPr algn="l" rtl="0">
              <a:spcBef>
                <a:spcPts val="0"/>
              </a:spcBef>
            </a:pPr>
            <a:r>
              <a:rPr lang="zh-CN" b="0" i="0" u="none" baseline="0"/>
              <a:t>阅读并预习第 2 单元：《参与人手册》中的社区紧急响应小组 (CERT) 组织 </a:t>
            </a:r>
          </a:p>
          <a:p>
            <a:pPr algn="l" rtl="0">
              <a:spcBef>
                <a:spcPts val="0"/>
              </a:spcBef>
            </a:pPr>
            <a:r>
              <a:rPr lang="zh-CN" b="0" i="0" u="none" baseline="0"/>
              <a:t>与家人和朋友讨论筹备工作，并制定一套通讯计划，包括确立一名州外“报平安联系人”</a:t>
            </a:r>
          </a:p>
          <a:p>
            <a:pPr algn="l" rtl="0">
              <a:spcBef>
                <a:spcPts val="0"/>
              </a:spcBef>
            </a:pPr>
            <a:r>
              <a:rPr lang="zh-CN" b="0" i="0" u="none" baseline="0"/>
              <a:t>开始在多个地点收集物资 </a:t>
            </a:r>
          </a:p>
          <a:p>
            <a:pPr algn="l" rtl="0">
              <a:spcBef>
                <a:spcPts val="0"/>
              </a:spcBef>
            </a:pPr>
            <a:r>
              <a:rPr lang="zh-CN" b="0" i="0" u="none" baseline="0"/>
              <a:t>检查家中的隐患，确定防范潜在灾难的方式 </a:t>
            </a:r>
          </a:p>
        </p:txBody>
      </p:sp>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pPr algn="r" rtl="0"/>
            <a:r>
              <a:rPr lang="zh-CN" b="0" i="0" u="none" baseline="0"/>
              <a:t>1-38</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pPr rtl="0"/>
            <a:r>
              <a:rPr lang="zh-CN" b="0" i="0" u="none" baseline="0"/>
              <a:t>PM 1-27</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2 单元：社区紧急响应小组 (CERT)  组织</a:t>
            </a:r>
          </a:p>
        </p:txBody>
      </p:sp>
      <p:sp>
        <p:nvSpPr>
          <p:cNvPr id="4" name="Title 3"/>
          <p:cNvSpPr>
            <a:spLocks noGrp="1"/>
          </p:cNvSpPr>
          <p:nvPr>
            <p:ph type="ctrTitle"/>
          </p:nvPr>
        </p:nvSpPr>
        <p:spPr>
          <a:xfrm>
            <a:off x="292821" y="1755834"/>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pPr algn="l" rtl="0"/>
            <a:r>
              <a:rPr lang="zh-CN" b="0" i="0" u="none" baseline="0"/>
              <a:t>描述社区紧急响应小组 (CERT) 的组织结构 </a:t>
            </a:r>
          </a:p>
          <a:p>
            <a:pPr algn="l" rtl="0"/>
            <a:r>
              <a:rPr lang="zh-CN" b="0" i="0" u="none" baseline="0"/>
              <a:t>解释什么是事故指挥系统 (ICS) 和社区紧急响应小组 (CERT) 如何在这一系统中行动 </a:t>
            </a:r>
          </a:p>
          <a:p>
            <a:pPr algn="l" rtl="0"/>
            <a:r>
              <a:rPr lang="zh-CN" b="0" i="0" u="none" baseline="0"/>
              <a:t>描述 9 步现场估量流程 </a:t>
            </a:r>
          </a:p>
          <a:p>
            <a:pPr algn="l" rtl="0"/>
            <a:r>
              <a:rPr lang="zh-CN" b="0" i="0" u="none" baseline="0"/>
              <a:t>描述如何使用社区紧急响应小组 (CERT) 的标准文件 </a:t>
            </a:r>
          </a:p>
        </p:txBody>
      </p:sp>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a:xfrm>
            <a:off x="1429787" y="6385716"/>
            <a:ext cx="6201936" cy="303212"/>
          </a:xfrm>
        </p:spPr>
        <p:txBody>
          <a:bodyPr/>
          <a:lstStyle/>
          <a:p>
            <a:pPr algn="l" rtl="0"/>
            <a:r>
              <a:rPr lang="zh-CN" b="0" i="0" u="none" baseline="0" dirty="0"/>
              <a:t>社区紧急响应小组 (CERT) 基础培训第 2 单元：社区紧急响应小组 (CERT)  组织</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pPr algn="r" rtl="0"/>
            <a:r>
              <a:rPr lang="zh-CN" b="0" i="0" u="none" baseline="0"/>
              <a:t>2-1</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pPr rtl="0"/>
            <a:r>
              <a:rPr lang="zh-CN" b="0" i="0" u="none" baseline="0"/>
              <a:t>PM 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pPr algn="l" rtl="0"/>
            <a:r>
              <a:rPr lang="zh-CN" b="0" i="0" u="none" baseline="0"/>
              <a:t>维护灾难工作人员的安全 </a:t>
            </a:r>
          </a:p>
          <a:p>
            <a:pPr algn="l" rtl="0"/>
            <a:r>
              <a:rPr lang="zh-CN" b="0" i="0" u="none" baseline="0"/>
              <a:t>提供清晰的领导和组织架构 </a:t>
            </a:r>
          </a:p>
          <a:p>
            <a:pPr algn="l" rtl="0"/>
            <a:r>
              <a:rPr lang="zh-CN" b="0" i="0" u="none" baseline="0"/>
              <a:t>提高救援效率 </a:t>
            </a:r>
          </a:p>
        </p:txBody>
      </p:sp>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a:xfrm>
            <a:off x="315142" y="320678"/>
            <a:ext cx="5806851" cy="1017672"/>
          </a:xfrm>
        </p:spPr>
        <p:txBody>
          <a:bodyPr>
            <a:normAutofit/>
          </a:bodyPr>
          <a:lstStyle/>
          <a:p>
            <a:pPr algn="l" rtl="0"/>
            <a:r>
              <a:rPr lang="zh-CN" b="1" i="1" u="none" baseline="0"/>
              <a:t>现场管理原则</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pPr algn="r" rtl="0"/>
            <a:r>
              <a:rPr lang="zh-CN" b="0" i="0" u="none" baseline="0"/>
              <a:t>2-2</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pPr rtl="0"/>
            <a:r>
              <a:rPr lang="zh-CN" b="0" i="0" u="none" baseline="0"/>
              <a:t>PM 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pPr algn="l" rtl="0"/>
            <a:r>
              <a:rPr lang="zh-CN" b="0" i="0" u="none" baseline="0"/>
              <a:t>完善的管理架构</a:t>
            </a:r>
          </a:p>
          <a:p>
            <a:pPr algn="l" rtl="0"/>
            <a:r>
              <a:rPr lang="zh-CN" b="0" i="0" u="none" baseline="0"/>
              <a:t>合理的控制幅度</a:t>
            </a:r>
          </a:p>
          <a:p>
            <a:pPr algn="l" rtl="0"/>
            <a:r>
              <a:rPr lang="zh-CN" b="0" i="0" u="none" baseline="0"/>
              <a:t>通用术语</a:t>
            </a:r>
          </a:p>
          <a:p>
            <a:pPr algn="l" rtl="0"/>
            <a:r>
              <a:rPr lang="zh-CN" b="0" i="0" u="none" baseline="0"/>
              <a:t>有效沟通</a:t>
            </a:r>
          </a:p>
          <a:p>
            <a:pPr algn="l" rtl="0"/>
            <a:r>
              <a:rPr lang="zh-CN" b="0" i="0" u="none" baseline="0"/>
              <a:t>整合行动计划</a:t>
            </a:r>
          </a:p>
          <a:p>
            <a:pPr algn="l" rtl="0"/>
            <a:r>
              <a:rPr lang="zh-CN" b="0" i="0" u="none" baseline="0"/>
              <a:t>全面资源管理</a:t>
            </a:r>
          </a:p>
          <a:p>
            <a:pPr algn="l" rtl="0"/>
            <a:r>
              <a:rPr lang="zh-CN" b="0" i="0" u="none" baseline="0"/>
              <a:t>问责机制</a:t>
            </a:r>
          </a:p>
        </p:txBody>
      </p:sp>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现场管理</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pPr algn="r" rtl="0"/>
            <a:r>
              <a:rPr lang="zh-CN" b="0" i="0" u="none" baseline="0"/>
              <a:t>2-3</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pPr rtl="0"/>
            <a:r>
              <a:rPr lang="zh-CN" b="0" i="0" u="none" baseline="0"/>
              <a:t>PM 2-2</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pPr algn="l" rtl="0"/>
            <a:r>
              <a:rPr lang="zh-CN" b="0" i="0" u="none" baseline="0"/>
              <a:t>识别事故范围</a:t>
            </a:r>
          </a:p>
          <a:p>
            <a:pPr algn="l" rtl="0"/>
            <a:r>
              <a:rPr lang="zh-CN" b="0" i="0" u="none" baseline="0"/>
              <a:t>决定整体战略</a:t>
            </a:r>
          </a:p>
          <a:p>
            <a:pPr algn="l" rtl="0"/>
            <a:r>
              <a:rPr lang="zh-CN" b="0" i="0" u="none" baseline="0"/>
              <a:t>部署资源</a:t>
            </a:r>
          </a:p>
          <a:p>
            <a:pPr algn="l" rtl="0"/>
            <a:r>
              <a:rPr lang="zh-CN" b="0" i="0" u="none" baseline="0"/>
              <a:t>记录行动和结果</a:t>
            </a:r>
          </a:p>
        </p:txBody>
      </p:sp>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a:xfrm>
            <a:off x="315142" y="320678"/>
            <a:ext cx="5806851" cy="1017672"/>
          </a:xfrm>
        </p:spPr>
        <p:txBody>
          <a:bodyPr>
            <a:normAutofit/>
          </a:bodyPr>
          <a:lstStyle/>
          <a:p>
            <a:pPr algn="l" rtl="0"/>
            <a:r>
              <a:rPr lang="zh-CN" b="1" i="1" u="none" baseline="0"/>
              <a:t>现场管理的目标</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pPr algn="r" rtl="0"/>
            <a:r>
              <a:rPr lang="zh-CN" b="0" i="0" u="none" baseline="0"/>
              <a:t>2-4</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pPr rtl="0"/>
            <a:r>
              <a:rPr lang="zh-CN" b="0" i="0" u="none" baseline="0"/>
              <a:t>PM 2-2</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事故指挥系统 (ICS) 的指挥组织图表。顶部方框处标有“事故指挥”。图表一侧写有“指挥工作人员”：公共信息高级职员、安全高级职员和联络高级职员。在“事故指挥”和“指挥工作人员”下方则是“普通工作人员部门主管”：行动部门主管、情报/调查部门主管、规划部门主管、后勤部门主管和财务/行政管理部门主管。">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99498"/>
            <a:ext cx="6674386" cy="3871999"/>
          </a:xfrm>
        </p:spPr>
      </p:pic>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a:xfrm>
            <a:off x="315142" y="320678"/>
            <a:ext cx="5806851" cy="1017672"/>
          </a:xfrm>
        </p:spPr>
        <p:txBody>
          <a:bodyPr>
            <a:normAutofit/>
          </a:bodyPr>
          <a:lstStyle/>
          <a:p>
            <a:pPr algn="l" rtl="0"/>
            <a:r>
              <a:rPr lang="zh-CN" b="1" i="1" u="none" baseline="0"/>
              <a:t>事故指挥系统</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pPr algn="l" rtl="0"/>
            <a:r>
              <a:rPr lang="zh-CN" b="0" i="0" u="none" baseline="0" dirty="0"/>
              <a:t>社区紧急响应小组 (CERT) 基础培训第 2 单元：社区紧急响应小组 (CERT)  组织</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pPr algn="r" rtl="0"/>
            <a:r>
              <a:rPr lang="zh-CN" b="0" i="0" u="none" baseline="0"/>
              <a:t>2-5</a:t>
            </a:r>
          </a:p>
        </p:txBody>
      </p:sp>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pPr rtl="0"/>
            <a:r>
              <a:rPr lang="zh-CN" b="0" i="0" u="none" baseline="0"/>
              <a:t>PM 2-3</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pPr algn="l" rtl="0"/>
            <a:r>
              <a:rPr lang="zh-CN" b="0" i="0" u="none" baseline="0"/>
              <a:t>命令结构</a:t>
            </a:r>
          </a:p>
          <a:p>
            <a:pPr algn="l" rtl="0"/>
            <a:r>
              <a:rPr lang="zh-CN" b="0" i="0" u="none" baseline="0"/>
              <a:t>社区紧急响应小组 (CERT) 的领队</a:t>
            </a:r>
          </a:p>
          <a:p>
            <a:pPr algn="l" rtl="0"/>
            <a:r>
              <a:rPr lang="zh-CN" b="0" i="0" u="none" baseline="0"/>
              <a:t>指挥站</a:t>
            </a:r>
          </a:p>
          <a:p>
            <a:pPr algn="l" rtl="0"/>
            <a:r>
              <a:rPr lang="zh-CN" b="0" i="0" u="none" baseline="0"/>
              <a:t>按需扩大这一结构</a:t>
            </a:r>
          </a:p>
        </p:txBody>
      </p:sp>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行动</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pPr algn="r" rtl="0"/>
            <a:r>
              <a:rPr lang="zh-CN" b="0" i="0" u="none" baseline="0"/>
              <a:t>2-6</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pPr rtl="0"/>
            <a:r>
              <a:rPr lang="zh-CN" b="0" i="0" u="none" baseline="0"/>
              <a:t>PM 2-5</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lstStyle/>
          <a:p>
            <a:pPr algn="l" rtl="0"/>
            <a:r>
              <a:rPr lang="zh-CN" b="0" i="0" u="none" baseline="0"/>
              <a:t>将媒体咨询转交给社区紧急响应小组 (CERT) 事故指挥人/领队。 </a:t>
            </a:r>
          </a:p>
          <a:p>
            <a:pPr algn="l" rtl="0"/>
            <a:r>
              <a:rPr lang="zh-CN" b="0" i="0" u="none" baseline="0"/>
              <a:t>请务必避免媒体阻碍社区紧急响应小组 (CERT) 完成目标 </a:t>
            </a:r>
          </a:p>
          <a:p>
            <a:pPr algn="l" rtl="0"/>
            <a:r>
              <a:rPr lang="zh-CN" b="0" i="0" u="none" baseline="0"/>
              <a:t>审慎关注所发布的信息 </a:t>
            </a:r>
          </a:p>
        </p:txBody>
      </p:sp>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a:xfrm>
            <a:off x="315142" y="320678"/>
            <a:ext cx="5806851" cy="1017672"/>
          </a:xfrm>
        </p:spPr>
        <p:txBody>
          <a:bodyPr/>
          <a:lstStyle/>
          <a:p>
            <a:pPr algn="l" rtl="0"/>
            <a:r>
              <a:rPr lang="zh-CN" b="1" i="1" u="none" baseline="0"/>
              <a:t>应对媒体</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pPr algn="r" rtl="0"/>
            <a:r>
              <a:rPr lang="zh-CN" b="0" i="0" u="none" baseline="0"/>
              <a:t>2-7</a:t>
            </a:r>
          </a:p>
        </p:txBody>
      </p:sp>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pPr rtl="0"/>
            <a:r>
              <a:rPr lang="zh-CN" b="0" i="0" u="none" baseline="0"/>
              <a:t>PM 2-6</a:t>
            </a:r>
          </a:p>
        </p:txBody>
      </p:sp>
      <p:pic>
        <p:nvPicPr>
          <p:cNvPr id="12" name="Content Placeholder 10" descr="图片显示一名记者和摄影师正在访问一名志愿者。 ">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pPr algn="l" rtl="0"/>
            <a:r>
              <a:rPr lang="zh-CN" b="0" i="0" u="none" baseline="0"/>
              <a:t>合作能力</a:t>
            </a:r>
          </a:p>
          <a:p>
            <a:pPr algn="l" rtl="0"/>
            <a:r>
              <a:rPr lang="zh-CN" b="0" i="0" u="none" baseline="0"/>
              <a:t>IS-100：事故指挥系统 (ICS) 简介</a:t>
            </a:r>
          </a:p>
          <a:p>
            <a:pPr lvl="1" algn="l" rtl="0"/>
            <a:r>
              <a:rPr lang="zh-CN" b="0" i="0" u="none" baseline="0">
                <a:hlinkClick r:id="rId2"/>
              </a:rPr>
              <a:t>https://emilms.fema.gov/IS100c/curriculum/1.html</a:t>
            </a:r>
            <a:endParaRPr lang="zh-CN" dirty="0"/>
          </a:p>
          <a:p>
            <a:pPr algn="l" rtl="0"/>
            <a:r>
              <a:rPr lang="zh-CN" b="0" i="0" u="none" baseline="0"/>
              <a:t>IS-700：全国事故管理系统 (NIMS) 简介</a:t>
            </a:r>
          </a:p>
          <a:p>
            <a:pPr lvl="1" algn="l" rtl="0"/>
            <a:r>
              <a:rPr lang="zh-CN" b="0" i="0" u="none" baseline="0">
                <a:hlinkClick r:id="rId3"/>
              </a:rPr>
              <a:t>https://emilms.fema.gov/IS700b/curriculum/1.html</a:t>
            </a:r>
          </a:p>
        </p:txBody>
      </p:sp>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全国事故管理系统 (NIMS) 的推行</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pPr algn="r" rtl="0"/>
            <a:r>
              <a:rPr lang="zh-CN" b="0" i="0" u="none" baseline="0"/>
              <a:t>2-8</a:t>
            </a:r>
          </a:p>
        </p:txBody>
      </p:sp>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pPr rtl="0"/>
            <a:r>
              <a:rPr lang="zh-CN" b="0" i="0" u="none" baseline="0"/>
              <a:t>PM 2-6</a:t>
            </a:r>
          </a:p>
        </p:txBody>
      </p:sp>
      <p:pic>
        <p:nvPicPr>
          <p:cNvPr id="12" name="Content Placeholder 7" descr="图片显示网络课程欢迎页面的截图，包括联邦紧急事务管理局 (FEMA) 和美国农业部 (USDA) 的徽标。">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lgn="l" rtl="0">
              <a:buFont typeface="+mj-lt"/>
              <a:buAutoNum type="arabicPeriod"/>
            </a:pPr>
            <a:r>
              <a:rPr lang="zh-CN" sz="2600" b="0" i="0" u="none" baseline="0" dirty="0"/>
              <a:t>描述社区紧急响应小组 (CERT) 的职能；讨论您作为一名社区紧急响应小组 (CERT) 志愿者所扮演的角色；解释社区紧急响应小组 (CERT) 如何被纳入您所在社区的紧急事件筹备工作的架构 </a:t>
            </a:r>
          </a:p>
          <a:p>
            <a:pPr marL="514350" indent="-514350" algn="l" rtl="0">
              <a:buFont typeface="+mj-lt"/>
              <a:buAutoNum type="arabicPeriod"/>
            </a:pPr>
            <a:r>
              <a:rPr lang="zh-CN" sz="2600" b="0" i="0" u="none" baseline="0" dirty="0"/>
              <a:t>描述您所在社区最易发生的灾害类型及其对人员、健康和基础设施可能带来的影响 </a:t>
            </a:r>
          </a:p>
          <a:p>
            <a:pPr marL="514350" indent="-514350" algn="l" rtl="0">
              <a:buFont typeface="+mj-lt"/>
              <a:buAutoNum type="arabicPeriod"/>
            </a:pPr>
            <a:r>
              <a:rPr lang="zh-CN" sz="2600" b="0" i="0" u="none" baseline="0" dirty="0"/>
              <a:t>针对您所在社区的潜在灾难，为您和您的家庭做好准备，包括：学习如何确立一套家庭灾难计划，准备一个紧急事件筹备套装 </a:t>
            </a:r>
          </a:p>
        </p:txBody>
      </p:sp>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a:xfrm>
            <a:off x="315142" y="320678"/>
            <a:ext cx="5806851" cy="1017672"/>
          </a:xfrm>
        </p:spPr>
        <p:txBody>
          <a:bodyPr/>
          <a:lstStyle/>
          <a:p>
            <a:pPr algn="l" rtl="0"/>
            <a:r>
              <a:rPr lang="zh-CN" b="1" i="1" u="none" baseline="0"/>
              <a:t>第 1 单元 目标</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pPr algn="r" rtl="0"/>
            <a:r>
              <a:rPr lang="zh-CN" b="0" i="0" u="none" baseline="0"/>
              <a:t>1-3</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pPr rtl="0"/>
            <a:r>
              <a:rPr lang="zh-CN" b="0" i="0" u="none" baseline="0"/>
              <a:t>PM 1-1</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lstStyle/>
          <a:p>
            <a:pPr algn="l" rtl="0"/>
            <a:r>
              <a:rPr lang="zh-CN" b="0" i="0" u="none" baseline="0"/>
              <a:t>运用您对事故指挥系统 (ICS) 的所学知识，确定以下社区紧急响应小组 (CERT) 的活动归属于哪项职能。有些活动可能涉及完成多项职能 </a:t>
            </a:r>
          </a:p>
          <a:p>
            <a:pPr algn="l" rtl="0"/>
            <a:r>
              <a:rPr lang="zh-CN" b="0" i="0" u="none" baseline="0"/>
              <a:t>选用以下缩写填入每项活动之前的空格中：</a:t>
            </a:r>
          </a:p>
          <a:p>
            <a:pPr lvl="1" algn="l" rtl="0"/>
            <a:r>
              <a:rPr lang="zh-CN" b="0" i="0" u="none" baseline="0"/>
              <a:t>领队 = TL</a:t>
            </a:r>
          </a:p>
          <a:p>
            <a:pPr lvl="1" algn="l" rtl="0"/>
            <a:r>
              <a:rPr lang="zh-CN" b="0" i="0" u="none" baseline="0"/>
              <a:t>行动 = O</a:t>
            </a:r>
          </a:p>
          <a:p>
            <a:pPr lvl="1" algn="l" rtl="0"/>
            <a:r>
              <a:rPr lang="zh-CN" b="0" i="0" u="none" baseline="0"/>
              <a:t>规划 = P</a:t>
            </a:r>
          </a:p>
          <a:p>
            <a:pPr lvl="1" algn="l" rtl="0"/>
            <a:r>
              <a:rPr lang="zh-CN" b="0" i="0" u="none" baseline="0"/>
              <a:t>后勤 = L</a:t>
            </a:r>
          </a:p>
          <a:p>
            <a:endParaRPr lang="zh-CN" dirty="0"/>
          </a:p>
        </p:txBody>
      </p:sp>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a:xfrm>
            <a:off x="315142" y="320678"/>
            <a:ext cx="5806851" cy="1017672"/>
          </a:xfrm>
        </p:spPr>
        <p:txBody>
          <a:bodyPr/>
          <a:lstStyle/>
          <a:p>
            <a:pPr algn="l" rtl="0"/>
            <a:r>
              <a:rPr lang="zh-CN" b="1" i="1" u="none" baseline="0"/>
              <a:t>练习 2.1</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pPr algn="r" rtl="0"/>
            <a:r>
              <a:rPr lang="zh-CN" b="0" i="0" u="none" baseline="0"/>
              <a:t>2-9</a:t>
            </a:r>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pPr rtl="0"/>
            <a:r>
              <a:rPr lang="zh-CN" b="0" i="0" u="none" baseline="0"/>
              <a:t>PM 2-6</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pPr algn="l" rtl="0"/>
            <a:r>
              <a:rPr lang="zh-CN" b="0" i="0" u="none" baseline="0"/>
              <a:t>社区紧急响应小组 (CERT) 的成员要照顾好自身、家人、自有房屋和所在街区 </a:t>
            </a:r>
          </a:p>
          <a:p>
            <a:pPr algn="l" rtl="0"/>
            <a:r>
              <a:rPr lang="zh-CN" b="0" i="0" u="none" baseline="0"/>
              <a:t>前往预定的集合地点 </a:t>
            </a:r>
          </a:p>
          <a:p>
            <a:pPr algn="l" rtl="0"/>
            <a:r>
              <a:rPr lang="zh-CN" b="0" i="0" u="none" baseline="0"/>
              <a:t>确立领队 (TL)，组织整个小组 </a:t>
            </a:r>
          </a:p>
          <a:p>
            <a:pPr algn="l" rtl="0"/>
            <a:r>
              <a:rPr lang="zh-CN" b="0" i="0" u="none" baseline="0"/>
              <a:t>领队 (TL) 负责对各项行动进行优先排序 </a:t>
            </a:r>
          </a:p>
          <a:p>
            <a:pPr algn="l" rtl="0"/>
            <a:r>
              <a:rPr lang="zh-CN" b="0" i="0" u="none" baseline="0"/>
              <a:t>组织结构灵活多变，且能根据新的信息进行调整 </a:t>
            </a:r>
          </a:p>
        </p:txBody>
      </p:sp>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社区紧急响应小组 (CERT) 的动员工作</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pPr algn="r" rtl="0"/>
            <a:r>
              <a:rPr lang="zh-CN" b="0" i="0" u="none" baseline="0"/>
              <a:t>2-10</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pPr rtl="0"/>
            <a:r>
              <a:rPr lang="zh-CN" b="0" i="0" u="none" baseline="0"/>
              <a:t>PM 2-8</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lgn="l" rtl="0">
              <a:spcBef>
                <a:spcPts val="800"/>
              </a:spcBef>
            </a:pPr>
            <a:r>
              <a:rPr lang="zh-CN" b="0" i="0" u="none" baseline="0"/>
              <a:t>收集事实</a:t>
            </a:r>
          </a:p>
          <a:p>
            <a:pPr algn="l" rtl="0">
              <a:spcBef>
                <a:spcPts val="800"/>
              </a:spcBef>
            </a:pPr>
            <a:r>
              <a:rPr lang="zh-CN" b="0" i="0" u="none" baseline="0"/>
              <a:t>评估和沟通损失情况</a:t>
            </a:r>
          </a:p>
          <a:p>
            <a:pPr algn="l" rtl="0">
              <a:spcBef>
                <a:spcPts val="800"/>
              </a:spcBef>
            </a:pPr>
            <a:r>
              <a:rPr lang="zh-CN" b="0" i="0" u="none" baseline="0"/>
              <a:t>考虑可能发生的情境</a:t>
            </a:r>
          </a:p>
          <a:p>
            <a:pPr algn="l" rtl="0">
              <a:spcBef>
                <a:spcPts val="800"/>
              </a:spcBef>
            </a:pPr>
            <a:r>
              <a:rPr lang="zh-CN" b="0" i="0" u="none" baseline="0"/>
              <a:t>评估自身情况</a:t>
            </a:r>
          </a:p>
          <a:p>
            <a:pPr algn="l" rtl="0">
              <a:spcBef>
                <a:spcPts val="800"/>
              </a:spcBef>
            </a:pPr>
            <a:r>
              <a:rPr lang="zh-CN" b="0" i="0" u="none" baseline="0"/>
              <a:t>确立优先要务</a:t>
            </a:r>
          </a:p>
          <a:p>
            <a:pPr algn="l" rtl="0">
              <a:spcBef>
                <a:spcPts val="800"/>
              </a:spcBef>
            </a:pPr>
            <a:r>
              <a:rPr lang="zh-CN" b="0" i="0" u="none" baseline="0"/>
              <a:t>做出决定</a:t>
            </a:r>
          </a:p>
          <a:p>
            <a:pPr algn="l" rtl="0">
              <a:spcBef>
                <a:spcPts val="800"/>
              </a:spcBef>
            </a:pPr>
            <a:r>
              <a:rPr lang="zh-CN" b="0" i="0" u="none" baseline="0"/>
              <a:t>制定一套行动计划</a:t>
            </a:r>
          </a:p>
          <a:p>
            <a:pPr algn="l" rtl="0">
              <a:spcBef>
                <a:spcPts val="800"/>
              </a:spcBef>
            </a:pPr>
            <a:r>
              <a:rPr lang="zh-CN" b="0" i="0" u="none" baseline="0"/>
              <a:t>采取行动</a:t>
            </a:r>
          </a:p>
          <a:p>
            <a:pPr algn="l" rtl="0">
              <a:spcBef>
                <a:spcPts val="800"/>
              </a:spcBef>
            </a:pPr>
            <a:r>
              <a:rPr lang="zh-CN" b="0" i="0" u="none" baseline="0"/>
              <a:t>评估进度</a:t>
            </a:r>
          </a:p>
        </p:txBody>
      </p:sp>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a:xfrm>
            <a:off x="315142" y="320678"/>
            <a:ext cx="5806851" cy="1017672"/>
          </a:xfrm>
        </p:spPr>
        <p:txBody>
          <a:bodyPr/>
          <a:lstStyle/>
          <a:p>
            <a:pPr algn="l" rtl="0"/>
            <a:r>
              <a:rPr lang="zh-CN" b="1" i="1" u="none" baseline="0"/>
              <a:t>现场估量</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pPr algn="r" rtl="0"/>
            <a:r>
              <a:rPr lang="zh-CN" b="0" i="0" u="none" baseline="0"/>
              <a:t>2-11</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pPr rtl="0"/>
            <a:r>
              <a:rPr lang="zh-CN" b="0" i="0" u="none" baseline="0"/>
              <a:t>PM 2-9</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pPr algn="l" rtl="0"/>
            <a:r>
              <a:rPr lang="zh-CN" b="0" i="0" u="none" baseline="0"/>
              <a:t>救援者的安全 = 头等要务</a:t>
            </a:r>
          </a:p>
          <a:p>
            <a:pPr algn="l" rtl="0"/>
            <a:r>
              <a:rPr lang="zh-CN" b="0" i="0" u="none" baseline="0"/>
              <a:t>重度损坏 = 不提供救援</a:t>
            </a:r>
          </a:p>
          <a:p>
            <a:pPr algn="l" rtl="0"/>
            <a:r>
              <a:rPr lang="zh-CN" b="0" i="0" u="none" baseline="0"/>
              <a:t>中度损坏 = 查找、评估、撤离</a:t>
            </a:r>
          </a:p>
          <a:p>
            <a:pPr algn="l" rtl="0"/>
            <a:r>
              <a:rPr lang="zh-CN" b="0" i="0" u="none" baseline="0"/>
              <a:t>轻度损坏 = 查找、评估、继续估量并记录</a:t>
            </a:r>
          </a:p>
        </p:txBody>
      </p:sp>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a:xfrm>
            <a:off x="315142" y="320678"/>
            <a:ext cx="5806851" cy="1017672"/>
          </a:xfrm>
        </p:spPr>
        <p:txBody>
          <a:bodyPr/>
          <a:lstStyle/>
          <a:p>
            <a:pPr algn="l" rtl="0"/>
            <a:r>
              <a:rPr lang="zh-CN" b="1" i="1" u="none" baseline="0"/>
              <a:t>救援者的安全</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pPr algn="r" rtl="0"/>
            <a:r>
              <a:rPr lang="zh-CN" b="0" i="0" u="none" baseline="0"/>
              <a:t>2-12</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pPr rtl="0"/>
            <a:r>
              <a:rPr lang="zh-CN" b="0" i="0" u="none" baseline="0"/>
              <a:t>PM 2-10</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pPr algn="l" rtl="0"/>
            <a:r>
              <a:rPr lang="zh-CN" b="0" i="0" u="none" baseline="0"/>
              <a:t>指挥站</a:t>
            </a:r>
          </a:p>
          <a:p>
            <a:pPr lvl="1" algn="l" rtl="0"/>
            <a:r>
              <a:rPr lang="zh-CN" b="0" i="0" u="none" baseline="0"/>
              <a:t>跟踪事态发展 </a:t>
            </a:r>
          </a:p>
          <a:p>
            <a:pPr lvl="2" algn="l" rtl="0"/>
            <a:r>
              <a:rPr lang="zh-CN" b="0" i="0" u="none" baseline="0"/>
              <a:t>事故地点</a:t>
            </a:r>
          </a:p>
          <a:p>
            <a:pPr lvl="2" algn="l" rtl="0"/>
            <a:r>
              <a:rPr lang="zh-CN" b="0" i="0" u="none" baseline="0"/>
              <a:t>抵达路线</a:t>
            </a:r>
          </a:p>
          <a:p>
            <a:pPr lvl="2" algn="l" rtl="0"/>
            <a:r>
              <a:rPr lang="zh-CN" b="0" i="0" u="none" baseline="0"/>
              <a:t>识别危险</a:t>
            </a:r>
          </a:p>
          <a:p>
            <a:pPr lvl="2" algn="l" rtl="0"/>
            <a:r>
              <a:rPr lang="zh-CN" b="0" i="0" u="none" baseline="0"/>
              <a:t>支持地点</a:t>
            </a:r>
          </a:p>
          <a:p>
            <a:pPr algn="l" rtl="0"/>
            <a:r>
              <a:rPr lang="zh-CN" b="0" i="0" u="none" baseline="0"/>
              <a:t>部门主管</a:t>
            </a:r>
          </a:p>
          <a:p>
            <a:pPr lvl="1" algn="l" rtl="0"/>
            <a:r>
              <a:rPr lang="zh-CN" b="0" i="0" u="none" baseline="0"/>
              <a:t>向指挥站提供信息 </a:t>
            </a:r>
          </a:p>
          <a:p>
            <a:pPr lvl="1" algn="l" rtl="0"/>
            <a:endParaRPr lang="zh-CN" dirty="0"/>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a:xfrm>
            <a:off x="315142" y="320678"/>
            <a:ext cx="5806851" cy="1017672"/>
          </a:xfrm>
        </p:spPr>
        <p:txBody>
          <a:bodyPr/>
          <a:lstStyle/>
          <a:p>
            <a:pPr algn="l" rtl="0"/>
            <a:r>
              <a:rPr lang="zh-CN" b="1" i="1" u="none" baseline="0"/>
              <a:t>文件资料</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pPr algn="r" rtl="0"/>
            <a:r>
              <a:rPr lang="zh-CN" b="0" i="0" u="none" baseline="0"/>
              <a:t>2-13</a:t>
            </a:r>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pPr rtl="0"/>
            <a:r>
              <a:rPr lang="zh-CN" b="0" i="0" u="none" baseline="0"/>
              <a:t>PM 2-11</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图片显示一本笔记本和一只钢笔置于其上的特写镜头。 ">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8797" y="1520825"/>
            <a:ext cx="6486407" cy="4403529"/>
          </a:xfrm>
        </p:spPr>
      </p:pic>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a:xfrm>
            <a:off x="315142" y="320678"/>
            <a:ext cx="5806851" cy="1017672"/>
          </a:xfrm>
        </p:spPr>
        <p:txBody>
          <a:bodyPr/>
          <a:lstStyle/>
          <a:p>
            <a:pPr algn="l" rtl="0"/>
            <a:r>
              <a:rPr lang="zh-CN" b="1" i="1" u="none" baseline="0"/>
              <a:t>文件资料</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pPr algn="r" rtl="0"/>
            <a:r>
              <a:rPr lang="zh-CN" b="0" i="0" u="none" baseline="0"/>
              <a:t>2-14</a:t>
            </a:r>
          </a:p>
        </p:txBody>
      </p:sp>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pPr rtl="0"/>
            <a:r>
              <a:rPr lang="zh-CN" b="0" i="0" u="none" baseline="0"/>
              <a:t>PM 2-11</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pPr algn="l" rtl="0"/>
            <a:r>
              <a:rPr lang="zh-CN" b="0" i="0" u="none" baseline="0"/>
              <a:t>损坏评估</a:t>
            </a:r>
          </a:p>
          <a:p>
            <a:pPr algn="l" rtl="0"/>
            <a:r>
              <a:rPr lang="zh-CN" b="0" i="0" u="none" baseline="0"/>
              <a:t>个人资源登记</a:t>
            </a:r>
          </a:p>
          <a:p>
            <a:pPr algn="l" rtl="0"/>
            <a:r>
              <a:rPr lang="zh-CN" b="0" i="0" u="none" baseline="0"/>
              <a:t>社区紧急响应小组 (CERT) 任务跟踪日志</a:t>
            </a:r>
          </a:p>
          <a:p>
            <a:pPr algn="l" rtl="0"/>
            <a:r>
              <a:rPr lang="zh-CN" b="0" i="0" u="none" baseline="0"/>
              <a:t>任务简介</a:t>
            </a:r>
          </a:p>
          <a:p>
            <a:pPr algn="l" rtl="0"/>
            <a:r>
              <a:rPr lang="zh-CN" b="0" i="0" u="none" baseline="0"/>
              <a:t>治疗区记录</a:t>
            </a:r>
          </a:p>
          <a:p>
            <a:pPr algn="l" rtl="0"/>
            <a:r>
              <a:rPr lang="zh-CN" b="0" i="0" u="none" baseline="0"/>
              <a:t>通讯日志</a:t>
            </a:r>
          </a:p>
          <a:p>
            <a:pPr algn="l" rtl="0"/>
            <a:r>
              <a:rPr lang="zh-CN" b="0" i="0" u="none" baseline="0"/>
              <a:t>设备存货</a:t>
            </a:r>
          </a:p>
          <a:p>
            <a:pPr algn="l" rtl="0"/>
            <a:r>
              <a:rPr lang="zh-CN" b="0" i="0" u="none" baseline="0"/>
              <a:t>一般信息</a:t>
            </a:r>
          </a:p>
        </p:txBody>
      </p:sp>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a:xfrm>
            <a:off x="315142" y="320678"/>
            <a:ext cx="5806851" cy="1017672"/>
          </a:xfrm>
        </p:spPr>
        <p:txBody>
          <a:bodyPr/>
          <a:lstStyle/>
          <a:p>
            <a:pPr algn="l" rtl="0"/>
            <a:r>
              <a:rPr lang="zh-CN" b="1" i="1" u="none" baseline="0"/>
              <a:t>文件记录表格</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pPr algn="r" rtl="0"/>
            <a:r>
              <a:rPr lang="zh-CN" b="0" i="0" u="none" baseline="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pPr rtl="0"/>
            <a:r>
              <a:rPr lang="zh-CN" b="0" i="0" u="none" baseline="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图片显示了一名人员正确进行救援准备的流程图，图片主题为：指挥站。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7762"/>
            <a:ext cx="8080131" cy="4240163"/>
          </a:xfrm>
          <a:prstGeom prst="rect">
            <a:avLst/>
          </a:prstGeom>
        </p:spPr>
      </p:pic>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pPr algn="r" rtl="0"/>
            <a:r>
              <a:rPr lang="zh-CN" b="0" i="0" u="none" baseline="0"/>
              <a:t>2-16</a:t>
            </a:r>
          </a:p>
        </p:txBody>
      </p:sp>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pPr rtl="0"/>
            <a:r>
              <a:rPr lang="zh-CN" b="0" i="0" u="none" baseline="0"/>
              <a:t>PM 2-13</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pPr algn="r" rtl="0"/>
            <a:r>
              <a:rPr lang="zh-CN" b="0" i="0" u="none" baseline="0"/>
              <a:t>2-17</a:t>
            </a:r>
          </a:p>
        </p:txBody>
      </p:sp>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pPr rtl="0"/>
            <a:r>
              <a:rPr lang="zh-CN" b="0" i="0" u="none" baseline="0"/>
              <a:t>PM 2-13</a:t>
            </a:r>
          </a:p>
        </p:txBody>
      </p:sp>
      <p:pic>
        <p:nvPicPr>
          <p:cNvPr id="7" name="Picture 6" descr="图片显示了一名人员正确进行救援准备的流程图，图片主题为：指挥站。接下来的一张图片则显示了三名志愿者正确进行救援准备，位于上方的主题为：社区紧急响应小组 (CERT) 志愿者抵达现场，图片上有一个帐篷，图片主题为：集合/后勤。">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pPr algn="r" rtl="0"/>
            <a:r>
              <a:rPr lang="zh-CN" b="0" i="0" u="none" baseline="0"/>
              <a:t>2-18</a:t>
            </a:r>
          </a:p>
        </p:txBody>
      </p:sp>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pPr rtl="0"/>
            <a:r>
              <a:rPr lang="zh-CN" b="0" i="0" u="none" baseline="0"/>
              <a:t>PM 2-13</a:t>
            </a:r>
          </a:p>
        </p:txBody>
      </p:sp>
      <p:pic>
        <p:nvPicPr>
          <p:cNvPr id="7" name="Picture 6" descr="图片显示了一名人员正确进行救援准备的流程图，图片主题为：指挥站。接下来的一张图片则显示了三名志愿者正确进行救援准备，位于上方的主题为：社区紧急响应小组 (CERT) 志愿者抵达现场，图片上有一个帐篷，图片主题为：集合/后勤。下一张图片展示了一支正在作业的志愿者团队，图片主题为：职能小组。">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39540"/>
            <a:ext cx="8083296" cy="4241823"/>
          </a:xfrm>
          <a:prstGeom prst="rect">
            <a:avLst/>
          </a:prstGeom>
        </p:spPr>
      </p:pic>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lstStyle/>
          <a:p>
            <a:pPr algn="l" rtl="0"/>
            <a:r>
              <a:rPr lang="zh-CN" b="0" i="0" u="none" baseline="0"/>
              <a:t>请将班级分为五人一组，每组需要设计和修建一座可自行直立的塔，塔高从上到下至少 5 英尺 </a:t>
            </a:r>
          </a:p>
          <a:p>
            <a:pPr algn="l" rtl="0"/>
            <a:r>
              <a:rPr lang="zh-CN" b="0" i="0" u="none" baseline="0"/>
              <a:t>您将拥有 10 分钟的时间。请使用前 5 分钟与团队成员一起规划和设计这座塔。规划期间，您不应接触任何材料 </a:t>
            </a:r>
          </a:p>
          <a:p>
            <a:pPr algn="l" rtl="0"/>
            <a:r>
              <a:rPr lang="zh-CN" b="0" i="0" u="none" baseline="0"/>
              <a:t>请在接到指示后再开始修建；您将拥有 5 分钟的时间修建这座塔 </a:t>
            </a:r>
          </a:p>
        </p:txBody>
      </p:sp>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a:xfrm>
            <a:off x="315142" y="320678"/>
            <a:ext cx="5806851" cy="1017672"/>
          </a:xfrm>
        </p:spPr>
        <p:txBody>
          <a:bodyPr/>
          <a:lstStyle/>
          <a:p>
            <a:pPr algn="l" rtl="0"/>
            <a:r>
              <a:rPr lang="zh-CN" b="1" i="1" u="none" baseline="0"/>
              <a:t>练习 1.1</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pPr algn="r" rtl="0"/>
            <a:r>
              <a:rPr lang="zh-CN" b="0" i="0" u="none" baseline="0"/>
              <a:t>1-4</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pPr rtl="0"/>
            <a:r>
              <a:rPr lang="zh-CN" b="0" i="0" u="none" baseline="0"/>
              <a:t>PM 1-2</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pPr algn="r" rtl="0"/>
            <a:r>
              <a:rPr lang="zh-CN" b="0" i="0" u="none" baseline="0"/>
              <a:t>2-19</a:t>
            </a:r>
          </a:p>
        </p:txBody>
      </p:sp>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pPr rtl="0"/>
            <a:r>
              <a:rPr lang="zh-CN" b="0" i="0" u="none" baseline="0"/>
              <a:t>PM 2-13</a:t>
            </a:r>
          </a:p>
        </p:txBody>
      </p:sp>
      <p:pic>
        <p:nvPicPr>
          <p:cNvPr id="7" name="Picture 6" descr="图片显示了一名人员正确进行救援准备的流程图，图片主题为：指挥站。接下来的一张图片则显示了三名志愿者正确进行救援准备，位于上方的主题为：社区紧急响应小组 (CERT) 志愿者抵达现场，图片上有一个帐篷，图片主题为：集合/后勤。下一张图片展示了一支正在作业的志愿者团队，图片主题为：职能小组。下一张图片展示了一名志愿者帮助一名受害者，主题为：受害者治疗区。">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63" y="1575106"/>
            <a:ext cx="8173875" cy="4277471"/>
          </a:xfrm>
          <a:prstGeom prst="rect">
            <a:avLst/>
          </a:prstGeom>
        </p:spPr>
      </p:pic>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a:xfrm>
            <a:off x="315142" y="320678"/>
            <a:ext cx="5806851" cy="1017672"/>
          </a:xfrm>
        </p:spPr>
        <p:txBody>
          <a:bodyPr/>
          <a:lstStyle/>
          <a:p>
            <a:pPr algn="l" rtl="0"/>
            <a:r>
              <a:rPr lang="zh-CN" b="1" i="1" u="none" baseline="0"/>
              <a:t>文件记录流程</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pPr algn="r" rtl="0"/>
            <a:r>
              <a:rPr lang="zh-CN" b="0" i="0" u="none" baseline="0"/>
              <a:t>2-20</a:t>
            </a:r>
          </a:p>
        </p:txBody>
      </p:sp>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pPr rtl="0"/>
            <a:r>
              <a:rPr lang="zh-CN" b="0" i="0" u="none" baseline="0"/>
              <a:t>PM 2-13</a:t>
            </a:r>
          </a:p>
        </p:txBody>
      </p:sp>
      <p:pic>
        <p:nvPicPr>
          <p:cNvPr id="7" name="Picture 6" descr="图片显示了一名人员正确进行救援准备的流程图，图片主题为：指挥站。接下来的一张图片则显示了三名志愿者正确进行救援准备，位于上方的主题为：社区紧急响应小组 (CERT) 志愿者抵达现场，图片上有一个帐篷，图片主题为：集合/后勤。下一张图片展示了一支正在作业的志愿者团队，图片主题为：职能小组。下一张图片展示了一名志愿者帮助一名受害者，主题为：受害者治疗区。下一张图片展示了救援设备范例，最后一张图片展示了一名人员携带一台收音机，图片主题为：通讯。">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78" y="1575933"/>
            <a:ext cx="8289045" cy="4306121"/>
          </a:xfrm>
          <a:prstGeom prst="rect">
            <a:avLst/>
          </a:prstGeom>
        </p:spPr>
      </p:pic>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pPr algn="l" rtl="0"/>
            <a:r>
              <a:rPr lang="zh-CN" b="0" i="0" u="none" baseline="0"/>
              <a:t>事故指挥系统 (ICS) 提供灵活的组织方式 </a:t>
            </a:r>
          </a:p>
          <a:p>
            <a:pPr algn="l" rtl="0"/>
            <a:r>
              <a:rPr lang="zh-CN" b="0" i="0" u="none" baseline="0"/>
              <a:t>请询问“尝试援救是否安全？”</a:t>
            </a:r>
          </a:p>
          <a:p>
            <a:pPr algn="l" rtl="0"/>
            <a:r>
              <a:rPr lang="zh-CN" b="0" i="0" u="none" baseline="0"/>
              <a:t>记录所有信息，并在所有社区紧急响应小组 (CERT) 的层级内进行沟通 </a:t>
            </a:r>
          </a:p>
          <a:p>
            <a:pPr algn="l" rtl="0"/>
            <a:r>
              <a:rPr lang="zh-CN" b="0" i="0" u="none" baseline="0"/>
              <a:t>持续向指挥站提供有关损失评估、团队状态和需求的信息 </a:t>
            </a:r>
          </a:p>
          <a:p>
            <a:pPr algn="l" rtl="0"/>
            <a:r>
              <a:rPr lang="zh-CN" b="0" i="0" u="none" baseline="0"/>
              <a:t>指挥站记录和跟踪事态发展 </a:t>
            </a:r>
          </a:p>
        </p:txBody>
      </p:sp>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a:xfrm>
            <a:off x="315142" y="320678"/>
            <a:ext cx="5806851" cy="1017672"/>
          </a:xfrm>
        </p:spPr>
        <p:txBody>
          <a:bodyPr/>
          <a:lstStyle/>
          <a:p>
            <a:pPr algn="l" rtl="0"/>
            <a:r>
              <a:rPr lang="zh-CN" b="1" i="1" u="none" baseline="0"/>
              <a:t>单元小结</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pPr algn="r" rtl="0"/>
            <a:r>
              <a:rPr lang="zh-CN" b="0" i="0" u="none" baseline="0"/>
              <a:t>2-21</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pPr rtl="0"/>
            <a:r>
              <a:rPr lang="zh-CN" b="0" i="0" u="none" baseline="0"/>
              <a:t>PM 2-25</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pPr algn="l" rtl="0"/>
            <a:r>
              <a:rPr lang="zh-CN" b="0" i="0" u="none" baseline="0"/>
              <a:t>阅读下一单元的内容 </a:t>
            </a:r>
          </a:p>
          <a:p>
            <a:pPr algn="l" rtl="0"/>
            <a:r>
              <a:rPr lang="zh-CN" b="0" i="0" u="none" baseline="0"/>
              <a:t>携带下一章所需的必要资源 </a:t>
            </a:r>
          </a:p>
          <a:p>
            <a:pPr algn="l" rtl="0"/>
            <a:r>
              <a:rPr lang="zh-CN" b="0" i="0" u="none" baseline="0"/>
              <a:t>穿着适合下一章的适用衣物 </a:t>
            </a:r>
          </a:p>
        </p:txBody>
      </p:sp>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a:xfrm>
            <a:off x="315142" y="320678"/>
            <a:ext cx="5806851" cy="1017672"/>
          </a:xfrm>
        </p:spPr>
        <p:txBody>
          <a:bodyPr>
            <a:normAutofit/>
          </a:bodyPr>
          <a:lstStyle/>
          <a:p>
            <a:pPr algn="l" rtl="0"/>
            <a:r>
              <a:rPr lang="zh-CN" b="1" i="1" u="none" baseline="0"/>
              <a:t>家庭作业</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pPr algn="l" rtl="0"/>
            <a:r>
              <a:rPr lang="zh-CN" b="0" i="0" u="none" baseline="0"/>
              <a:t>社区紧急响应小组 (CERT) 基础培训第 2 单元：社区紧急响应小组 (CERT)  组织</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pPr algn="r" rtl="0"/>
            <a:r>
              <a:rPr lang="zh-CN" b="0" i="0" u="none" baseline="0"/>
              <a:t>2-22</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pPr rtl="0"/>
            <a:r>
              <a:rPr lang="zh-CN" b="0" i="0" u="none" baseline="0"/>
              <a:t>PM 2-25</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p:txBody>
          <a:bodyPr>
            <a:normAutofit/>
          </a:bodyPr>
          <a:lstStyle/>
          <a:p>
            <a:pPr rtl="0"/>
            <a:r>
              <a:rPr lang="zh-CN" sz="2800" b="1" i="0" u="none" baseline="0" dirty="0">
                <a:solidFill>
                  <a:schemeClr val="bg2">
                    <a:lumMod val="25000"/>
                  </a:schemeClr>
                </a:solidFill>
              </a:rPr>
              <a:t>第 3 单元：灾难医疗行动——第 1 部分</a:t>
            </a:r>
          </a:p>
        </p:txBody>
      </p:sp>
      <p:sp>
        <p:nvSpPr>
          <p:cNvPr id="4" name="Title 3"/>
          <p:cNvSpPr>
            <a:spLocks noGrp="1"/>
          </p:cNvSpPr>
          <p:nvPr>
            <p:ph type="ctrTitle"/>
          </p:nvPr>
        </p:nvSpPr>
        <p:spPr>
          <a:xfrm>
            <a:off x="292821" y="1675024"/>
            <a:ext cx="8558357" cy="1220787"/>
          </a:xfrm>
        </p:spPr>
        <p:txBody>
          <a:bodyPr/>
          <a:lstStyle/>
          <a:p>
            <a:pPr rtl="0" eaLnBrk="1" latinLnBrk="0" hangingPunct="1"/>
            <a:r>
              <a:rPr lang="zh-CN" sz="4000" b="1" i="0" kern="1200" baseline="0" dirty="0">
                <a:solidFill>
                  <a:srgbClr val="FFFFFF"/>
                </a:solidFill>
                <a:effectLst/>
                <a:latin typeface="SimSun" panose="02010600030101010101" pitchFamily="2" charset="-122"/>
                <a:ea typeface="SimSun" panose="02010600030101010101" pitchFamily="2" charset="-122"/>
                <a:cs typeface="SimSun" panose="02010600030101010101" pitchFamily="2" charset="-122"/>
              </a:rPr>
              <a:t>社区紧急响应小组 (CERT) 基础培训</a:t>
            </a:r>
            <a:endParaRPr lang="en-US" dirty="0">
              <a:effectLst/>
            </a:endParaRPr>
          </a:p>
          <a:p>
            <a:endParaRPr lang="en-US" dirty="0"/>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lgn="l" rtl="0"/>
            <a:r>
              <a:rPr lang="zh-CN" b="0" i="0" u="none" baseline="0"/>
              <a:t>找到创伤所致的威胁生命的症状，包括：严重失血、体温过低、气道阻塞 </a:t>
            </a:r>
          </a:p>
          <a:p>
            <a:pPr algn="l" rtl="0"/>
            <a:r>
              <a:rPr lang="zh-CN" b="0" i="0" u="none" baseline="0"/>
              <a:t>运用正确的救命技能 </a:t>
            </a:r>
          </a:p>
          <a:p>
            <a:pPr algn="l" rtl="0"/>
            <a:r>
              <a:rPr lang="zh-CN" b="0" i="0" u="none" baseline="0"/>
              <a:t>为不会威胁生命的伤痛提供基本急救护理 </a:t>
            </a:r>
          </a:p>
        </p:txBody>
      </p:sp>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a:xfrm>
            <a:off x="315142" y="320678"/>
            <a:ext cx="5806851" cy="1017672"/>
          </a:xfrm>
        </p:spPr>
        <p:txBody>
          <a:bodyPr/>
          <a:lstStyle/>
          <a:p>
            <a:pPr algn="l" rtl="0"/>
            <a:r>
              <a:rPr lang="zh-CN" b="1" i="1" u="none" baseline="0"/>
              <a:t>单元目标</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pPr algn="r" rtl="0"/>
            <a:r>
              <a:rPr lang="zh-CN" b="0" i="0" u="none" baseline="0"/>
              <a:t>3-1</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pPr rtl="0"/>
            <a:r>
              <a:rPr lang="zh-CN" b="0" i="0" u="none" baseline="0"/>
              <a:t>PM 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algn="l" rtl="0"/>
            <a:r>
              <a:rPr lang="zh-CN" b="0" i="0" u="none" baseline="0"/>
              <a:t>若没有治疗，严重失血和气道阻塞可迅速致死 </a:t>
            </a:r>
          </a:p>
          <a:p>
            <a:pPr algn="l" rtl="0"/>
            <a:r>
              <a:rPr lang="zh-CN" b="0" i="0" u="none" baseline="0"/>
              <a:t>社区紧急响应小组 (CERT) 志愿者在灾难医疗行动中的首要任务就是救治这类症状，通过控制失血，调整患者体位来帮助他们能够呼吸 </a:t>
            </a:r>
          </a:p>
        </p:txBody>
      </p:sp>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a:xfrm>
            <a:off x="315142" y="320678"/>
            <a:ext cx="5806851" cy="1017672"/>
          </a:xfrm>
        </p:spPr>
        <p:txBody>
          <a:bodyPr>
            <a:normAutofit/>
          </a:bodyPr>
          <a:lstStyle/>
          <a:p>
            <a:pPr algn="l" rtl="0"/>
            <a:r>
              <a:rPr lang="zh-CN" b="1" i="1" u="none" baseline="0"/>
              <a:t>治疗威胁生命的症状</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pPr algn="r" rtl="0"/>
            <a:r>
              <a:rPr lang="zh-CN" b="0" i="0" u="none" baseline="0"/>
              <a:t>3-2</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pPr rtl="0"/>
            <a:r>
              <a:rPr lang="zh-CN" b="0" i="0" u="none" baseline="0"/>
              <a:t>PM 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pPr algn="l" rtl="0"/>
            <a:r>
              <a:rPr lang="zh-CN" b="0" i="0" u="none" baseline="0"/>
              <a:t>提供治疗前，关键是要确保幸存者和救援者都处在一个可进行治疗的安全环境下 </a:t>
            </a:r>
          </a:p>
          <a:p>
            <a:pPr algn="l" rtl="0"/>
            <a:r>
              <a:rPr lang="zh-CN" b="0" i="0" u="none" baseline="0"/>
              <a:t>社区紧急响应小组 (CERT) 志愿者可以考量的问题</a:t>
            </a:r>
          </a:p>
          <a:p>
            <a:pPr lvl="1" algn="l" rtl="0"/>
            <a:r>
              <a:rPr lang="zh-CN" b="0" i="0" u="none" baseline="0"/>
              <a:t>在这里我是否感到安全？</a:t>
            </a:r>
          </a:p>
          <a:p>
            <a:pPr lvl="1" algn="l" rtl="0"/>
            <a:r>
              <a:rPr lang="zh-CN" b="0" i="0" u="none" baseline="0"/>
              <a:t>我是否应当离开并转移到更安全的区域，或者我是否能够留在此地并开始提供立即治疗？</a:t>
            </a:r>
          </a:p>
          <a:p>
            <a:pPr lvl="1" algn="l" rtl="0"/>
            <a:r>
              <a:rPr lang="zh-CN" b="0" i="0" u="none" baseline="0"/>
              <a:t>如果我离开，我是否能够携带一人离开？</a:t>
            </a:r>
          </a:p>
          <a:p>
            <a:endParaRPr lang="zh-CN" dirty="0"/>
          </a:p>
        </p:txBody>
      </p:sp>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a:xfrm>
            <a:off x="315142" y="320678"/>
            <a:ext cx="5806851" cy="1017672"/>
          </a:xfrm>
        </p:spPr>
        <p:txBody>
          <a:bodyPr/>
          <a:lstStyle/>
          <a:p>
            <a:pPr algn="l" rtl="0"/>
            <a:r>
              <a:rPr lang="zh-CN" b="1" i="1" u="none" baseline="0"/>
              <a:t>安全考量</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pPr algn="r" rtl="0"/>
            <a:r>
              <a:rPr lang="zh-CN" b="0" i="0" u="none" baseline="0"/>
              <a:t>3-3</a:t>
            </a:r>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pPr rtl="0"/>
            <a:r>
              <a:rPr lang="zh-CN" b="0" i="0" u="none" baseline="0"/>
              <a:t>PM 3-2</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p:txBody>
          <a:bodyPr/>
          <a:lstStyle/>
          <a:p>
            <a:pPr algn="l" rtl="0"/>
            <a:r>
              <a:rPr lang="zh-CN" b="0" i="0" u="none" baseline="0"/>
              <a:t>请确保患者能够看到您</a:t>
            </a:r>
          </a:p>
          <a:p>
            <a:pPr algn="l" rtl="0"/>
            <a:r>
              <a:rPr lang="zh-CN" b="0" i="0" u="none" baseline="0"/>
              <a:t>表明身份</a:t>
            </a:r>
          </a:p>
          <a:p>
            <a:pPr lvl="1" algn="l" rtl="0"/>
            <a:r>
              <a:rPr lang="zh-CN" b="0" i="0" u="none" baseline="0"/>
              <a:t>您的姓名和您所属的组织名称</a:t>
            </a:r>
          </a:p>
          <a:p>
            <a:pPr algn="l" rtl="0"/>
            <a:r>
              <a:rPr lang="zh-CN" b="0" i="0" u="none" baseline="0"/>
              <a:t>如有可能，请求获得治疗许可</a:t>
            </a:r>
          </a:p>
          <a:p>
            <a:pPr algn="l" rtl="0"/>
            <a:r>
              <a:rPr lang="zh-CN" b="0" i="0" u="none" baseline="0"/>
              <a:t>尊重文化差异</a:t>
            </a:r>
          </a:p>
          <a:p>
            <a:pPr algn="l" rtl="0"/>
            <a:r>
              <a:rPr lang="zh-CN" b="0" i="0" u="none" baseline="0"/>
              <a:t>保护患者隐私</a:t>
            </a:r>
          </a:p>
          <a:p>
            <a:endParaRPr lang="zh-CN" dirty="0"/>
          </a:p>
        </p:txBody>
      </p:sp>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a:xfrm>
            <a:off x="315142" y="320678"/>
            <a:ext cx="5806851" cy="1017672"/>
          </a:xfrm>
        </p:spPr>
        <p:txBody>
          <a:bodyPr>
            <a:normAutofit/>
          </a:bodyPr>
          <a:lstStyle/>
          <a:p>
            <a:pPr algn="l" rtl="0"/>
            <a:r>
              <a:rPr lang="zh-CN" b="1" i="1" u="none" baseline="0"/>
              <a:t>接触患者</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pPr algn="r" rtl="0"/>
            <a:r>
              <a:rPr lang="zh-CN" b="0" i="0" u="none" baseline="0"/>
              <a:t>3-4</a:t>
            </a:r>
          </a:p>
        </p:txBody>
      </p:sp>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pPr rtl="0"/>
            <a:r>
              <a:rPr lang="zh-CN" b="0" i="0" u="none" baseline="0"/>
              <a:t>PM 3-2</a:t>
            </a:r>
          </a:p>
        </p:txBody>
      </p:sp>
      <p:pic>
        <p:nvPicPr>
          <p:cNvPr id="6" name="Picture 5" descr="走进患者的图片展示了两名医护人员走向一名患者。">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345585" y="3577389"/>
            <a:ext cx="3200677" cy="2121592"/>
          </a:xfrm>
          <a:prstGeom prst="rect">
            <a:avLst/>
          </a:prstGeom>
        </p:spPr>
      </p:pic>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lgn="l" rtl="0"/>
            <a:r>
              <a:rPr lang="zh-CN" b="0" i="0" u="none" baseline="0"/>
              <a:t>失血已经威胁到生命的症状：</a:t>
            </a:r>
          </a:p>
          <a:p>
            <a:pPr lvl="1" algn="l" rtl="0"/>
            <a:r>
              <a:rPr lang="zh-CN" b="0" i="0" u="none" baseline="0"/>
              <a:t>喷射式/稳定式失血</a:t>
            </a:r>
          </a:p>
          <a:p>
            <a:pPr lvl="1" algn="l" rtl="0"/>
            <a:r>
              <a:rPr lang="zh-CN" b="0" i="0" u="none" baseline="0"/>
              <a:t>血液开始汇集</a:t>
            </a:r>
          </a:p>
          <a:p>
            <a:pPr lvl="1" algn="l" rtl="0"/>
            <a:r>
              <a:rPr lang="zh-CN" b="0" i="0" u="none" baseline="0"/>
              <a:t>血液已经渗透多层衣物</a:t>
            </a:r>
          </a:p>
          <a:p>
            <a:pPr lvl="1" algn="l" rtl="0"/>
            <a:r>
              <a:rPr lang="zh-CN" b="0" i="0" u="none" baseline="0"/>
              <a:t>血液已经渗透绷带</a:t>
            </a:r>
          </a:p>
          <a:p>
            <a:pPr lvl="1" algn="l" rtl="0"/>
            <a:r>
              <a:rPr lang="zh-CN" b="0" i="0" u="none" baseline="0"/>
              <a:t>截肢</a:t>
            </a:r>
          </a:p>
          <a:p>
            <a:endParaRPr lang="zh-CN" dirty="0"/>
          </a:p>
        </p:txBody>
      </p:sp>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a:xfrm>
            <a:off x="315142" y="320678"/>
            <a:ext cx="5806851" cy="1017672"/>
          </a:xfrm>
        </p:spPr>
        <p:txBody>
          <a:bodyPr>
            <a:normAutofit/>
          </a:bodyPr>
          <a:lstStyle/>
          <a:p>
            <a:pPr algn="l" rtl="0"/>
            <a:r>
              <a:rPr lang="zh-CN" b="1" i="1" u="none" baseline="0"/>
              <a:t>威胁生命的失血</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pPr algn="r" rtl="0"/>
            <a:r>
              <a:rPr lang="zh-CN" b="0" i="0" u="none" baseline="0"/>
              <a:t>3-5</a:t>
            </a:r>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pPr rtl="0"/>
            <a:r>
              <a:rPr lang="zh-CN" b="0" i="0" u="none" baseline="0"/>
              <a:t>PM 3-3</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pPr algn="l" rtl="0"/>
            <a:r>
              <a:rPr lang="zh-CN" b="0" i="0" u="none" baseline="0"/>
              <a:t>筹备工作对于全国各大社区均很重要</a:t>
            </a:r>
          </a:p>
          <a:p>
            <a:pPr lvl="1" algn="l" rtl="0"/>
            <a:r>
              <a:rPr lang="zh-CN" b="0" i="0" u="none" baseline="0"/>
              <a:t>减少灾难影响的关键要务</a:t>
            </a:r>
          </a:p>
          <a:p>
            <a:pPr lvl="1" algn="l" rtl="0"/>
            <a:r>
              <a:rPr lang="zh-CN" b="0" i="0" u="none" baseline="0"/>
              <a:t>让所有社区成员都能采取措施提前做好灾难筹备是十分重要的</a:t>
            </a:r>
          </a:p>
          <a:p>
            <a:pPr lvl="1" algn="l" rtl="0"/>
            <a:r>
              <a:rPr lang="zh-CN" b="0" i="0" u="none" baseline="0"/>
              <a:t>此举在应对社区特殊需求，动员全体社区参与进来时才会有效 </a:t>
            </a:r>
          </a:p>
        </p:txBody>
      </p:sp>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a:xfrm>
            <a:off x="315142" y="320678"/>
            <a:ext cx="5806851" cy="1017672"/>
          </a:xfrm>
        </p:spPr>
        <p:txBody>
          <a:bodyPr>
            <a:normAutofit/>
          </a:bodyPr>
          <a:lstStyle/>
          <a:p>
            <a:pPr algn="l" rtl="0"/>
            <a:r>
              <a:rPr lang="zh-CN" b="1" i="1" u="none" baseline="0"/>
              <a:t>社区筹备工作的职责</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pPr algn="r" rtl="0"/>
            <a:r>
              <a:rPr lang="zh-CN" b="0" i="0" u="none" baseline="0"/>
              <a:t>1-5</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pPr rtl="0"/>
            <a:r>
              <a:rPr lang="zh-CN" b="0" i="0" u="none" baseline="0"/>
              <a:t>PM 1-3</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a:xfrm>
            <a:off x="315142" y="320678"/>
            <a:ext cx="5806851" cy="1017672"/>
          </a:xfrm>
        </p:spPr>
        <p:txBody>
          <a:bodyPr>
            <a:normAutofit/>
          </a:bodyPr>
          <a:lstStyle/>
          <a:p>
            <a:pPr algn="l" rtl="0"/>
            <a:r>
              <a:rPr lang="zh-CN" b="1" i="1" u="none" baseline="0"/>
              <a:t>严重失血的阶段</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pPr algn="l" rtl="0"/>
            <a:r>
              <a:rPr lang="zh-CN" b="0" i="0" u="none" baseline="0"/>
              <a:t>社区紧急响应小组 (CERT) 基础培训第 3 单元：灾难医疗行动——第 1 部分</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pPr algn="r" rtl="0"/>
            <a:r>
              <a:rPr lang="zh-CN" b="0" i="0" u="none" baseline="0"/>
              <a:t>3-6</a:t>
            </a:r>
          </a:p>
        </p:txBody>
      </p:sp>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pPr rtl="0"/>
            <a:r>
              <a:rPr lang="zh-CN" b="0" i="0" u="none" baseline="0"/>
              <a:t>PM 3-3</a:t>
            </a:r>
          </a:p>
        </p:txBody>
      </p:sp>
      <p:graphicFrame>
        <p:nvGraphicFramePr>
          <p:cNvPr id="2" name="Table 1" descr="严重失血阶段表：各阶段的详情、失血、心率、血压、呼吸频率和患者主要症状。">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4143325089"/>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阶段</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失血</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心率</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血压</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呼吸频率</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CN"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病患</a:t>
                      </a:r>
                      <a:endParaRPr lang="zh-CN"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extLst>
                  <a:ext uri="{0D108BD9-81ED-4DB2-BD59-A6C34878D82A}">
                    <a16:rowId xmlns:a16="http://schemas.microsoft.com/office/drawing/2014/main" val="4244108842"/>
                  </a:ext>
                </a:extLst>
              </a:tr>
              <a:tr h="827385">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I</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少于 15%</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正常 （&lt;100 bpm）</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dirty="0">
                          <a:effectLst/>
                          <a:latin typeface="SimSun" panose="020B0604020202020204" pitchFamily="34" charset="0"/>
                          <a:ea typeface="SimSun" panose="020F0502020204030204" pitchFamily="34" charset="0"/>
                          <a:cs typeface="SimSun" panose="02020603050405020304" pitchFamily="18" charset="0"/>
                        </a:rPr>
                        <a:t>正常</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14-20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dirty="0">
                          <a:effectLst/>
                          <a:latin typeface="SimSun" panose="020B0604020202020204" pitchFamily="34" charset="0"/>
                          <a:ea typeface="SimSun" panose="020F0502020204030204" pitchFamily="34" charset="0"/>
                          <a:cs typeface="SimSun" panose="02020603050405020304" pitchFamily="18" charset="0"/>
                        </a:rPr>
                        <a:t>患者表现正常</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II</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15%-40%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快速 （&gt;100 bpm）</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稍低</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20-30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患者可能会感到焦虑</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III</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30%-40%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非常快 </a:t>
                      </a:r>
                      <a:endParaRPr lang="zh-CN" sz="1200" dirty="0">
                        <a:effectLst/>
                        <a:latin typeface="SimSun" panose="020B0604020202020204" pitchFamily="34" charset="0"/>
                        <a:ea typeface="SimSun" panose="020F0502020204030204" pitchFamily="34" charset="0"/>
                        <a:cs typeface="SimSun" panose="02020603050405020304" pitchFamily="18" charset="0"/>
                      </a:endParaRPr>
                    </a:p>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（&gt;120 bpm）</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低</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30-40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患者感到困惑不已</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IV</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大于 40%</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严重 （&gt;140 bpm）</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严重</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a:effectLst/>
                          <a:latin typeface="SimSun" panose="020B0604020202020204" pitchFamily="34" charset="0"/>
                          <a:ea typeface="SimSun" panose="020F0502020204030204" pitchFamily="34" charset="0"/>
                          <a:cs typeface="SimSun" panose="02020603050405020304" pitchFamily="18" charset="0"/>
                        </a:rPr>
                        <a:t>&gt;35</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CN" sz="1100" b="0" i="0" u="none" baseline="0" dirty="0">
                          <a:effectLst/>
                          <a:latin typeface="SimSun" panose="020B0604020202020204" pitchFamily="34" charset="0"/>
                          <a:ea typeface="SimSun" panose="020F0502020204030204" pitchFamily="34" charset="0"/>
                          <a:cs typeface="SimSun" panose="02020603050405020304" pitchFamily="18" charset="0"/>
                        </a:rPr>
                        <a:t>患者感到无精打采</a:t>
                      </a:r>
                      <a:endParaRPr lang="zh-CN"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lgn="l" rtl="0"/>
            <a:r>
              <a:rPr lang="zh-CN" b="1" i="0" u="none" baseline="0"/>
              <a:t>动脉失血：</a:t>
            </a:r>
            <a:r>
              <a:rPr lang="zh-CN" b="0" i="0" u="none" baseline="0"/>
              <a:t>动脉在高压下传输血液</a:t>
            </a:r>
          </a:p>
          <a:p>
            <a:pPr lvl="1" algn="l" rtl="0"/>
            <a:r>
              <a:rPr lang="zh-CN" b="0" i="0" u="none" baseline="0"/>
              <a:t>若血液源于动脉，将呈喷射式流出 </a:t>
            </a:r>
          </a:p>
          <a:p>
            <a:pPr algn="l" rtl="0"/>
            <a:r>
              <a:rPr lang="zh-CN" b="1" i="0" u="none" baseline="0"/>
              <a:t>静脉失血：</a:t>
            </a:r>
            <a:r>
              <a:rPr lang="zh-CN" b="0" i="0" u="none" baseline="0"/>
              <a:t>静脉在低压下传输血液</a:t>
            </a:r>
          </a:p>
          <a:p>
            <a:pPr lvl="1" algn="l" rtl="0"/>
            <a:r>
              <a:rPr lang="zh-CN" b="0" i="0" u="none" baseline="0"/>
              <a:t>若血液源于静脉，则将稳定流出 </a:t>
            </a:r>
          </a:p>
          <a:p>
            <a:pPr algn="l" rtl="0"/>
            <a:r>
              <a:rPr lang="zh-CN" b="1" i="0" u="none" baseline="0"/>
              <a:t>毛细血管失血：</a:t>
            </a:r>
            <a:r>
              <a:rPr lang="zh-CN" b="0" i="0" u="none" baseline="0"/>
              <a:t>毛细血管在低压下传输血液</a:t>
            </a:r>
          </a:p>
          <a:p>
            <a:pPr lvl="1" algn="l" rtl="0"/>
            <a:r>
              <a:rPr lang="zh-CN" b="0" i="0" u="none" baseline="0"/>
              <a:t>若血液源于毛细血管，则将慢慢渗出 </a:t>
            </a:r>
          </a:p>
        </p:txBody>
      </p:sp>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a:xfrm>
            <a:off x="315142" y="320678"/>
            <a:ext cx="5806851" cy="1017672"/>
          </a:xfrm>
        </p:spPr>
        <p:txBody>
          <a:bodyPr/>
          <a:lstStyle/>
          <a:p>
            <a:pPr algn="l" rtl="0"/>
            <a:r>
              <a:rPr lang="zh-CN" b="1" i="1" u="none" baseline="0"/>
              <a:t>失血类型</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pPr algn="r" rtl="0"/>
            <a:r>
              <a:rPr lang="zh-CN" b="0" i="0" u="none" baseline="0"/>
              <a:t>3-7</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pPr rtl="0"/>
            <a:r>
              <a:rPr lang="zh-CN" b="0" i="0" u="none" baseline="0"/>
              <a:t>PM 3-3</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a:xfrm>
            <a:off x="315142" y="320678"/>
            <a:ext cx="5806851" cy="1017672"/>
          </a:xfrm>
        </p:spPr>
        <p:txBody>
          <a:bodyPr/>
          <a:lstStyle/>
          <a:p>
            <a:pPr algn="l" rtl="0"/>
            <a:r>
              <a:rPr lang="zh-CN" b="1" i="1" u="none" baseline="0"/>
              <a:t>失血类型</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pPr algn="r" rtl="0"/>
            <a:r>
              <a:rPr lang="zh-CN" b="0" i="0" u="none" baseline="0"/>
              <a:t>3-8</a:t>
            </a: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pPr rtl="0"/>
            <a:r>
              <a:rPr lang="zh-CN" b="0" i="0" u="none" baseline="0"/>
              <a:t>PM 3-3</a:t>
            </a:r>
          </a:p>
        </p:txBody>
      </p:sp>
      <p:pic>
        <p:nvPicPr>
          <p:cNvPr id="8" name="Picture 7" descr="失血类型图片。腕部动脉失血、腕部毛细血管失血和腕部静脉失血。">
            <a:extLst>
              <a:ext uri="{FF2B5EF4-FFF2-40B4-BE49-F238E27FC236}">
                <a16:creationId xmlns:a16="http://schemas.microsoft.com/office/drawing/2014/main" id="{AEEFF7E2-B858-4DF3-AE85-0BD24580F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99" y="1714499"/>
            <a:ext cx="4443201" cy="4219925"/>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lgn="l" rtl="0"/>
            <a:r>
              <a:rPr lang="zh-CN" b="0" i="0" u="none" baseline="0"/>
              <a:t>第 1 步：请找到失血源头 </a:t>
            </a:r>
          </a:p>
          <a:p>
            <a:pPr algn="l" rtl="0"/>
            <a:r>
              <a:rPr lang="zh-CN" b="0" i="0" u="none" baseline="0"/>
              <a:t>第 2 步：覆盖失血源头 </a:t>
            </a:r>
          </a:p>
          <a:p>
            <a:pPr algn="l" rtl="0"/>
            <a:r>
              <a:rPr lang="zh-CN" b="0" i="0" u="none" baseline="0"/>
              <a:t>第 3 步：进行按压 </a:t>
            </a:r>
          </a:p>
          <a:p>
            <a:pPr algn="l" rtl="0"/>
            <a:r>
              <a:rPr lang="zh-CN" b="0" i="0" u="none" baseline="0"/>
              <a:t>第 4 步：持续按压，直至止血 </a:t>
            </a:r>
          </a:p>
        </p:txBody>
      </p:sp>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a:xfrm>
            <a:off x="315142" y="320678"/>
            <a:ext cx="5806851" cy="1017672"/>
          </a:xfrm>
        </p:spPr>
        <p:txBody>
          <a:bodyPr>
            <a:normAutofit/>
          </a:bodyPr>
          <a:lstStyle/>
          <a:p>
            <a:pPr algn="l" rtl="0"/>
            <a:r>
              <a:rPr lang="zh-CN" b="1" i="1" u="none" baseline="0"/>
              <a:t>控制失血：直接按压</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pPr algn="l" rtl="0"/>
            <a:r>
              <a:rPr lang="zh-CN" b="0" i="0" u="none" baseline="0"/>
              <a:t>社区紧急响应小组 (CERT) 基础培训第 3 单元：灾难医疗行动——第 1 部分</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pPr algn="r" rtl="0"/>
            <a:r>
              <a:rPr lang="zh-CN" b="0" i="0" u="none" baseline="0"/>
              <a:t>3-9</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pPr rtl="0"/>
            <a:r>
              <a:rPr lang="zh-CN" b="0" i="0" u="none" baseline="0"/>
              <a:t>PM 3-3</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rmAutofit/>
          </a:bodyPr>
          <a:lstStyle/>
          <a:p>
            <a:pPr algn="l" rtl="0">
              <a:spcBef>
                <a:spcPts val="300"/>
              </a:spcBef>
            </a:pPr>
            <a:r>
              <a:rPr lang="zh-CN" b="0" i="0" u="none" baseline="0"/>
              <a:t>将受伤肢体尽可能抬高 </a:t>
            </a:r>
          </a:p>
          <a:p>
            <a:pPr algn="l" rtl="0">
              <a:spcBef>
                <a:spcPts val="300"/>
              </a:spcBef>
            </a:pPr>
            <a:r>
              <a:rPr lang="zh-CN" b="0" i="0" u="none" baseline="0"/>
              <a:t>将皮带从搭扣中拉出 </a:t>
            </a:r>
          </a:p>
          <a:p>
            <a:pPr algn="l" rtl="0">
              <a:spcBef>
                <a:spcPts val="300"/>
              </a:spcBef>
            </a:pPr>
            <a:r>
              <a:rPr lang="zh-CN" b="0" i="0" u="none" baseline="0"/>
              <a:t>转动并收紧拉杆，直至失血被止住/明显减缓 </a:t>
            </a:r>
          </a:p>
          <a:p>
            <a:pPr algn="l" rtl="0">
              <a:spcBef>
                <a:spcPts val="300"/>
              </a:spcBef>
            </a:pPr>
            <a:r>
              <a:rPr lang="zh-CN" b="0" i="0" u="none" baseline="0"/>
              <a:t>固定拉杆 </a:t>
            </a:r>
          </a:p>
          <a:p>
            <a:pPr algn="l" rtl="0">
              <a:spcBef>
                <a:spcPts val="300"/>
              </a:spcBef>
            </a:pPr>
            <a:r>
              <a:rPr lang="zh-CN" b="0" i="0" u="none" baseline="0"/>
              <a:t>如果仍在失血，使用第二条止血带 </a:t>
            </a:r>
          </a:p>
          <a:p>
            <a:pPr algn="l" rtl="0">
              <a:spcBef>
                <a:spcPts val="300"/>
              </a:spcBef>
            </a:pPr>
            <a:r>
              <a:rPr lang="zh-CN" b="0" i="0" u="none" baseline="0"/>
              <a:t>请将止血带留在原处，直至急救服务人员 (EMS) 接手 </a:t>
            </a:r>
          </a:p>
        </p:txBody>
      </p:sp>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a:xfrm>
            <a:off x="315142" y="320678"/>
            <a:ext cx="5806851" cy="1017672"/>
          </a:xfrm>
        </p:spPr>
        <p:txBody>
          <a:bodyPr>
            <a:normAutofit/>
          </a:bodyPr>
          <a:lstStyle/>
          <a:p>
            <a:pPr algn="l" rtl="0"/>
            <a:r>
              <a:rPr lang="zh-CN" b="1" i="1" u="none" baseline="0"/>
              <a:t>控制失血：止血带</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pPr algn="r" rtl="0"/>
            <a:r>
              <a:rPr lang="zh-CN" b="0" i="0" u="none" baseline="0"/>
              <a:t>3-10</a:t>
            </a:r>
          </a:p>
        </p:txBody>
      </p:sp>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pPr rtl="0"/>
            <a:r>
              <a:rPr lang="zh-CN" b="0" i="0" u="none" baseline="0"/>
              <a:t>PM 3-4</a:t>
            </a:r>
          </a:p>
        </p:txBody>
      </p:sp>
      <p:pic>
        <p:nvPicPr>
          <p:cNvPr id="7" name="Picture 6" descr="图片：控制失血的设备止血带。">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pPr algn="l" rtl="0"/>
            <a:r>
              <a:rPr lang="zh-CN" b="0" i="0" u="none" baseline="0" dirty="0"/>
              <a:t>休克通常很难被诊断 </a:t>
            </a:r>
          </a:p>
          <a:p>
            <a:pPr algn="l" rtl="0"/>
            <a:r>
              <a:rPr lang="zh-CN" b="0" i="0" u="none" baseline="0" dirty="0"/>
              <a:t>休克的主要迹象：</a:t>
            </a:r>
          </a:p>
          <a:p>
            <a:pPr lvl="1" algn="l" rtl="0"/>
            <a:r>
              <a:rPr lang="zh-CN" sz="2000" b="0" i="0" u="none" baseline="0" dirty="0"/>
              <a:t>呼吸迅速且较浅</a:t>
            </a:r>
          </a:p>
          <a:p>
            <a:pPr lvl="1" algn="l" rtl="0"/>
            <a:r>
              <a:rPr lang="zh-CN" sz="2000" b="0" i="0" u="none" baseline="0" dirty="0"/>
              <a:t>毛细血管回血时间超过两秒钟</a:t>
            </a:r>
          </a:p>
          <a:p>
            <a:pPr lvl="1" algn="l" rtl="0"/>
            <a:r>
              <a:rPr lang="zh-CN" sz="2000" b="0" i="0" u="none" baseline="0" dirty="0"/>
              <a:t>无法做到简单指示，例如“请捏紧我的手” </a:t>
            </a:r>
          </a:p>
          <a:p>
            <a:pPr algn="l" rtl="0"/>
            <a:r>
              <a:rPr lang="zh-CN" b="0" i="0" u="none" baseline="0" dirty="0"/>
              <a:t>休克的症状很容易被忽略请密切关注您的患者</a:t>
            </a:r>
          </a:p>
          <a:p>
            <a:pPr lvl="1" algn="l" rtl="0"/>
            <a:endParaRPr lang="zh-CN" dirty="0"/>
          </a:p>
          <a:p>
            <a:endParaRPr lang="zh-CN" dirty="0"/>
          </a:p>
        </p:txBody>
      </p:sp>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a:xfrm>
            <a:off x="315142" y="320678"/>
            <a:ext cx="5806851" cy="1017672"/>
          </a:xfrm>
        </p:spPr>
        <p:txBody>
          <a:bodyPr/>
          <a:lstStyle/>
          <a:p>
            <a:pPr algn="l" rtl="0"/>
            <a:r>
              <a:rPr lang="zh-CN" b="1" i="1" u="none" baseline="0"/>
              <a:t>休克</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pPr algn="r" rtl="0"/>
            <a:r>
              <a:rPr lang="zh-CN" b="0" i="0" u="none" baseline="0"/>
              <a:t>3-11</a:t>
            </a:r>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pPr rtl="0"/>
            <a:r>
              <a:rPr lang="zh-CN" b="0" i="0" u="none" baseline="0"/>
              <a:t>PM 3-5</a:t>
            </a:r>
          </a:p>
        </p:txBody>
      </p:sp>
      <p:pic>
        <p:nvPicPr>
          <p:cNvPr id="6" name="Picture 5" descr="图片展示了一名患者躺在医院轮床上，两名医生和一名护士随床奔跑。">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30376" y="2004754"/>
            <a:ext cx="2381058" cy="3537699"/>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lgn="l" rtl="0"/>
            <a:r>
              <a:rPr lang="zh-CN" b="0" i="0" u="none" baseline="0"/>
              <a:t>保持患者身体暖和</a:t>
            </a:r>
          </a:p>
          <a:p>
            <a:pPr lvl="1" algn="l" rtl="0"/>
            <a:r>
              <a:rPr lang="zh-CN" b="0" i="0" u="none" baseline="0"/>
              <a:t>移除湿衣服</a:t>
            </a:r>
          </a:p>
          <a:p>
            <a:pPr lvl="1" algn="l" rtl="0"/>
            <a:r>
              <a:rPr lang="zh-CN" b="0" i="0" u="none" baseline="0"/>
              <a:t>在患者和地面之间放置一些物品（例如：纸板、大衣和毛毯）</a:t>
            </a:r>
          </a:p>
          <a:p>
            <a:pPr lvl="1" algn="l" rtl="0"/>
            <a:r>
              <a:rPr lang="zh-CN" b="0" i="0" u="none" baseline="0"/>
              <a:t>使用干燥的物品将伤者包裹起来（例如：大衣、毛毯和 Mylar 应急毯）</a:t>
            </a:r>
          </a:p>
          <a:p>
            <a:pPr lvl="1" algn="l" rtl="0"/>
            <a:r>
              <a:rPr lang="zh-CN" b="0" i="0" u="none" baseline="0"/>
              <a:t>为患者挡风 </a:t>
            </a:r>
          </a:p>
        </p:txBody>
      </p:sp>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a:xfrm>
            <a:off x="315142" y="320678"/>
            <a:ext cx="5806851" cy="1017672"/>
          </a:xfrm>
        </p:spPr>
        <p:txBody>
          <a:bodyPr>
            <a:normAutofit/>
          </a:bodyPr>
          <a:lstStyle/>
          <a:p>
            <a:pPr algn="l" rtl="0"/>
            <a:r>
              <a:rPr lang="zh-CN" b="1" i="1" u="none" baseline="0"/>
              <a:t>维持体温</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pPr algn="r" rtl="0"/>
            <a:r>
              <a:rPr lang="zh-CN" b="0" i="0" u="none" baseline="0"/>
              <a:t>3-12</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pPr rtl="0"/>
            <a:r>
              <a:rPr lang="zh-CN" b="0" i="0" u="none" baseline="0"/>
              <a:t>PM 3-5</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pPr algn="l" rtl="0"/>
            <a:r>
              <a:rPr lang="zh-CN" b="0" i="0" u="none" baseline="0"/>
              <a:t>将学员们分成两人一组，指定一人充当患者，另一人则充当救援者 </a:t>
            </a:r>
          </a:p>
          <a:p>
            <a:pPr algn="l" rtl="0">
              <a:spcBef>
                <a:spcPts val="300"/>
              </a:spcBef>
            </a:pPr>
            <a:r>
              <a:rPr lang="zh-CN" b="0" i="0" u="none" baseline="0"/>
              <a:t>假设病患在右前臂手肘下方受伤，按照该情况做出响应 </a:t>
            </a:r>
          </a:p>
          <a:p>
            <a:pPr algn="l" rtl="0">
              <a:spcBef>
                <a:spcPts val="300"/>
              </a:spcBef>
            </a:pPr>
            <a:r>
              <a:rPr lang="zh-CN" b="0" i="0" u="none" baseline="0"/>
              <a:t>使用按压绷带或止血带（若有） </a:t>
            </a:r>
          </a:p>
          <a:p>
            <a:pPr algn="l" rtl="0">
              <a:spcBef>
                <a:spcPts val="300"/>
              </a:spcBef>
            </a:pPr>
            <a:r>
              <a:rPr lang="zh-CN" b="0" i="0" u="none" baseline="0"/>
              <a:t>重复该流程两次 </a:t>
            </a:r>
          </a:p>
          <a:p>
            <a:pPr algn="l" rtl="0">
              <a:spcBef>
                <a:spcPts val="300"/>
              </a:spcBef>
            </a:pPr>
            <a:r>
              <a:rPr lang="zh-CN" b="0" i="0" u="none" baseline="0"/>
              <a:t>然后对换角色，让新的救援者完成上述步骤 </a:t>
            </a:r>
          </a:p>
        </p:txBody>
      </p:sp>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a:xfrm>
            <a:off x="315142" y="320678"/>
            <a:ext cx="5806851" cy="1017672"/>
          </a:xfrm>
        </p:spPr>
        <p:txBody>
          <a:bodyPr/>
          <a:lstStyle/>
          <a:p>
            <a:pPr algn="l" rtl="0"/>
            <a:r>
              <a:rPr lang="zh-CN" b="1" i="1" u="none" baseline="0"/>
              <a:t>练习 3.1</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pPr algn="r" rtl="0"/>
            <a:r>
              <a:rPr lang="zh-CN" b="0" i="0" u="none" baseline="0"/>
              <a:t>3-13</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pPr rtl="0"/>
            <a:r>
              <a:rPr lang="zh-CN" b="0" i="0" u="none" baseline="0"/>
              <a:t>PM 3-6</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a:xfrm>
            <a:off x="315142" y="320678"/>
            <a:ext cx="5806851" cy="1017672"/>
          </a:xfrm>
        </p:spPr>
        <p:txBody>
          <a:bodyPr/>
          <a:lstStyle/>
          <a:p>
            <a:pPr algn="l" rtl="0"/>
            <a:r>
              <a:rPr lang="zh-CN" b="1" i="1" u="none" baseline="0"/>
              <a:t>打开气道</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pPr algn="r" rtl="0"/>
            <a:r>
              <a:rPr lang="zh-CN" b="0" i="0" u="none" baseline="0"/>
              <a:t>3-14</a:t>
            </a:r>
          </a:p>
        </p:txBody>
      </p:sp>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pPr rtl="0"/>
            <a:r>
              <a:rPr lang="zh-CN" b="0" i="0" u="none" baseline="0"/>
              <a:t>PM 3-6</a:t>
            </a:r>
          </a:p>
        </p:txBody>
      </p:sp>
      <p:pic>
        <p:nvPicPr>
          <p:cNvPr id="8" name="Picture 7" descr="打开气道。图片展示了人体呼吸系统。并标明了鼻腔、会厌、咽、喉、气管、支气管、右肺、横膈膜、胸膜腔和左肺。">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25" y="1661746"/>
            <a:ext cx="4643750" cy="4206020"/>
          </a:xfrm>
          <a:prstGeom prst="rect">
            <a:avLst/>
          </a:prstGeom>
        </p:spPr>
      </p:pic>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a:xfrm>
            <a:off x="315142" y="320678"/>
            <a:ext cx="5806851" cy="1017672"/>
          </a:xfrm>
        </p:spPr>
        <p:txBody>
          <a:bodyPr>
            <a:normAutofit/>
          </a:bodyPr>
          <a:lstStyle/>
          <a:p>
            <a:pPr algn="l" rtl="0"/>
            <a:r>
              <a:rPr lang="zh-CN" b="1" i="1" u="none" baseline="0"/>
              <a:t>开放的气道和阻塞的气道</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pPr algn="r" rtl="0"/>
            <a:r>
              <a:rPr lang="zh-CN" b="0" i="0" u="none" baseline="0"/>
              <a:t>3-15</a:t>
            </a:r>
          </a:p>
        </p:txBody>
      </p:sp>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pPr rtl="0"/>
            <a:r>
              <a:rPr lang="zh-CN" b="0" i="0" u="none" baseline="0"/>
              <a:t>PM 3-6</a:t>
            </a:r>
          </a:p>
        </p:txBody>
      </p:sp>
      <p:pic>
        <p:nvPicPr>
          <p:cNvPr id="7" name="Picture 6" descr="开放的气道和阻塞的气道。第一张图片展示了人体头部，并标明了舌头和开放的气道。第二张图片展示了人体头部，并标明了舌头和阻塞的气道。">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31" y="1601718"/>
            <a:ext cx="3635537" cy="4520629"/>
          </a:xfrm>
          <a:prstGeom prst="rect">
            <a:avLst/>
          </a:prstGeom>
        </p:spPr>
      </p:pic>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pPr algn="l" rtl="0"/>
            <a:r>
              <a:rPr lang="zh-CN" b="0" i="0" u="none" baseline="0"/>
              <a:t>政府有责任：</a:t>
            </a:r>
          </a:p>
          <a:p>
            <a:pPr lvl="1" algn="l" rtl="0"/>
            <a:r>
              <a:rPr lang="zh-CN" b="0" i="0" u="none" baseline="0"/>
              <a:t>编制、测试和改进应急计划</a:t>
            </a:r>
          </a:p>
          <a:p>
            <a:pPr lvl="1" algn="l" rtl="0"/>
            <a:r>
              <a:rPr lang="zh-CN" b="0" i="0" u="none" baseline="0"/>
              <a:t>确保紧急事件响应人员拥有足够的技能和资源</a:t>
            </a:r>
          </a:p>
          <a:p>
            <a:pPr lvl="1" algn="l" rtl="0"/>
            <a:r>
              <a:rPr lang="zh-CN" b="0" i="0" u="none" baseline="0"/>
              <a:t>提供保护和援助公民的服务 </a:t>
            </a:r>
          </a:p>
          <a:p>
            <a:endParaRPr lang="zh-CN" dirty="0"/>
          </a:p>
        </p:txBody>
      </p:sp>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a:xfrm>
            <a:off x="315142" y="320678"/>
            <a:ext cx="5806851" cy="1017672"/>
          </a:xfrm>
        </p:spPr>
        <p:txBody>
          <a:bodyPr/>
          <a:lstStyle/>
          <a:p>
            <a:pPr algn="l" rtl="0"/>
            <a:r>
              <a:rPr lang="zh-CN" b="1" i="1" u="none" baseline="0"/>
              <a:t>政府</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pPr algn="r" rtl="0"/>
            <a:r>
              <a:rPr lang="zh-CN" b="0" i="0" u="none" baseline="0"/>
              <a:t>1-6</a:t>
            </a:r>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pPr rtl="0"/>
            <a:r>
              <a:rPr lang="zh-CN" b="0" i="0" u="none" baseline="0"/>
              <a:t>PM 1-3</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pPr algn="l" rtl="0"/>
            <a:r>
              <a:rPr lang="zh-CN" b="1" i="0" u="none" baseline="0"/>
              <a:t>当坐在抬高的平台上时</a:t>
            </a:r>
            <a:r>
              <a:rPr lang="zh-CN" b="0" i="0" u="none" baseline="0"/>
              <a:t>（例如：椅子、板凳）：保持两腿距离与肩同宽，将手肘或手放在膝盖上，身体稍微前倾 </a:t>
            </a:r>
          </a:p>
          <a:p>
            <a:pPr algn="l" rtl="0"/>
            <a:r>
              <a:rPr lang="zh-CN" b="1" i="0" u="none" baseline="0"/>
              <a:t>当站立时：</a:t>
            </a:r>
            <a:r>
              <a:rPr lang="zh-CN" b="0" i="0" u="none" baseline="0"/>
              <a:t>让两腿距离保持与肩同宽，手放在膝盖上两臂伸直，身体前倾，背部挺直 </a:t>
            </a:r>
          </a:p>
        </p:txBody>
      </p:sp>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为意识清醒的患者调整体位</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3 单元：灾难医疗行动——第 1 部分</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pPr algn="r" rtl="0"/>
            <a:r>
              <a:rPr lang="zh-CN" b="0" i="0" u="none" baseline="0"/>
              <a:t>3-16</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pPr rtl="0"/>
            <a:r>
              <a:rPr lang="zh-CN" b="0" i="0" u="none" baseline="0"/>
              <a:t>PM 3-6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a:xfrm>
            <a:off x="315142" y="320678"/>
            <a:ext cx="5806851" cy="1017672"/>
          </a:xfrm>
        </p:spPr>
        <p:txBody>
          <a:bodyPr>
            <a:normAutofit fontScale="90000"/>
          </a:bodyPr>
          <a:lstStyle/>
          <a:p>
            <a:pPr algn="l" rtl="0"/>
            <a:r>
              <a:rPr lang="zh-CN" b="1" i="1" u="none" baseline="0"/>
              <a:t>为丧失意识的患者调整体位</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pPr algn="r" rtl="0"/>
            <a:r>
              <a:rPr lang="zh-CN" b="0" i="0" u="none" baseline="0"/>
              <a:t>3-17</a:t>
            </a:r>
          </a:p>
        </p:txBody>
      </p:sp>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pPr rtl="0"/>
            <a:r>
              <a:rPr lang="zh-CN" b="0" i="0" u="none" baseline="0"/>
              <a:t>PM 3-7</a:t>
            </a:r>
          </a:p>
        </p:txBody>
      </p:sp>
      <p:pic>
        <p:nvPicPr>
          <p:cNvPr id="6" name="Picture 5" descr="该流程图展示了如何为丧失意识的人员调整体位。完整文本： &#10;1、伤者是否还在呼吸？若是，将伤者调整成为恢复体位。若否，2、您是否知道如何做心肺复苏 (CPR)？若否，将伤员调整成为恢复体位。若是，移除阻塞物，进行心肺复苏 (CPR)。">
            <a:extLst>
              <a:ext uri="{FF2B5EF4-FFF2-40B4-BE49-F238E27FC236}">
                <a16:creationId xmlns:a16="http://schemas.microsoft.com/office/drawing/2014/main" id="{2FAB4220-9A7D-4EEF-B56A-BAE18C6A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6" y="2248877"/>
            <a:ext cx="5806850" cy="2973754"/>
          </a:xfrm>
          <a:prstGeom prst="rect">
            <a:avLst/>
          </a:prstGeom>
        </p:spPr>
      </p:pic>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lgn="l" rtl="0"/>
            <a:r>
              <a:rPr lang="zh-CN" b="1" i="0" u="none" baseline="0"/>
              <a:t>躯干：</a:t>
            </a:r>
            <a:r>
              <a:rPr lang="zh-CN" b="0" i="0" u="none" baseline="0"/>
              <a:t>侧躺</a:t>
            </a:r>
          </a:p>
          <a:p>
            <a:pPr algn="l" rtl="0"/>
            <a:r>
              <a:rPr lang="zh-CN" b="1" i="0" u="none" baseline="0"/>
              <a:t>下方手臂：</a:t>
            </a:r>
            <a:r>
              <a:rPr lang="zh-CN" b="0" i="0" u="none" baseline="0"/>
              <a:t>向外伸出</a:t>
            </a:r>
          </a:p>
          <a:p>
            <a:pPr algn="l" rtl="0"/>
            <a:r>
              <a:rPr lang="zh-CN" b="1" i="0" u="none" baseline="0"/>
              <a:t>上方手臂：</a:t>
            </a:r>
            <a:r>
              <a:rPr lang="zh-CN" b="0" i="0" u="none" baseline="0"/>
              <a:t>将手放在下方手臂的肱二头肌上</a:t>
            </a:r>
          </a:p>
          <a:p>
            <a:pPr algn="l" rtl="0"/>
            <a:r>
              <a:rPr lang="zh-CN" b="1" i="0" u="none" baseline="0"/>
              <a:t>头部：</a:t>
            </a:r>
            <a:r>
              <a:rPr lang="zh-CN" b="0" i="0" u="none" baseline="0"/>
              <a:t>置于手上</a:t>
            </a:r>
          </a:p>
          <a:p>
            <a:pPr algn="l" rtl="0"/>
            <a:r>
              <a:rPr lang="zh-CN" b="1" i="0" u="none" baseline="0"/>
              <a:t>腿部：</a:t>
            </a:r>
            <a:r>
              <a:rPr lang="zh-CN" b="0" i="0" u="none" baseline="0"/>
              <a:t>稍微弯曲</a:t>
            </a:r>
          </a:p>
          <a:p>
            <a:pPr algn="l" rtl="0"/>
            <a:r>
              <a:rPr lang="zh-CN" b="1" i="0" u="none" baseline="0"/>
              <a:t>下巴：</a:t>
            </a:r>
            <a:r>
              <a:rPr lang="zh-CN" b="0" i="0" u="none" baseline="0"/>
              <a:t>向前方抬起</a:t>
            </a:r>
          </a:p>
          <a:p>
            <a:pPr algn="l" rtl="0"/>
            <a:r>
              <a:rPr lang="zh-CN" b="1" i="0" u="none" baseline="0"/>
              <a:t>口：</a:t>
            </a:r>
            <a:r>
              <a:rPr lang="zh-CN" b="0" i="0" u="none" baseline="0"/>
              <a:t>对着下方</a:t>
            </a:r>
          </a:p>
        </p:txBody>
      </p:sp>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a:xfrm>
            <a:off x="315142" y="320678"/>
            <a:ext cx="5806851" cy="1017672"/>
          </a:xfrm>
        </p:spPr>
        <p:txBody>
          <a:bodyPr/>
          <a:lstStyle/>
          <a:p>
            <a:pPr algn="l" rtl="0"/>
            <a:r>
              <a:rPr lang="zh-CN" b="1" i="1" u="none" baseline="0"/>
              <a:t>恢复体位</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pPr algn="r" rtl="0"/>
            <a:r>
              <a:rPr lang="zh-CN" b="0" i="0" u="none" baseline="0"/>
              <a:t>3-18</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pPr rtl="0"/>
            <a:r>
              <a:rPr lang="zh-CN" b="0" i="0" u="none" baseline="0"/>
              <a:t>PM 3-7</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lgn="l" rtl="0">
              <a:buFont typeface="+mj-lt"/>
              <a:buAutoNum type="arabicPeriod"/>
            </a:pPr>
            <a:r>
              <a:rPr lang="zh-CN" b="0" i="0" u="none" baseline="0"/>
              <a:t>在患者的头部上方跪下</a:t>
            </a:r>
          </a:p>
          <a:p>
            <a:pPr marL="514350" indent="-514350" algn="l" rtl="0">
              <a:spcBef>
                <a:spcPts val="400"/>
              </a:spcBef>
              <a:buFont typeface="+mj-lt"/>
              <a:buAutoNum type="arabicPeriod"/>
            </a:pPr>
            <a:r>
              <a:rPr lang="zh-CN" b="0" i="0" u="none" baseline="0"/>
              <a:t>将两手放在患者的头部两侧，拇指放在口边直指下巴的部位，使用您的两肘作为支撑</a:t>
            </a:r>
          </a:p>
          <a:p>
            <a:pPr marL="514350" indent="-514350" algn="l" rtl="0">
              <a:spcBef>
                <a:spcPts val="400"/>
              </a:spcBef>
              <a:buFont typeface="+mj-lt"/>
              <a:buAutoNum type="arabicPeriod"/>
            </a:pPr>
            <a:r>
              <a:rPr lang="zh-CN" b="0" i="0" u="none" baseline="0"/>
              <a:t>将手指滑入放置在患者的下颌骨的弯曲处，不要移动头部或颈部</a:t>
            </a:r>
          </a:p>
          <a:p>
            <a:pPr marL="514350" indent="-514350" algn="l" rtl="0">
              <a:spcBef>
                <a:spcPts val="400"/>
              </a:spcBef>
              <a:buFont typeface="+mj-lt"/>
              <a:buAutoNum type="arabicPeriod"/>
            </a:pPr>
            <a:r>
              <a:rPr lang="zh-CN" b="0" i="0" u="none" baseline="0"/>
              <a:t>向上前托下颌，不要移动头部或颈部，抬高下颌打开气道 </a:t>
            </a:r>
          </a:p>
          <a:p>
            <a:pPr marL="514350" indent="-514350" algn="l" rtl="0">
              <a:buFont typeface="+mj-lt"/>
              <a:buAutoNum type="arabicPeriod"/>
            </a:pPr>
            <a:endParaRPr lang="zh-CN" dirty="0"/>
          </a:p>
        </p:txBody>
      </p:sp>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a:xfrm>
            <a:off x="315142" y="320678"/>
            <a:ext cx="5806851" cy="1017672"/>
          </a:xfrm>
        </p:spPr>
        <p:txBody>
          <a:bodyPr/>
          <a:lstStyle/>
          <a:p>
            <a:pPr algn="l" rtl="0"/>
            <a:r>
              <a:rPr lang="zh-CN" b="1" i="1" u="none" baseline="0"/>
              <a:t>前托下颌方法</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pPr algn="r" rtl="0"/>
            <a:r>
              <a:rPr lang="zh-CN" b="0" i="0" u="none" baseline="0"/>
              <a:t>3-19</a:t>
            </a:r>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pPr rtl="0"/>
            <a:r>
              <a:rPr lang="zh-CN" b="0" i="0" u="none" baseline="0"/>
              <a:t>PM 3-7</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pPr algn="l" rtl="0"/>
            <a:r>
              <a:rPr lang="zh-CN" b="0" i="0" u="none" baseline="0"/>
              <a:t>将学员分成两人一组，一人扮演救援者，一人扮演患者 </a:t>
            </a:r>
          </a:p>
          <a:p>
            <a:pPr algn="l" rtl="0"/>
            <a:r>
              <a:rPr lang="zh-CN" b="0" i="0" u="none" baseline="0"/>
              <a:t>假定已经丧失意识的伤者还在呼吸 </a:t>
            </a:r>
          </a:p>
          <a:p>
            <a:pPr algn="l" rtl="0"/>
            <a:r>
              <a:rPr lang="zh-CN" b="0" i="0" u="none" baseline="0"/>
              <a:t>使用您刚刚学到的技巧，将其调整为恢复体位 </a:t>
            </a:r>
          </a:p>
        </p:txBody>
      </p:sp>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a:xfrm>
            <a:off x="315142" y="320678"/>
            <a:ext cx="5806851" cy="1017672"/>
          </a:xfrm>
        </p:spPr>
        <p:txBody>
          <a:bodyPr/>
          <a:lstStyle/>
          <a:p>
            <a:pPr algn="l" rtl="0"/>
            <a:r>
              <a:rPr lang="zh-CN" b="1" i="1" u="none" baseline="0"/>
              <a:t>练习 3.2</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pPr algn="r" rtl="0"/>
            <a:r>
              <a:rPr lang="zh-CN" b="0" i="0" u="none" baseline="0"/>
              <a:t>3-20</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pPr rtl="0"/>
            <a:r>
              <a:rPr lang="zh-CN" b="0" i="0" u="none" baseline="0"/>
              <a:t>PM 3-8</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pPr algn="l" rtl="0"/>
            <a:r>
              <a:rPr lang="zh-CN" b="0" i="0" u="none" baseline="0"/>
              <a:t>您可以做些什么？</a:t>
            </a:r>
          </a:p>
          <a:p>
            <a:pPr lvl="1" algn="l" rtl="0"/>
            <a:r>
              <a:rPr lang="zh-CN" b="0" i="0" u="none" baseline="0"/>
              <a:t>保持他们身体暖和 </a:t>
            </a:r>
          </a:p>
          <a:p>
            <a:pPr lvl="1" algn="l" rtl="0"/>
            <a:r>
              <a:rPr lang="zh-CN" b="0" i="0" u="none" baseline="0"/>
              <a:t>给他们一只手握着 </a:t>
            </a:r>
          </a:p>
          <a:p>
            <a:pPr lvl="1" algn="l" rtl="0"/>
            <a:r>
              <a:rPr lang="zh-CN" b="0" i="0" u="none" baseline="0"/>
              <a:t>保持眼神交流 </a:t>
            </a:r>
          </a:p>
          <a:p>
            <a:pPr lvl="1" algn="l" rtl="0"/>
            <a:r>
              <a:rPr lang="zh-CN" b="0" i="0" u="none" baseline="0"/>
              <a:t>保持耐心和理解 </a:t>
            </a:r>
          </a:p>
          <a:p>
            <a:pPr lvl="1" algn="l" rtl="0"/>
            <a:r>
              <a:rPr lang="zh-CN" b="0" i="0" u="none" baseline="0"/>
              <a:t>如果您必须离开去帮助另一人，请让他们知晓 </a:t>
            </a:r>
          </a:p>
          <a:p>
            <a:endParaRPr lang="zh-CN" dirty="0"/>
          </a:p>
        </p:txBody>
      </p:sp>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a:xfrm>
            <a:off x="315142" y="320678"/>
            <a:ext cx="5806851" cy="1017672"/>
          </a:xfrm>
        </p:spPr>
        <p:txBody>
          <a:bodyPr/>
          <a:lstStyle/>
          <a:p>
            <a:pPr algn="l" rtl="0"/>
            <a:r>
              <a:rPr lang="zh-CN" b="1" i="1" u="none" baseline="0"/>
              <a:t>提供安慰</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pPr algn="r" rtl="0"/>
            <a:r>
              <a:rPr lang="zh-CN" b="0" i="0" u="none" baseline="0"/>
              <a:t>3-21</a:t>
            </a:r>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pPr rtl="0"/>
            <a:r>
              <a:rPr lang="zh-CN" b="0" i="0" u="none" baseline="0"/>
              <a:t>PM 3-8</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pPr algn="l" rtl="0"/>
            <a:r>
              <a:rPr lang="zh-CN" b="0" i="0" u="none" baseline="0"/>
              <a:t>防止体温过低； </a:t>
            </a:r>
          </a:p>
          <a:p>
            <a:pPr algn="l" rtl="0"/>
            <a:r>
              <a:rPr lang="zh-CN" b="0" i="0" u="none" baseline="0"/>
              <a:t>管理疼痛 </a:t>
            </a:r>
          </a:p>
          <a:p>
            <a:pPr algn="l" rtl="0"/>
            <a:r>
              <a:rPr lang="zh-CN" b="0" i="0" u="none" baseline="0"/>
              <a:t>降低风险 </a:t>
            </a:r>
          </a:p>
        </p:txBody>
      </p:sp>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a:xfrm>
            <a:off x="315142" y="320678"/>
            <a:ext cx="5806851" cy="1017672"/>
          </a:xfrm>
        </p:spPr>
        <p:txBody>
          <a:bodyPr/>
          <a:lstStyle/>
          <a:p>
            <a:pPr algn="l" rtl="0"/>
            <a:r>
              <a:rPr lang="zh-CN" b="1" i="1" u="none" baseline="0"/>
              <a:t>治疗烧伤</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pPr algn="r" rtl="0"/>
            <a:r>
              <a:rPr lang="zh-CN" b="0" i="0" u="none" baseline="0"/>
              <a:t>3-22</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pPr rtl="0"/>
            <a:r>
              <a:rPr lang="zh-CN" b="0" i="0" u="none" baseline="0"/>
              <a:t>PM 3-9</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lgn="l" rtl="0"/>
            <a:r>
              <a:rPr lang="zh-CN" b="0" i="0" u="none" baseline="0"/>
              <a:t>影响烧伤严重度的因素：</a:t>
            </a:r>
          </a:p>
          <a:p>
            <a:pPr lvl="1" algn="l" rtl="0"/>
            <a:r>
              <a:rPr lang="zh-CN" b="0" i="0" u="none" baseline="0"/>
              <a:t>燃烧物质温度</a:t>
            </a:r>
          </a:p>
          <a:p>
            <a:pPr lvl="1" algn="l" rtl="0"/>
            <a:r>
              <a:rPr lang="zh-CN" b="0" i="0" u="none" baseline="0"/>
              <a:t>幸存者暴露在高温中的时长</a:t>
            </a:r>
          </a:p>
          <a:p>
            <a:pPr lvl="1" algn="l" rtl="0"/>
            <a:r>
              <a:rPr lang="zh-CN" b="0" i="0" u="none" baseline="0"/>
              <a:t>受损身体面积</a:t>
            </a:r>
          </a:p>
          <a:p>
            <a:pPr lvl="1" algn="l" rtl="0"/>
            <a:r>
              <a:rPr lang="zh-CN" b="0" i="0" u="none" baseline="0"/>
              <a:t>烧伤区域大小</a:t>
            </a:r>
          </a:p>
          <a:p>
            <a:pPr lvl="1" algn="l" rtl="0"/>
            <a:r>
              <a:rPr lang="zh-CN" b="0" i="0" u="none" baseline="0"/>
              <a:t>烧伤深度 </a:t>
            </a:r>
          </a:p>
          <a:p>
            <a:endParaRPr lang="zh-CN" dirty="0"/>
          </a:p>
        </p:txBody>
      </p:sp>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a:xfrm>
            <a:off x="315142" y="320678"/>
            <a:ext cx="5806851" cy="1017672"/>
          </a:xfrm>
        </p:spPr>
        <p:txBody>
          <a:bodyPr/>
          <a:lstStyle/>
          <a:p>
            <a:pPr algn="l" rtl="0"/>
            <a:r>
              <a:rPr lang="zh-CN" b="1" i="1" u="none" baseline="0"/>
              <a:t>烧伤严重程度</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pPr algn="r" rtl="0"/>
            <a:r>
              <a:rPr lang="zh-CN" b="0" i="0" u="none" baseline="0"/>
              <a:t>3-23</a:t>
            </a:r>
          </a:p>
        </p:txBody>
      </p:sp>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pPr rtl="0"/>
            <a:r>
              <a:rPr lang="zh-CN" b="0" i="0" u="none" baseline="0"/>
              <a:t>PM 3-9</a:t>
            </a:r>
          </a:p>
        </p:txBody>
      </p:sp>
      <p:pic>
        <p:nvPicPr>
          <p:cNvPr id="6" name="Picture 5" descr="图片展示了烧伤严重程度的范例。">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lgn="l" rtl="0"/>
            <a:r>
              <a:rPr lang="zh-CN" b="1" i="0" u="none" baseline="0"/>
              <a:t>表层：</a:t>
            </a:r>
            <a:r>
              <a:rPr lang="zh-CN" b="0" i="0" u="none" baseline="0"/>
              <a:t>表皮</a:t>
            </a:r>
          </a:p>
          <a:p>
            <a:pPr algn="l" rtl="0"/>
            <a:r>
              <a:rPr lang="zh-CN" b="1" i="0" u="none" baseline="0"/>
              <a:t>部分区域增厚：</a:t>
            </a:r>
            <a:r>
              <a:rPr lang="zh-CN" b="0" i="0" u="none" baseline="0"/>
              <a:t>真皮和表皮</a:t>
            </a:r>
          </a:p>
          <a:p>
            <a:pPr algn="l" rtl="0"/>
            <a:r>
              <a:rPr lang="zh-CN" b="1" i="0" u="none" baseline="0"/>
              <a:t>全面增厚：</a:t>
            </a:r>
            <a:r>
              <a:rPr lang="zh-CN" b="0" i="0" u="none" baseline="0"/>
              <a:t>皮下层和上述所有皮肤层</a:t>
            </a:r>
          </a:p>
        </p:txBody>
      </p:sp>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a:xfrm>
            <a:off x="315142" y="320678"/>
            <a:ext cx="5806851" cy="1017672"/>
          </a:xfrm>
        </p:spPr>
        <p:txBody>
          <a:bodyPr/>
          <a:lstStyle/>
          <a:p>
            <a:pPr algn="l" rtl="0"/>
            <a:r>
              <a:rPr lang="zh-CN" b="1" i="1" u="none" baseline="0"/>
              <a:t>烧伤分类</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pPr algn="r" rtl="0"/>
            <a:r>
              <a:rPr lang="zh-CN" b="0" i="0" u="none" baseline="0"/>
              <a:t>3-24</a:t>
            </a:r>
          </a:p>
        </p:txBody>
      </p:sp>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pPr rtl="0"/>
            <a:r>
              <a:rPr lang="zh-CN" b="0" i="0" u="none" baseline="0"/>
              <a:t>PM 3-9</a:t>
            </a:r>
          </a:p>
        </p:txBody>
      </p:sp>
      <p:pic>
        <p:nvPicPr>
          <p:cNvPr id="8" name="Picture 7" descr="烧伤分类。图片展示了表层烧伤、部分区域增厚的烧伤和全部区域增厚的烧伤。">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887" y="1812015"/>
            <a:ext cx="3882621" cy="2349047"/>
          </a:xfrm>
          <a:prstGeom prst="rect">
            <a:avLst/>
          </a:prstGeom>
        </p:spPr>
      </p:pic>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a:bodyPr>
          <a:lstStyle/>
          <a:p>
            <a:pPr algn="l" rtl="0"/>
            <a:r>
              <a:rPr lang="zh-CN" b="0" i="0" u="none" baseline="0"/>
              <a:t>移除烧伤来源和受损衣物或首饰 </a:t>
            </a:r>
          </a:p>
          <a:p>
            <a:pPr algn="l" rtl="0"/>
            <a:r>
              <a:rPr lang="zh-CN" b="0" i="0" u="none" baseline="0"/>
              <a:t>若刺激物是干燥的，则尽可能地轻轻地将其刷掉 </a:t>
            </a:r>
          </a:p>
          <a:p>
            <a:pPr lvl="1" algn="l" rtl="0"/>
            <a:r>
              <a:rPr lang="zh-CN" b="0" i="0" u="none" baseline="0"/>
              <a:t>从眼部、幸存者和您自身开始向外刷 </a:t>
            </a:r>
          </a:p>
          <a:p>
            <a:pPr algn="l" rtl="0"/>
            <a:r>
              <a:rPr lang="zh-CN" b="0" i="0" u="none" baseline="0"/>
              <a:t>使用大量凉爽的流水进行冲洗 </a:t>
            </a:r>
          </a:p>
          <a:p>
            <a:pPr algn="l" rtl="0"/>
            <a:r>
              <a:rPr lang="zh-CN" b="0" i="0" u="none" baseline="0"/>
              <a:t>使用凉爽的湿润敷袋来缓解疼痛 </a:t>
            </a:r>
          </a:p>
          <a:p>
            <a:pPr algn="l" rtl="0"/>
            <a:r>
              <a:rPr lang="zh-CN" b="0" i="0" u="none" baseline="0"/>
              <a:t>使用已消毒的干燥或清洁的敷料轻轻覆盖伤口 </a:t>
            </a:r>
          </a:p>
          <a:p>
            <a:pPr lvl="1" algn="l" rtl="0"/>
            <a:endParaRPr lang="zh-CN" dirty="0"/>
          </a:p>
          <a:p>
            <a:endParaRPr lang="zh-CN" dirty="0"/>
          </a:p>
        </p:txBody>
      </p:sp>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a:xfrm>
            <a:off x="315142" y="320678"/>
            <a:ext cx="5806851" cy="1017672"/>
          </a:xfrm>
        </p:spPr>
        <p:txBody>
          <a:bodyPr>
            <a:normAutofit/>
          </a:bodyPr>
          <a:lstStyle/>
          <a:p>
            <a:pPr algn="l" rtl="0"/>
            <a:r>
              <a:rPr lang="zh-CN" b="1" i="1" u="none" baseline="0"/>
              <a:t>化学品烧伤的治疗</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pPr algn="r" rtl="0"/>
            <a:r>
              <a:rPr lang="zh-CN" b="0" i="0" u="none" baseline="0"/>
              <a:t>3-25</a:t>
            </a:r>
          </a:p>
        </p:txBody>
      </p:sp>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pPr rtl="0"/>
            <a:r>
              <a:rPr lang="zh-CN" b="0" i="0" u="none" baseline="0"/>
              <a:t>PM 3-10</a:t>
            </a:r>
          </a:p>
        </p:txBody>
      </p:sp>
      <p:pic>
        <p:nvPicPr>
          <p:cNvPr id="6" name="Picture 5" descr="图片展示了化学品烧伤的标识，即黄色圆圈内设有一个黑色骷髅和交叉骨。">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pPr algn="l" rtl="0"/>
            <a:r>
              <a:rPr lang="zh-CN" b="0" i="0" u="none" baseline="0"/>
              <a:t>在灾难响应工作中，所有政府机构均需在紧急事件或灾难发生前，使用紧急行动计划 (EOP) 组织和协调各机构的活动： </a:t>
            </a:r>
          </a:p>
          <a:p>
            <a:pPr lvl="1" algn="l" rtl="0"/>
            <a:r>
              <a:rPr lang="zh-CN" b="0" i="0" u="none" baseline="0"/>
              <a:t>为组织和个人分配任务</a:t>
            </a:r>
          </a:p>
          <a:p>
            <a:pPr lvl="1" algn="l" rtl="0"/>
            <a:r>
              <a:rPr lang="zh-CN" b="0" i="0" u="none" baseline="0"/>
              <a:t>确定权责范围</a:t>
            </a:r>
          </a:p>
          <a:p>
            <a:pPr lvl="1" algn="l" rtl="0"/>
            <a:r>
              <a:rPr lang="zh-CN" b="0" i="0" u="none" baseline="0"/>
              <a:t>描述如何保护生命和财产安全</a:t>
            </a:r>
          </a:p>
          <a:p>
            <a:pPr lvl="1" algn="l" rtl="0"/>
            <a:r>
              <a:rPr lang="zh-CN" b="0" i="0" u="none" baseline="0"/>
              <a:t>识别人员、设备、设施、物资和其他资源 </a:t>
            </a:r>
          </a:p>
        </p:txBody>
      </p:sp>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a:xfrm>
            <a:off x="315142" y="320678"/>
            <a:ext cx="5806851" cy="1017672"/>
          </a:xfrm>
        </p:spPr>
        <p:txBody>
          <a:bodyPr>
            <a:normAutofit/>
          </a:bodyPr>
          <a:lstStyle/>
          <a:p>
            <a:pPr algn="l" rtl="0"/>
            <a:r>
              <a:rPr lang="zh-CN" b="1" i="1" u="none" baseline="0"/>
              <a:t>紧急行动计划 (EOP)</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pPr algn="l" rtl="0"/>
            <a:r>
              <a:rPr lang="zh-CN" b="0" i="0" u="none" baseline="0"/>
              <a:t>社区紧急响应小组 (CERT) 基础培训第 1 单元：灾难筹备工作</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pPr algn="r" rtl="0"/>
            <a:r>
              <a:rPr lang="zh-CN" b="0" i="0" u="none" baseline="0"/>
              <a:t>1-7</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pPr rtl="0"/>
            <a:r>
              <a:rPr lang="zh-CN" b="0" i="0" u="none" baseline="0"/>
              <a:t>PM 1-3</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lgn="l" rtl="0"/>
            <a:r>
              <a:rPr lang="zh-CN" b="0" i="0" u="none" baseline="0"/>
              <a:t>伤口主要治疗方式：</a:t>
            </a:r>
          </a:p>
          <a:p>
            <a:pPr lvl="1" algn="l" rtl="0"/>
            <a:r>
              <a:rPr lang="zh-CN" b="0" i="0" u="none" baseline="0"/>
              <a:t>控制失血</a:t>
            </a:r>
          </a:p>
          <a:p>
            <a:pPr lvl="1" algn="l" rtl="0"/>
            <a:r>
              <a:rPr lang="zh-CN" b="0" i="0" u="none" baseline="0"/>
              <a:t>使用敷料和绷带 </a:t>
            </a:r>
          </a:p>
          <a:p>
            <a:pPr algn="l" rtl="0"/>
            <a:r>
              <a:rPr lang="zh-CN" b="0" i="0" u="none" baseline="0"/>
              <a:t>使用敷料和绷带：</a:t>
            </a:r>
          </a:p>
          <a:p>
            <a:pPr lvl="1" algn="l" rtl="0"/>
            <a:r>
              <a:rPr lang="zh-CN" b="0" i="0" u="none" baseline="0"/>
              <a:t>请直接将敷料放在伤口上</a:t>
            </a:r>
          </a:p>
          <a:p>
            <a:pPr lvl="1" algn="l" rtl="0"/>
            <a:r>
              <a:rPr lang="zh-CN" b="0" i="0" u="none" baseline="0"/>
              <a:t>绷带则用于固定敷料 </a:t>
            </a:r>
          </a:p>
          <a:p>
            <a:pPr marL="457189" lvl="1" indent="0" algn="l" rtl="0">
              <a:buNone/>
            </a:pPr>
            <a:endParaRPr lang="zh-CN" dirty="0"/>
          </a:p>
          <a:p>
            <a:endParaRPr lang="zh-CN" dirty="0"/>
          </a:p>
        </p:txBody>
      </p:sp>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a:xfrm>
            <a:off x="315142" y="320678"/>
            <a:ext cx="5806851" cy="1017672"/>
          </a:xfrm>
        </p:spPr>
        <p:txBody>
          <a:bodyPr/>
          <a:lstStyle/>
          <a:p>
            <a:pPr algn="l" rtl="0"/>
            <a:r>
              <a:rPr lang="zh-CN" b="1" i="1" u="none" baseline="0"/>
              <a:t>伤口护理</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pPr algn="r" rtl="0"/>
            <a:r>
              <a:rPr lang="zh-CN" b="0" i="0" u="none" baseline="0"/>
              <a:t>3-26</a:t>
            </a:r>
          </a:p>
        </p:txBody>
      </p:sp>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pPr rtl="0"/>
            <a:r>
              <a:rPr lang="zh-CN" b="0" i="0" u="none" baseline="0"/>
              <a:t>PM 3-11</a:t>
            </a:r>
          </a:p>
        </p:txBody>
      </p:sp>
      <p:pic>
        <p:nvPicPr>
          <p:cNvPr id="6" name="Picture 5" descr="伤口护理。图片展示了腕部伤口护理的治疗。">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lgn="l" rtl="0"/>
            <a:r>
              <a:rPr lang="zh-CN" b="0" i="0" u="none" baseline="0"/>
              <a:t>若流血不止：</a:t>
            </a:r>
          </a:p>
          <a:p>
            <a:pPr lvl="1" algn="l" rtl="0"/>
            <a:r>
              <a:rPr lang="zh-CN" b="0" i="0" u="none" baseline="0"/>
              <a:t>在现有敷料</a:t>
            </a:r>
            <a:r>
              <a:rPr lang="zh-CN" b="1" i="0" u="none" baseline="0"/>
              <a:t>上方</a:t>
            </a:r>
            <a:r>
              <a:rPr lang="zh-CN" b="0" i="0" u="none" baseline="0"/>
              <a:t>再次包扎 </a:t>
            </a:r>
          </a:p>
          <a:p>
            <a:pPr algn="l" rtl="0"/>
            <a:r>
              <a:rPr lang="zh-CN" b="0" i="0" u="none" baseline="0"/>
              <a:t>若没有流血：</a:t>
            </a:r>
          </a:p>
          <a:p>
            <a:pPr lvl="1" algn="l" rtl="0"/>
            <a:r>
              <a:rPr lang="zh-CN" b="0" i="0" u="none" baseline="0"/>
              <a:t>请维持压力，使用绷带包扎伤口，直至专业医疗人员抵达后再进行进一步治疗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a:xfrm>
            <a:off x="315142" y="320678"/>
            <a:ext cx="5806851" cy="1017672"/>
          </a:xfrm>
        </p:spPr>
        <p:txBody>
          <a:bodyPr/>
          <a:lstStyle/>
          <a:p>
            <a:pPr algn="l" rtl="0"/>
            <a:r>
              <a:rPr lang="zh-CN" b="1" i="1" u="none" baseline="0"/>
              <a:t>包扎敷料的规则</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pPr algn="r" rtl="0"/>
            <a:r>
              <a:rPr lang="zh-CN" b="0" i="0" u="none" baseline="0"/>
              <a:t>3-27</a:t>
            </a:r>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pPr rtl="0"/>
            <a:r>
              <a:rPr lang="zh-CN" b="0" i="0" u="none" baseline="0"/>
              <a:t>PM 3-11</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pPr algn="l" rtl="0"/>
            <a:r>
              <a:rPr lang="zh-CN" b="0" i="0" u="none" baseline="0"/>
              <a:t>可能发生感染的迹象：</a:t>
            </a:r>
          </a:p>
          <a:p>
            <a:pPr lvl="1" algn="l" rtl="0"/>
            <a:r>
              <a:rPr lang="zh-CN" b="0" i="0" u="none" baseline="0"/>
              <a:t>伤口附近呈现肿胀</a:t>
            </a:r>
          </a:p>
          <a:p>
            <a:pPr lvl="1" algn="l" rtl="0"/>
            <a:r>
              <a:rPr lang="zh-CN" b="0" i="0" u="none" baseline="0"/>
              <a:t>开始变色</a:t>
            </a:r>
          </a:p>
          <a:p>
            <a:pPr lvl="1" algn="l" rtl="0"/>
            <a:r>
              <a:rPr lang="zh-CN" b="0" i="0" u="none" baseline="0"/>
              <a:t>伤口流脓</a:t>
            </a:r>
          </a:p>
          <a:p>
            <a:pPr lvl="1" algn="l" rtl="0"/>
            <a:r>
              <a:rPr lang="zh-CN" b="0" i="0" u="none" baseline="0"/>
              <a:t>伤口现出红色条痕 </a:t>
            </a:r>
          </a:p>
          <a:p>
            <a:endParaRPr lang="zh-CN" dirty="0"/>
          </a:p>
        </p:txBody>
      </p:sp>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a:xfrm>
            <a:off x="315142" y="320678"/>
            <a:ext cx="5806851" cy="1017672"/>
          </a:xfrm>
        </p:spPr>
        <p:txBody>
          <a:bodyPr/>
          <a:lstStyle/>
          <a:p>
            <a:pPr algn="l" rtl="0"/>
            <a:r>
              <a:rPr lang="zh-CN" b="1" i="1" u="none" baseline="0"/>
              <a:t>感染迹象</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pPr algn="r" rtl="0"/>
            <a:r>
              <a:rPr lang="zh-CN" b="0" i="0" u="none" baseline="0"/>
              <a:t>3-28</a:t>
            </a:r>
          </a:p>
        </p:txBody>
      </p:sp>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pPr rtl="0"/>
            <a:r>
              <a:rPr lang="zh-CN" b="0" i="0" u="none" baseline="0"/>
              <a:t>PM 3-11</a:t>
            </a:r>
          </a:p>
        </p:txBody>
      </p:sp>
      <p:pic>
        <p:nvPicPr>
          <p:cNvPr id="6" name="Picture 5" descr="感染迹象。图 1：展示感染区域附近有表层肿胀。">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感染迹象。图 2：展示了手臂感染严重，疼痛区域有变色。">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694668" y="4198239"/>
            <a:ext cx="3124158" cy="1592765"/>
          </a:xfrm>
          <a:prstGeom prst="rect">
            <a:avLst/>
          </a:prstGeom>
        </p:spPr>
      </p:pic>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lgn="l" rtl="0"/>
            <a:r>
              <a:rPr lang="zh-CN" b="0" i="0" u="none" baseline="0"/>
              <a:t>若已找到截断肢体：</a:t>
            </a:r>
          </a:p>
          <a:p>
            <a:pPr lvl="1" algn="l" rtl="0"/>
            <a:r>
              <a:rPr lang="zh-CN" b="0" i="0" u="none" baseline="0"/>
              <a:t>保存组织部分，使用干净的物品将肢体部分包裹起来并放在一个塑料袋中</a:t>
            </a:r>
          </a:p>
          <a:p>
            <a:pPr lvl="1" algn="l" rtl="0"/>
            <a:r>
              <a:rPr lang="zh-CN" b="0" i="0" u="none" baseline="0"/>
              <a:t>保持组织部分清凉，但</a:t>
            </a:r>
            <a:r>
              <a:rPr lang="zh-CN" b="1" i="0" u="none" baseline="0"/>
              <a:t>不要</a:t>
            </a:r>
            <a:r>
              <a:rPr lang="zh-CN" b="0" i="0" u="none" baseline="0"/>
              <a:t>将这部分直接与冰接触</a:t>
            </a:r>
          </a:p>
          <a:p>
            <a:pPr lvl="1" algn="l" rtl="0"/>
            <a:r>
              <a:rPr lang="zh-CN" b="0" i="0" u="none" baseline="0"/>
              <a:t>将截断后的肢体与幸存者放在一起 </a:t>
            </a:r>
          </a:p>
          <a:p>
            <a:endParaRPr lang="zh-CN" dirty="0"/>
          </a:p>
        </p:txBody>
      </p:sp>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a:xfrm>
            <a:off x="315142" y="320678"/>
            <a:ext cx="5806851" cy="1017672"/>
          </a:xfrm>
        </p:spPr>
        <p:txBody>
          <a:bodyPr/>
          <a:lstStyle/>
          <a:p>
            <a:pPr algn="l" rtl="0"/>
            <a:r>
              <a:rPr lang="zh-CN" b="1" i="1" u="none" baseline="0"/>
              <a:t>截肢</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pPr algn="r" rtl="0"/>
            <a:r>
              <a:rPr lang="zh-CN" b="0" i="0" u="none" baseline="0"/>
              <a:t>3-29</a:t>
            </a:r>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pPr rtl="0"/>
            <a:r>
              <a:rPr lang="zh-CN" b="0" i="0" u="none" baseline="0"/>
              <a:t>PM 3-11</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lgn="l" rtl="0"/>
            <a:r>
              <a:rPr lang="zh-CN" b="0" i="0" u="none" baseline="0"/>
              <a:t>当外物刺穿患者身体时：</a:t>
            </a:r>
          </a:p>
          <a:p>
            <a:pPr lvl="1" algn="l" rtl="0"/>
            <a:r>
              <a:rPr lang="zh-CN" b="0" i="0" u="none" baseline="0"/>
              <a:t>固定受损身体部分</a:t>
            </a:r>
          </a:p>
          <a:p>
            <a:pPr lvl="1" algn="l" rtl="0"/>
            <a:r>
              <a:rPr lang="zh-CN" b="0" i="0" u="none" baseline="0"/>
              <a:t>请勿尝试移动或移除</a:t>
            </a:r>
          </a:p>
          <a:p>
            <a:pPr lvl="1" algn="l" rtl="0"/>
            <a:r>
              <a:rPr lang="zh-CN" b="0" i="0" u="none" baseline="0"/>
              <a:t>尝试在外物进入身体的入口处进行止血</a:t>
            </a:r>
          </a:p>
          <a:p>
            <a:pPr lvl="1" algn="l" rtl="0"/>
            <a:r>
              <a:rPr lang="zh-CN" b="0" i="0" u="none" baseline="0"/>
              <a:t>清洁伤口并上敷料，确保固定穿刺物品 </a:t>
            </a:r>
          </a:p>
          <a:p>
            <a:endParaRPr lang="zh-CN" dirty="0"/>
          </a:p>
        </p:txBody>
      </p:sp>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a:xfrm>
            <a:off x="315142" y="320678"/>
            <a:ext cx="5806851" cy="1017672"/>
          </a:xfrm>
        </p:spPr>
        <p:txBody>
          <a:bodyPr/>
          <a:lstStyle/>
          <a:p>
            <a:pPr algn="l" rtl="0"/>
            <a:r>
              <a:rPr lang="zh-CN" b="1" i="1" u="none" baseline="0"/>
              <a:t>穿刺物品</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pPr algn="r" rtl="0"/>
            <a:r>
              <a:rPr lang="zh-CN" b="0" i="0" u="none" baseline="0"/>
              <a:t>3-30</a:t>
            </a:r>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pPr rtl="0"/>
            <a:r>
              <a:rPr lang="zh-CN" b="0" i="0" u="none" baseline="0"/>
              <a:t>PM 3-12</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lgn="l" rtl="0"/>
            <a:r>
              <a:rPr lang="zh-CN" b="0" i="0" u="none" baseline="0"/>
              <a:t>固定受伤部位以及该部位上方和下方的关节 </a:t>
            </a:r>
          </a:p>
          <a:p>
            <a:pPr algn="l" rtl="0"/>
            <a:r>
              <a:rPr lang="zh-CN" b="0" i="0" u="none" baseline="0"/>
              <a:t>若并不清楚受伤类型，则将其作为骨折对待 </a:t>
            </a:r>
          </a:p>
        </p:txBody>
      </p:sp>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a:xfrm>
            <a:off x="315142" y="320678"/>
            <a:ext cx="5806851" cy="1017672"/>
          </a:xfrm>
        </p:spPr>
        <p:txBody>
          <a:bodyPr>
            <a:normAutofit/>
          </a:bodyPr>
          <a:lstStyle/>
          <a:p>
            <a:pPr algn="l" rtl="0"/>
            <a:r>
              <a:rPr lang="zh-CN" b="1" i="1" u="none" baseline="0"/>
              <a:t>骨折、脱臼、扭伤和拉伤</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pPr algn="r" rtl="0"/>
            <a:r>
              <a:rPr lang="zh-CN" b="0" i="0" u="none" baseline="0"/>
              <a:t>3-31</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pPr rtl="0"/>
            <a:r>
              <a:rPr lang="zh-CN" b="0" i="0" u="none" baseline="0"/>
              <a:t>PM 3-12</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zh-CN" b="1" i="1" u="none" baseline="0"/>
              <a:t>骨折类型</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zh-CN" b="0" i="0" u="none" baseline="0"/>
              <a:t>3-32</a:t>
            </a:r>
          </a:p>
        </p:txBody>
      </p:sp>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pPr rtl="0"/>
            <a:r>
              <a:rPr lang="zh-CN" b="0" i="0" u="none" baseline="0"/>
              <a:t>PM 3-12</a:t>
            </a:r>
          </a:p>
        </p:txBody>
      </p:sp>
      <p:pic>
        <p:nvPicPr>
          <p:cNvPr id="6" name="Picture 5" descr="这两幅简图展示了一人的手臂。左边图片上标记有“开放性骨折，骨头穿破皮肤显露在外”，并展示了上臂骨头已经完全分离，下方的骨头明显错位，且骨端已经刺破皮肤。">
            <a:extLst>
              <a:ext uri="{FF2B5EF4-FFF2-40B4-BE49-F238E27FC236}">
                <a16:creationId xmlns:a16="http://schemas.microsoft.com/office/drawing/2014/main" id="{EDBFAD9C-3D93-455D-A21F-7876347935CF}"/>
              </a:ext>
            </a:extLst>
          </p:cNvPr>
          <p:cNvPicPr/>
          <p:nvPr/>
        </p:nvPicPr>
        <p:blipFill>
          <a:blip r:embed="rId2">
            <a:extLst>
              <a:ext uri="{28A0092B-C50C-407E-A947-70E740481C1C}">
                <a14:useLocalDpi xmlns:a14="http://schemas.microsoft.com/office/drawing/2010/main" val="0"/>
              </a:ext>
            </a:extLst>
          </a:blip>
          <a:stretch>
            <a:fillRect/>
          </a:stretch>
        </p:blipFill>
        <p:spPr>
          <a:xfrm>
            <a:off x="905609" y="2206855"/>
            <a:ext cx="3481754" cy="3265386"/>
          </a:xfrm>
          <a:prstGeom prst="rect">
            <a:avLst/>
          </a:prstGeom>
        </p:spPr>
      </p:pic>
      <p:pic>
        <p:nvPicPr>
          <p:cNvPr id="7" name="Picture 6" descr="右边图片上标记有“闭合性骨折，骨头并未穿破皮肤”，并展示了骨头中有细微裂缝，骨头并未错位，且没有任何部位穿破皮肤。">
            <a:extLst>
              <a:ext uri="{FF2B5EF4-FFF2-40B4-BE49-F238E27FC236}">
                <a16:creationId xmlns:a16="http://schemas.microsoft.com/office/drawing/2014/main" id="{F5B91ED8-E671-4248-B606-ACCB52FBA01A}"/>
              </a:ext>
            </a:extLst>
          </p:cNvPr>
          <p:cNvPicPr/>
          <p:nvPr/>
        </p:nvPicPr>
        <p:blipFill>
          <a:blip r:embed="rId3">
            <a:extLst>
              <a:ext uri="{28A0092B-C50C-407E-A947-70E740481C1C}">
                <a14:useLocalDpi xmlns:a14="http://schemas.microsoft.com/office/drawing/2010/main" val="0"/>
              </a:ext>
            </a:extLst>
          </a:blip>
          <a:stretch>
            <a:fillRect/>
          </a:stretch>
        </p:blipFill>
        <p:spPr>
          <a:xfrm>
            <a:off x="4866520" y="2206854"/>
            <a:ext cx="3620801" cy="3265386"/>
          </a:xfrm>
          <a:prstGeom prst="rect">
            <a:avLst/>
          </a:prstGeom>
        </p:spPr>
      </p:pic>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zh-CN" b="1" i="1" u="none" baseline="0"/>
              <a:t>骨折类型</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zh-CN" b="0" i="0" u="none" baseline="0"/>
              <a:t>3-33</a:t>
            </a:r>
          </a:p>
        </p:txBody>
      </p:sp>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pPr rtl="0"/>
            <a:r>
              <a:rPr lang="zh-CN" b="0" i="0" u="none" baseline="0"/>
              <a:t>PM 3-13</a:t>
            </a:r>
          </a:p>
        </p:txBody>
      </p:sp>
      <p:pic>
        <p:nvPicPr>
          <p:cNvPr id="8" name="Picture 7" descr="这两幅简图展示了一人的手臂。左边图片上标有“移位骨折，骨头位置发生移动”，并展示骨头已经完全断裂，但并没有刺破皮肤。右边图片上标有“非移位骨折，骨头仍处在原位”，并展示骨头上有细微裂缝，但仍旧保持垂直。">
            <a:extLst>
              <a:ext uri="{FF2B5EF4-FFF2-40B4-BE49-F238E27FC236}">
                <a16:creationId xmlns:a16="http://schemas.microsoft.com/office/drawing/2014/main" id="{0F8D721B-CE08-43F7-9858-B070B6E645B2}"/>
              </a:ext>
            </a:extLst>
          </p:cNvPr>
          <p:cNvPicPr/>
          <p:nvPr/>
        </p:nvPicPr>
        <p:blipFill>
          <a:blip r:embed="rId2">
            <a:extLst>
              <a:ext uri="{28A0092B-C50C-407E-A947-70E740481C1C}">
                <a14:useLocalDpi xmlns:a14="http://schemas.microsoft.com/office/drawing/2010/main" val="0"/>
              </a:ext>
            </a:extLst>
          </a:blip>
          <a:stretch>
            <a:fillRect/>
          </a:stretch>
        </p:blipFill>
        <p:spPr>
          <a:xfrm>
            <a:off x="590887" y="2229829"/>
            <a:ext cx="7962225" cy="3264408"/>
          </a:xfrm>
          <a:prstGeom prst="rect">
            <a:avLst/>
          </a:prstGeom>
        </p:spPr>
      </p:pic>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lgn="l" rtl="0"/>
            <a:r>
              <a:rPr lang="zh-CN" b="0" i="0" u="none" baseline="0"/>
              <a:t>请不要尝试将外露的骨端塞回组织内部 </a:t>
            </a:r>
          </a:p>
          <a:p>
            <a:pPr algn="l" rtl="0"/>
            <a:r>
              <a:rPr lang="zh-CN" b="0" i="0" u="none" baseline="0"/>
              <a:t>请不要尝试冲洗伤口 </a:t>
            </a:r>
          </a:p>
          <a:p>
            <a:pPr algn="l" rtl="0"/>
            <a:r>
              <a:rPr lang="zh-CN" b="0" i="0" u="none" baseline="0"/>
              <a:t>使用已消毒的敷料覆盖伤口 </a:t>
            </a:r>
          </a:p>
          <a:p>
            <a:pPr algn="l" rtl="0"/>
            <a:r>
              <a:rPr lang="zh-CN" b="0" i="0" u="none" baseline="0"/>
              <a:t>在不干扰伤口的情况下给骨折区域上夹板 </a:t>
            </a:r>
          </a:p>
          <a:p>
            <a:pPr algn="l" rtl="0"/>
            <a:r>
              <a:rPr lang="zh-CN" b="0" i="0" u="none" baseline="0"/>
              <a:t>在骨头端口放上一块湿润的敷料 </a:t>
            </a:r>
          </a:p>
        </p:txBody>
      </p:sp>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a:xfrm>
            <a:off x="315142" y="320678"/>
            <a:ext cx="5806851" cy="1017672"/>
          </a:xfrm>
        </p:spPr>
        <p:txBody>
          <a:bodyPr>
            <a:normAutofit/>
          </a:bodyPr>
          <a:lstStyle/>
          <a:p>
            <a:pPr algn="l" rtl="0"/>
            <a:r>
              <a:rPr lang="zh-CN" b="1" i="1" u="none" baseline="0"/>
              <a:t>开放性骨折治疗</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pPr algn="r" rtl="0"/>
            <a:r>
              <a:rPr lang="zh-CN" b="0" i="0" u="none" baseline="0"/>
              <a:t>3-34</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pPr rtl="0"/>
            <a:r>
              <a:rPr lang="zh-CN" b="0" i="0" u="none" baseline="0"/>
              <a:t>PM 3-13</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lgn="l" rtl="0"/>
            <a:r>
              <a:rPr lang="zh-CN" b="0" i="0" u="none" baseline="0"/>
              <a:t>脱臼是指关节韧带受伤 </a:t>
            </a:r>
          </a:p>
          <a:p>
            <a:pPr lvl="1" algn="l" rtl="0"/>
            <a:r>
              <a:rPr lang="zh-CN" b="0" i="0" u="none" baseline="0"/>
              <a:t>严重脱臼可使得骨头从关节的正常部位中脱离 </a:t>
            </a:r>
          </a:p>
          <a:p>
            <a:pPr algn="l" rtl="0"/>
            <a:r>
              <a:rPr lang="zh-CN" b="0" i="0" u="none" baseline="0"/>
              <a:t>治疗：</a:t>
            </a:r>
          </a:p>
          <a:p>
            <a:pPr lvl="1" algn="l" rtl="0"/>
            <a:r>
              <a:rPr lang="zh-CN" b="0" i="0" u="none" baseline="0"/>
              <a:t>固定脱臼部位；</a:t>
            </a:r>
            <a:r>
              <a:rPr lang="zh-CN" b="1" i="0" u="none" baseline="0"/>
              <a:t>禁止</a:t>
            </a:r>
            <a:r>
              <a:rPr lang="zh-CN" b="0" i="0" u="none" baseline="0"/>
              <a:t>归位</a:t>
            </a:r>
          </a:p>
          <a:p>
            <a:pPr lvl="1" algn="l" rtl="0"/>
            <a:r>
              <a:rPr lang="zh-CN" b="0" i="0" u="none" baseline="0"/>
              <a:t>在上夹板/固定之前和之后，查看脉搏、行动和感觉 (PMS) </a:t>
            </a:r>
          </a:p>
          <a:p>
            <a:endParaRPr lang="zh-CN" dirty="0"/>
          </a:p>
          <a:p>
            <a:pPr lvl="1" algn="l" rtl="0"/>
            <a:endParaRPr lang="zh-CN" dirty="0"/>
          </a:p>
          <a:p>
            <a:endParaRPr lang="zh-CN" dirty="0"/>
          </a:p>
        </p:txBody>
      </p:sp>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a:xfrm>
            <a:off x="315142" y="320678"/>
            <a:ext cx="5806851" cy="1017672"/>
          </a:xfrm>
        </p:spPr>
        <p:txBody>
          <a:bodyPr/>
          <a:lstStyle/>
          <a:p>
            <a:pPr algn="l" rtl="0"/>
            <a:r>
              <a:rPr lang="zh-CN" b="1" i="1" u="none" baseline="0"/>
              <a:t>脱臼</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pPr algn="l" rtl="0"/>
            <a:r>
              <a:rPr lang="zh-CN" b="0" i="0" u="none" baseline="0"/>
              <a:t>社区紧急响应小组 (CERT) 基础培训第 3 单元：灾难医疗行动——第 1 部分</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pPr algn="r" rtl="0"/>
            <a:r>
              <a:rPr lang="zh-CN" b="0" i="0" u="none" baseline="0"/>
              <a:t>3-35</a:t>
            </a:r>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pPr rtl="0"/>
            <a:r>
              <a:rPr lang="zh-CN" b="0" i="0" u="none" baseline="0"/>
              <a:t>PM 3-13</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import namespace="cd7a79f3-a22f-4b0a-abe2-9eca9b7c463e"/>
    <xs:import namespace="ec9525e3-0e26-41e5-be28-2227dc64c83e"/>
    <xs:element name="properties">
      <xs:complexType>
        <xs:sequence>
          <xs:element name="documentManagement">
            <xs:complexType>
              <xs:all>
                <xs:element ref="ns2:MediaServiceMetadata" minOccurs="0"/>
                <xs:element ref="ns2:MediaServiceFastMetadata" minOccurs="0"/>
                <xs:element ref="ns2:MediaServiceDateTaken" minOccurs="0"/>
                <xs:element ref="ns2:MediaServiceAutoTags" minOccurs="0"/>
                <xs:element ref="ns2:MediaServiceLocation" minOccurs="0"/>
                <xs:element ref="ns2:MediaServiceOCR" minOccurs="0"/>
                <xs:element ref="ns3:SharedWithUsers" minOccurs="0"/>
                <xs:element ref="ns3:SharedWithDetails" minOccurs="0"/>
              </xs:all>
            </xs:complexType>
          </xs:element>
        </xs:sequence>
      </xs:complexType>
    </xs:element>
  </xs:schema>
  <xs: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import namespace="http://schemas.microsoft.com/office/2006/documentManagement/types"/>
    <xs:import namespace="http://schemas.microsoft.com/office/infopath/2007/PartnerControls"/>
    <xs:element name="MediaServiceMetadata" ma:index="8" nillable="true" ma:displayName="MediaServiceMetadata" ma:hidden="true" ma:internalName="MediaServiceMetadata" ma:readOnly="true">
      <xs:simpleType>
        <xs:restriction base="dms:Note"/>
      </xs:simpleType>
    </xs:element>
    <xs:element name="MediaServiceFastMetadata" ma:index="9" nillable="true" ma:displayName="MediaServiceFastMetadata" ma:hidden="true" ma:internalName="MediaServiceFastMetadata" ma:readOnly="true">
      <xs:simpleType>
        <xs:restriction base="dms:Note"/>
      </xs:simpleType>
    </xs:element>
    <xs:element name="MediaServiceDateTaken" ma:index="10" nillable="true" ma:displayName="MediaServiceDateTaken" ma:hidden="true" ma:internalName="MediaServiceDateTaken" ma:readOnly="true">
      <xs:simpleType>
        <xs:restriction base="dms:Text"/>
      </xs:simpleType>
    </xs:element>
    <xs:element name="MediaServiceAutoTags" ma:index="11" nillable="true" ma:displayName="Tags" ma:internalName="MediaServiceAutoTags" ma:readOnly="true">
      <xs:simpleType>
        <xs:restriction base="dms:Text"/>
      </xs:simpleType>
    </xs:element>
    <xs:element name="MediaServiceLocation" ma:index="12" nillable="true" ma:displayName="Location" ma:internalName="MediaServiceLocation" ma:readOnly="true">
      <xs:simpleType>
        <xs:restriction base="dms:Text"/>
      </xs:simpleType>
    </xs:element>
    <xs:element name="MediaServiceOCR" ma:index="13" nillable="true" ma:displayName="Extracted Text" ma:internalName="MediaServiceOCR" ma:readOnly="true">
      <xs:simpleType>
        <xs:restriction base="dms:Note">
          <xs:maxLength value="255"/>
        </xs:restriction>
      </xs:simpleType>
    </xs:element>
  </xs:schema>
  <xs: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import namespace="http://schemas.microsoft.com/office/2006/documentManagement/types"/>
    <xs:import namespace="http://schemas.microsoft.com/office/infopath/2007/PartnerControls"/>
    <xs:element name="SharedWithUsers" ma:index="14" nillable="true" ma:displayName="Shared With" ma:internalName="SharedWithUsers" ma:readOnly="true">
      <xs:complexType>
        <xs:complexContent>
          <xs:extension base="dms:UserMulti">
            <xs:sequence>
              <xs:element name="UserInfo" minOccurs="0" maxOccurs="unbounded">
                <xs:complexType>
                  <xs:sequence>
                    <xs:element name="DisplayName" type="xsd:string" minOccurs="0"/>
                    <xs:element name="AccountId" type="dms:UserId" minOccurs="0" nillable="true"/>
                    <xs:element name="AccountType" type="xsd:string" minOccurs="0"/>
                  </xs:sequence>
                </xs:complexType>
              </xs:element>
            </xs:sequence>
          </xs:extension>
        </xs:complexContent>
      </xs:complexType>
    </xs:element>
    <xs:element name="SharedWithDetails" ma:index="15" nillable="true" ma:displayName="Shared With Details" ma:internalName="SharedWithDetails" ma:readOnly="true">
      <xs:simpleType>
        <xs:restriction base="dms:Note">
          <xs:maxLength value="255"/>
        </xs:restriction>
      </xs:simpleType>
    </xs:element>
  </xs: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DD7AE4-83D3-421C-A1C5-EED6632DACD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d7a79f3-a22f-4b0a-abe2-9eca9b7c463e"/>
    <ds:schemaRef ds:uri="http://purl.org/dc/elements/1.1/"/>
    <ds:schemaRef ds:uri="http://schemas.microsoft.com/office/2006/metadata/properties"/>
    <ds:schemaRef ds:uri="ec9525e3-0e26-41e5-be28-2227dc64c83e"/>
    <ds:schemaRef ds:uri="http://www.w3.org/XML/1998/namespace"/>
    <ds:schemaRef ds:uri="http://purl.org/dc/dcmitype/"/>
  </ds:schemaRefs>
</ds:datastoreItem>
</file>

<file path=customXml/itemProps3.xml><?xml version="1.0" encoding="utf-8"?>
<ds:datastoreItem xmlns:ds="http://schemas.openxmlformats.org/officeDocument/2006/customXml" ds:itemID="{992231E3-016F-4B17-AC09-DB5F282D3A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CERTPPTTmplt</Template>
  <TotalTime>1849</TotalTime>
  <Words>27392</Words>
  <Application>Microsoft Office PowerPoint</Application>
  <PresentationFormat>On-screen Show (4:3)</PresentationFormat>
  <Paragraphs>2185</Paragraphs>
  <Slides>268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268</vt:i4>
      </vt:variant>
    </vt:vector>
  </HeadingPairs>
  <TitlesOfParts>
    <vt:vector size="274" baseType="lpstr">
      <vt:lpstr>SimSun</vt:lpstr>
      <vt:lpstr>Arial</vt:lpstr>
      <vt:lpstr>Calibri</vt:lpstr>
      <vt:lpstr>Wingdings</vt:lpstr>
      <vt:lpstr>Office Theme</vt:lpstr>
      <vt:lpstr>1_Office Theme</vt:lpstr>
      <vt:lpstr>社区紧急响应小组  (CERT) 基础培训</vt:lpstr>
      <vt:lpstr>社区紧急响应小组 (CERT) 基础培训 </vt:lpstr>
      <vt:lpstr>做好准备</vt:lpstr>
      <vt:lpstr>课程概览</vt:lpstr>
      <vt:lpstr>第 1 单元 目标</vt:lpstr>
      <vt:lpstr>练习 1.1</vt:lpstr>
      <vt:lpstr>社区筹备工作的职责</vt:lpstr>
      <vt:lpstr>政府</vt:lpstr>
      <vt:lpstr>紧急行动计划 (EOP)</vt:lpstr>
      <vt:lpstr>社区领导</vt:lpstr>
      <vt:lpstr>公众</vt:lpstr>
      <vt:lpstr>让整个社区参与进来</vt:lpstr>
      <vt:lpstr>积极参与</vt:lpstr>
      <vt:lpstr>灾难类型</vt:lpstr>
      <vt:lpstr>主要灾难元素</vt:lpstr>
      <vt:lpstr>本地灾难薄弱领域</vt:lpstr>
      <vt:lpstr>基础设施损坏</vt:lpstr>
      <vt:lpstr>建筑物类型的相关损坏</vt:lpstr>
      <vt:lpstr>家庭危险</vt:lpstr>
      <vt:lpstr>灾难筹备工作</vt:lpstr>
      <vt:lpstr>灾难筹备工作</vt:lpstr>
      <vt:lpstr>家庭灾难计划</vt:lpstr>
      <vt:lpstr>灾难物资套装</vt:lpstr>
      <vt:lpstr>逃生计划</vt:lpstr>
      <vt:lpstr>练习 1.2</vt:lpstr>
      <vt:lpstr>保护措施</vt:lpstr>
      <vt:lpstr>避难</vt:lpstr>
      <vt:lpstr>缓和措施</vt:lpstr>
      <vt:lpstr>家庭缓和措施</vt:lpstr>
      <vt:lpstr>非结构型缓和措施</vt:lpstr>
      <vt:lpstr>增强您的房屋</vt:lpstr>
      <vt:lpstr>社区紧急响应小组 (CERT) 的灾难响应</vt:lpstr>
      <vt:lpstr>社区紧急响应小组 (CERT)  组织</vt:lpstr>
      <vt:lpstr>个人保护设备</vt:lpstr>
      <vt:lpstr>社区紧急响应小组 (CERT) 执行任务</vt:lpstr>
      <vt:lpstr>执行非灾难活动的职责</vt:lpstr>
      <vt:lpstr>保护灾难工作人员</vt:lpstr>
      <vt:lpstr>额外培训</vt:lpstr>
      <vt:lpstr>单元小结</vt:lpstr>
      <vt:lpstr>家庭作业</vt:lpstr>
      <vt:lpstr>社区紧急响应小组 (CERT) 基础培训 </vt:lpstr>
      <vt:lpstr>单元目标</vt:lpstr>
      <vt:lpstr>现场管理原则</vt:lpstr>
      <vt:lpstr>社区紧急响应小组 (CERT) 现场管理</vt:lpstr>
      <vt:lpstr>现场管理的目标</vt:lpstr>
      <vt:lpstr>事故指挥系统</vt:lpstr>
      <vt:lpstr>社区紧急响应小组 (CERT) 行动</vt:lpstr>
      <vt:lpstr>应对媒体</vt:lpstr>
      <vt:lpstr>全国事故管理系统 (NIMS) 的推行</vt:lpstr>
      <vt:lpstr>练习 2.1</vt:lpstr>
      <vt:lpstr>社区紧急响应小组 (CERT) 的动员工作</vt:lpstr>
      <vt:lpstr>现场估量</vt:lpstr>
      <vt:lpstr>救援者的安全</vt:lpstr>
      <vt:lpstr>文件资料</vt:lpstr>
      <vt:lpstr>文件资料</vt:lpstr>
      <vt:lpstr>文件记录表格</vt:lpstr>
      <vt:lpstr>文件记录流程</vt:lpstr>
      <vt:lpstr>文件记录流程</vt:lpstr>
      <vt:lpstr>文件记录流程</vt:lpstr>
      <vt:lpstr>文件记录流程</vt:lpstr>
      <vt:lpstr>文件记录流程</vt:lpstr>
      <vt:lpstr>单元小结</vt:lpstr>
      <vt:lpstr>家庭作业</vt:lpstr>
      <vt:lpstr>社区紧急响应小组 (CERT) 基础培训 </vt:lpstr>
      <vt:lpstr>单元目标</vt:lpstr>
      <vt:lpstr>治疗威胁生命的症状</vt:lpstr>
      <vt:lpstr>安全考量</vt:lpstr>
      <vt:lpstr>接触患者</vt:lpstr>
      <vt:lpstr>威胁生命的失血</vt:lpstr>
      <vt:lpstr>严重失血的阶段</vt:lpstr>
      <vt:lpstr>失血类型</vt:lpstr>
      <vt:lpstr>失血类型</vt:lpstr>
      <vt:lpstr>控制失血：直接按压</vt:lpstr>
      <vt:lpstr>控制失血：止血带</vt:lpstr>
      <vt:lpstr>休克</vt:lpstr>
      <vt:lpstr>维持体温</vt:lpstr>
      <vt:lpstr>练习 3.1</vt:lpstr>
      <vt:lpstr>打开气道</vt:lpstr>
      <vt:lpstr>开放的气道和阻塞的气道</vt:lpstr>
      <vt:lpstr>为意识清醒的患者调整体位</vt:lpstr>
      <vt:lpstr>为丧失意识的患者调整体位</vt:lpstr>
      <vt:lpstr>恢复体位</vt:lpstr>
      <vt:lpstr>前托下颌方法</vt:lpstr>
      <vt:lpstr>练习 3.2</vt:lpstr>
      <vt:lpstr>提供安慰</vt:lpstr>
      <vt:lpstr>治疗烧伤</vt:lpstr>
      <vt:lpstr>烧伤严重程度</vt:lpstr>
      <vt:lpstr>烧伤分类</vt:lpstr>
      <vt:lpstr>化学品烧伤的治疗</vt:lpstr>
      <vt:lpstr>伤口护理</vt:lpstr>
      <vt:lpstr>包扎敷料的规则</vt:lpstr>
      <vt:lpstr>感染迹象</vt:lpstr>
      <vt:lpstr>截肢</vt:lpstr>
      <vt:lpstr>穿刺物品</vt:lpstr>
      <vt:lpstr>骨折、脱臼、扭伤和拉伤</vt:lpstr>
      <vt:lpstr>骨折类型</vt:lpstr>
      <vt:lpstr>骨折类型</vt:lpstr>
      <vt:lpstr>开放性骨折治疗</vt:lpstr>
      <vt:lpstr>脱臼</vt:lpstr>
      <vt:lpstr>扭伤迹象</vt:lpstr>
      <vt:lpstr>夹板疗法</vt:lpstr>
      <vt:lpstr>与寒冷相关的伤痛</vt:lpstr>
      <vt:lpstr>体温过低的症状</vt:lpstr>
      <vt:lpstr>体温过低的治疗</vt:lpstr>
      <vt:lpstr>冻伤的症状</vt:lpstr>
      <vt:lpstr>冻伤治疗</vt:lpstr>
      <vt:lpstr>与高温相关的伤痛</vt:lpstr>
      <vt:lpstr>热衰竭的症状</vt:lpstr>
      <vt:lpstr>中暑的症状</vt:lpstr>
      <vt:lpstr>与高温相关的伤痛的治疗</vt:lpstr>
      <vt:lpstr>咬伤/蜇伤的治疗</vt:lpstr>
      <vt:lpstr>过敏反应</vt:lpstr>
      <vt:lpstr>单元小结</vt:lpstr>
      <vt:lpstr>家庭作业</vt:lpstr>
      <vt:lpstr>社区紧急响应小组 (CERT) 基础培训 </vt:lpstr>
      <vt:lpstr>第 3 单元 复习</vt:lpstr>
      <vt:lpstr>社区紧急响应小组 (CERT) 估量</vt:lpstr>
      <vt:lpstr>单元目标</vt:lpstr>
      <vt:lpstr>大规模伤亡事故</vt:lpstr>
      <vt:lpstr>急救响应人员的职责</vt:lpstr>
      <vt:lpstr>急救响应人员的职责</vt:lpstr>
      <vt:lpstr>社区紧急响应小组 (CERT) 志愿者的职责</vt:lpstr>
      <vt:lpstr>社区紧急响应小组 (CERT) 志愿者的职责</vt:lpstr>
      <vt:lpstr>灾难医疗行动的职能</vt:lpstr>
      <vt:lpstr>设立医疗区</vt:lpstr>
      <vt:lpstr>治疗区</vt:lpstr>
      <vt:lpstr>救援者和幸存者的安全</vt:lpstr>
      <vt:lpstr>从头到脚进行评估</vt:lpstr>
      <vt:lpstr>DCAP-BTLS</vt:lpstr>
      <vt:lpstr>从头到脚进行评估</vt:lpstr>
      <vt:lpstr>评估顺序</vt:lpstr>
      <vt:lpstr>闭合性头部、颈部和脊柱伤痛</vt:lpstr>
      <vt:lpstr>公共卫生考量</vt:lpstr>
      <vt:lpstr>维护清洁</vt:lpstr>
      <vt:lpstr>维护卫生条件</vt:lpstr>
      <vt:lpstr>使用净水片的方法</vt:lpstr>
      <vt:lpstr>单元小结</vt:lpstr>
      <vt:lpstr>单元小结（续）</vt:lpstr>
      <vt:lpstr>家庭作业</vt:lpstr>
      <vt:lpstr>社区紧急响应小组 (CERT) 基础培训 </vt:lpstr>
      <vt:lpstr>单元目标</vt:lpstr>
      <vt:lpstr>灾难反应的原因</vt:lpstr>
      <vt:lpstr>五个 F</vt:lpstr>
      <vt:lpstr>创伤的心理症状</vt:lpstr>
      <vt:lpstr>创伤的心理症状</vt:lpstr>
      <vt:lpstr>团队健康</vt:lpstr>
      <vt:lpstr>如何减压</vt:lpstr>
      <vt:lpstr>照顾好您自身</vt:lpstr>
      <vt:lpstr>自我护理工具箱</vt:lpstr>
      <vt:lpstr>领队如何进行减压</vt:lpstr>
      <vt:lpstr>危机的情绪阶段</vt:lpstr>
      <vt:lpstr>创伤性危机</vt:lpstr>
      <vt:lpstr>创伤性压力的影响</vt:lpstr>
      <vt:lpstr>调解因素</vt:lpstr>
      <vt:lpstr>稳定幸存者</vt:lpstr>
      <vt:lpstr>聆听、保护、联系</vt:lpstr>
      <vt:lpstr>充当具有同情心的聆听者</vt:lpstr>
      <vt:lpstr>禁止说哪些内容</vt:lpstr>
      <vt:lpstr>请说以下内容</vt:lpstr>
      <vt:lpstr>管理死亡现场</vt:lpstr>
      <vt:lpstr>单元小结</vt:lpstr>
      <vt:lpstr>家庭作业</vt:lpstr>
      <vt:lpstr>社区紧急响应小组 (CERT) 基础培训 </vt:lpstr>
      <vt:lpstr>单元目标</vt:lpstr>
      <vt:lpstr>社区紧急响应小组 (CERT) 的职责</vt:lpstr>
      <vt:lpstr>社区紧急响应小组 (CERT) 的工作要务</vt:lpstr>
      <vt:lpstr>火灾三元素</vt:lpstr>
      <vt:lpstr>火灾类型</vt:lpstr>
      <vt:lpstr>社区紧急响应小组 (CERT) 火灾估量</vt:lpstr>
      <vt:lpstr>消防灭火资源</vt:lpstr>
      <vt:lpstr>消防灭火器</vt:lpstr>
      <vt:lpstr>消防灭火器的评级/标签</vt:lpstr>
      <vt:lpstr>样本标签</vt:lpstr>
      <vt:lpstr>拉出、瞄准、压紧、扫射 (P.A.S.S.) </vt:lpstr>
      <vt:lpstr>室内湿式竖管系统</vt:lpstr>
      <vt:lpstr>消防灭火安全</vt:lpstr>
      <vt:lpstr>消防灭火的禁止事项</vt:lpstr>
      <vt:lpstr>减少电力危险</vt:lpstr>
      <vt:lpstr>电力紧急事件</vt:lpstr>
      <vt:lpstr>关闭程序</vt:lpstr>
      <vt:lpstr>天然气危险</vt:lpstr>
      <vt:lpstr>天然气危险意识</vt:lpstr>
      <vt:lpstr>切断天然气</vt:lpstr>
      <vt:lpstr>L.I.E.S. （L=限制、I=隔离、E=消除、S=分离）</vt:lpstr>
      <vt:lpstr>危险品</vt:lpstr>
      <vt:lpstr>识别已经储存的危险品</vt:lpstr>
      <vt:lpstr>白色象限</vt:lpstr>
      <vt:lpstr>停止！</vt:lpstr>
      <vt:lpstr>全球化学品统一分类和标签制度</vt:lpstr>
      <vt:lpstr>运输途中的危险品</vt:lpstr>
      <vt:lpstr>联合国 (UN) 和北美 (NA) 标牌</vt:lpstr>
      <vt:lpstr>大于 1?</vt:lpstr>
      <vt:lpstr>练习 6.1</vt:lpstr>
      <vt:lpstr>单元小结</vt:lpstr>
      <vt:lpstr>家庭作业</vt:lpstr>
      <vt:lpstr>社区紧急响应小组 (CERT) 基础培训 </vt:lpstr>
      <vt:lpstr>单元目标</vt:lpstr>
      <vt:lpstr>单元主题</vt:lpstr>
      <vt:lpstr>搜救</vt:lpstr>
      <vt:lpstr>决定尝试援救</vt:lpstr>
      <vt:lpstr>搜救目标</vt:lpstr>
      <vt:lpstr>有效搜救</vt:lpstr>
      <vt:lpstr>社区紧急响应小组 (CERT) 估量</vt:lpstr>
      <vt:lpstr>估量第 1 步</vt:lpstr>
      <vt:lpstr>练习 7.1</vt:lpstr>
      <vt:lpstr>估量第 2 步</vt:lpstr>
      <vt:lpstr>轻度损坏</vt:lpstr>
      <vt:lpstr>中度损坏</vt:lpstr>
      <vt:lpstr>重度损坏</vt:lpstr>
      <vt:lpstr>估量第 3 步</vt:lpstr>
      <vt:lpstr>估量第 4 步</vt:lpstr>
      <vt:lpstr>救援资源</vt:lpstr>
      <vt:lpstr>估量第 5 步</vt:lpstr>
      <vt:lpstr>估量第 6 步</vt:lpstr>
      <vt:lpstr>估量第 7 步</vt:lpstr>
      <vt:lpstr>估量第 8 步</vt:lpstr>
      <vt:lpstr>估量第 9 步</vt:lpstr>
      <vt:lpstr>练习 7.2</vt:lpstr>
      <vt:lpstr>结构空隙</vt:lpstr>
      <vt:lpstr>单独空隙</vt:lpstr>
      <vt:lpstr>搜索标记</vt:lpstr>
      <vt:lpstr>搜索标记</vt:lpstr>
      <vt:lpstr>搜索标记</vt:lpstr>
      <vt:lpstr>搜索方法</vt:lpstr>
      <vt:lpstr>搜索方法</vt:lpstr>
      <vt:lpstr>搜索方法</vt:lpstr>
      <vt:lpstr>搜索方法</vt:lpstr>
      <vt:lpstr>搜索方法</vt:lpstr>
      <vt:lpstr>室外搜索</vt:lpstr>
      <vt:lpstr>救援行动</vt:lpstr>
      <vt:lpstr>构建一个安全环境</vt:lpstr>
      <vt:lpstr>采取防范措施确保风险最小化</vt:lpstr>
      <vt:lpstr>正确抬举程序</vt:lpstr>
      <vt:lpstr>使用杠杆原理和框架结构</vt:lpstr>
      <vt:lpstr>搬运的两种类型</vt:lpstr>
      <vt:lpstr>使用哪种脱困方式？</vt:lpstr>
      <vt:lpstr>单人摇篮式搬运</vt:lpstr>
      <vt:lpstr>背负式搬运</vt:lpstr>
      <vt:lpstr>双人搬运式</vt:lpstr>
      <vt:lpstr>座椅式搬运</vt:lpstr>
      <vt:lpstr>毛毯式搬运</vt:lpstr>
      <vt:lpstr>伸臂滚身</vt:lpstr>
      <vt:lpstr>毛毯拖拽</vt:lpstr>
      <vt:lpstr>练习 7.3</vt:lpstr>
      <vt:lpstr>练习 7.4</vt:lpstr>
      <vt:lpstr>单元小结</vt:lpstr>
      <vt:lpstr>家庭作业</vt:lpstr>
      <vt:lpstr>恐怖主义和社区紧急响应小组 (CERT) </vt:lpstr>
      <vt:lpstr>单元目标</vt:lpstr>
      <vt:lpstr>单元主题</vt:lpstr>
      <vt:lpstr>什么是恐怖主义？</vt:lpstr>
      <vt:lpstr>恐怖分子的目标</vt:lpstr>
      <vt:lpstr>新的策略</vt:lpstr>
      <vt:lpstr>潜在征兆</vt:lpstr>
      <vt:lpstr>恐怖主义的八个征兆</vt:lpstr>
      <vt:lpstr>潜在目标</vt:lpstr>
      <vt:lpstr>练习 8.1</vt:lpstr>
      <vt:lpstr>枪击人员</vt:lpstr>
      <vt:lpstr>直至救援抵达</vt:lpstr>
      <vt:lpstr>考量</vt:lpstr>
      <vt:lpstr>二次袭击</vt:lpstr>
      <vt:lpstr>专业响应人员会做些什么</vt:lpstr>
      <vt:lpstr>基本去污程序</vt:lpstr>
      <vt:lpstr>CBRNE 指标</vt:lpstr>
      <vt:lpstr>核武器</vt:lpstr>
      <vt:lpstr>原地避难程序</vt:lpstr>
      <vt:lpstr>单元小结</vt:lpstr>
      <vt:lpstr>家庭作业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社区紧急响应小组 (CERT) 基础培训</dc:title>
  <dc:creator>David Kendall</dc:creator>
  <cp:lastModifiedBy>Brenda Emrick</cp:lastModifiedBy>
  <cp:revision>744</cp:revision>
  <dcterms:created xsi:type="dcterms:W3CDTF">2019-04-19T15:08:43Z</dcterms:created>
  <dcterms:modified xsi:type="dcterms:W3CDTF">2019-12-30T00:30:23Z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