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handoutMasterIdLst>
    <p:handoutMasterId r:id="rId57"/>
  </p:handoutMasterIdLst>
  <p:sldIdLst>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525" r:id="rId23"/>
    <p:sldId id="526"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100" d="100"/>
          <a:sy n="100" d="100"/>
        </p:scale>
        <p:origin x="1536"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1/6/2020</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57018-76C8-4B50-9EF8-EB0C8185DB66}"/>
              </a:ext>
            </a:extLst>
          </p:cNvPr>
          <p:cNvSpPr>
            <a:spLocks noGrp="1"/>
          </p:cNvSpPr>
          <p:nvPr>
            <p:ph type="title" idx="4294967295"/>
          </p:nvPr>
        </p:nvSpPr>
        <p:spPr>
          <a:xfrm>
            <a:off x="164387" y="2156953"/>
            <a:ext cx="8795913" cy="1325563"/>
          </a:xfrm>
        </p:spPr>
        <p:txBody>
          <a:bodyPr/>
          <a:lstStyle/>
          <a:p>
            <a:pPr lvl="0" algn="ctr">
              <a:spcBef>
                <a:spcPts val="1000"/>
              </a:spcBef>
            </a:pPr>
            <a:r>
              <a:rPr lang="en-US" sz="3100" b="1" dirty="0">
                <a:solidFill>
                  <a:prstClr val="black"/>
                </a:solidFill>
                <a:latin typeface="Arial" panose="020B0604020202020204" pitchFamily="34" charset="0"/>
                <a:ea typeface="+mn-ea"/>
                <a:cs typeface="Arial" panose="020B0604020202020204" pitchFamily="34" charset="0"/>
              </a:rPr>
              <a:t>Unit 7: Light Search and Rescue Operations</a:t>
            </a:r>
          </a:p>
        </p:txBody>
      </p:sp>
      <p:sp>
        <p:nvSpPr>
          <p:cNvPr id="3" name="Text Placeholder 2">
            <a:extLst>
              <a:ext uri="{FF2B5EF4-FFF2-40B4-BE49-F238E27FC236}">
                <a16:creationId xmlns:a16="http://schemas.microsoft.com/office/drawing/2014/main" id="{7E3E667A-526D-4C96-94BC-DE879878A0FA}"/>
              </a:ext>
            </a:extLst>
          </p:cNvPr>
          <p:cNvSpPr>
            <a:spLocks noGrp="1"/>
          </p:cNvSpPr>
          <p:nvPr>
            <p:ph type="body" sz="quarter" idx="11"/>
          </p:nvPr>
        </p:nvSpPr>
        <p:spPr>
          <a:xfrm>
            <a:off x="1407560" y="1634020"/>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55847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09375-CC8B-477E-9871-44936EB78253}"/>
              </a:ext>
            </a:extLst>
          </p:cNvPr>
          <p:cNvSpPr>
            <a:spLocks noGrp="1"/>
          </p:cNvSpPr>
          <p:nvPr>
            <p:ph type="title"/>
          </p:nvPr>
        </p:nvSpPr>
        <p:spPr/>
        <p:txBody>
          <a:bodyPr/>
          <a:lstStyle/>
          <a:p>
            <a:r>
              <a:rPr lang="en-US" dirty="0"/>
              <a:t>Exercise 7.1</a:t>
            </a:r>
          </a:p>
        </p:txBody>
      </p:sp>
      <p:sp>
        <p:nvSpPr>
          <p:cNvPr id="2" name="Content Placeholder 1">
            <a:extLst>
              <a:ext uri="{FF2B5EF4-FFF2-40B4-BE49-F238E27FC236}">
                <a16:creationId xmlns:a16="http://schemas.microsoft.com/office/drawing/2014/main" id="{EEE0B200-ED1A-4380-B9E8-D4036DF2D8F3}"/>
              </a:ext>
            </a:extLst>
          </p:cNvPr>
          <p:cNvSpPr>
            <a:spLocks noGrp="1"/>
          </p:cNvSpPr>
          <p:nvPr>
            <p:ph idx="1"/>
          </p:nvPr>
        </p:nvSpPr>
        <p:spPr/>
        <p:txBody>
          <a:bodyPr>
            <a:normAutofit/>
          </a:bodyPr>
          <a:lstStyle/>
          <a:p>
            <a:pPr>
              <a:spcBef>
                <a:spcPts val="400"/>
              </a:spcBef>
            </a:pPr>
            <a:r>
              <a:rPr lang="en-US" sz="2600" dirty="0"/>
              <a:t>Brainstorm the following questions:</a:t>
            </a:r>
          </a:p>
          <a:p>
            <a:pPr lvl="1">
              <a:spcBef>
                <a:spcPts val="400"/>
              </a:spcBef>
            </a:pPr>
            <a:r>
              <a:rPr lang="en-US" sz="2200" dirty="0"/>
              <a:t>What does this scenario tell you about the probable density for the affected area?</a:t>
            </a:r>
          </a:p>
          <a:p>
            <a:pPr lvl="1">
              <a:spcBef>
                <a:spcPts val="400"/>
              </a:spcBef>
            </a:pPr>
            <a:r>
              <a:rPr lang="en-US" sz="2200" dirty="0"/>
              <a:t>What does this scenario tell you about the facts that must be gathered?</a:t>
            </a:r>
          </a:p>
          <a:p>
            <a:pPr lvl="1">
              <a:spcBef>
                <a:spcPts val="400"/>
              </a:spcBef>
            </a:pPr>
            <a:r>
              <a:rPr lang="en-US" sz="2200" dirty="0"/>
              <a:t>What impact could these facts have on search and rescue operations?</a:t>
            </a:r>
          </a:p>
          <a:p>
            <a:pPr lvl="1">
              <a:spcBef>
                <a:spcPts val="400"/>
              </a:spcBef>
            </a:pPr>
            <a:r>
              <a:rPr lang="en-US" sz="2200" dirty="0"/>
              <a:t>What kinds of search and rescue operations are probable?</a:t>
            </a:r>
          </a:p>
          <a:p>
            <a:pPr lvl="1">
              <a:spcBef>
                <a:spcPts val="400"/>
              </a:spcBef>
            </a:pPr>
            <a:r>
              <a:rPr lang="en-US" sz="2200" dirty="0"/>
              <a:t>What, if any, are the constraints that search and rescue personnel may face in this scenario?</a:t>
            </a:r>
          </a:p>
          <a:p>
            <a:pPr lvl="1">
              <a:spcBef>
                <a:spcPts val="400"/>
              </a:spcBef>
            </a:pPr>
            <a:r>
              <a:rPr lang="en-US" sz="2200" dirty="0"/>
              <a:t>Can these constraints be overcome within the established CERT mission? If so, how?</a:t>
            </a:r>
          </a:p>
          <a:p>
            <a:pPr>
              <a:spcBef>
                <a:spcPts val="400"/>
              </a:spcBef>
            </a:pPr>
            <a:endParaRPr lang="en-US" dirty="0"/>
          </a:p>
        </p:txBody>
      </p:sp>
      <p:sp>
        <p:nvSpPr>
          <p:cNvPr id="6" name="Content Placeholder 5">
            <a:extLst>
              <a:ext uri="{FF2B5EF4-FFF2-40B4-BE49-F238E27FC236}">
                <a16:creationId xmlns:a16="http://schemas.microsoft.com/office/drawing/2014/main" id="{9AAE557A-F460-4BDC-8694-58AABB39031A}"/>
              </a:ext>
            </a:extLst>
          </p:cNvPr>
          <p:cNvSpPr>
            <a:spLocks noGrp="1"/>
          </p:cNvSpPr>
          <p:nvPr>
            <p:ph sz="quarter" idx="12"/>
          </p:nvPr>
        </p:nvSpPr>
        <p:spPr/>
        <p:txBody>
          <a:bodyPr/>
          <a:lstStyle/>
          <a:p>
            <a:r>
              <a:rPr lang="en-US" dirty="0"/>
              <a:t>PM 7-5</a:t>
            </a:r>
          </a:p>
        </p:txBody>
      </p:sp>
      <p:sp>
        <p:nvSpPr>
          <p:cNvPr id="4" name="Text Placeholder 3">
            <a:extLst>
              <a:ext uri="{FF2B5EF4-FFF2-40B4-BE49-F238E27FC236}">
                <a16:creationId xmlns:a16="http://schemas.microsoft.com/office/drawing/2014/main" id="{141137E5-4D0D-47B5-A426-3EDF59D165B2}"/>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605680A7-7451-43D3-88AA-2EBF89420CCD}"/>
              </a:ext>
            </a:extLst>
          </p:cNvPr>
          <p:cNvSpPr>
            <a:spLocks noGrp="1"/>
          </p:cNvSpPr>
          <p:nvPr>
            <p:ph type="body" sz="quarter" idx="11"/>
          </p:nvPr>
        </p:nvSpPr>
        <p:spPr/>
        <p:txBody>
          <a:bodyPr/>
          <a:lstStyle/>
          <a:p>
            <a:r>
              <a:rPr lang="en-US" dirty="0"/>
              <a:t>7-9</a:t>
            </a:r>
          </a:p>
        </p:txBody>
      </p:sp>
    </p:spTree>
    <p:extLst>
      <p:ext uri="{BB962C8B-B14F-4D97-AF65-F5344CB8AC3E}">
        <p14:creationId xmlns:p14="http://schemas.microsoft.com/office/powerpoint/2010/main" val="306874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0F924-1D71-48E9-A833-9E398817D930}"/>
              </a:ext>
            </a:extLst>
          </p:cNvPr>
          <p:cNvSpPr>
            <a:spLocks noGrp="1"/>
          </p:cNvSpPr>
          <p:nvPr>
            <p:ph type="title"/>
          </p:nvPr>
        </p:nvSpPr>
        <p:spPr/>
        <p:txBody>
          <a:bodyPr/>
          <a:lstStyle/>
          <a:p>
            <a:r>
              <a:rPr lang="en-US" dirty="0"/>
              <a:t>Size-up Step 2</a:t>
            </a:r>
          </a:p>
        </p:txBody>
      </p:sp>
      <p:sp>
        <p:nvSpPr>
          <p:cNvPr id="2" name="Content Placeholder 1">
            <a:extLst>
              <a:ext uri="{FF2B5EF4-FFF2-40B4-BE49-F238E27FC236}">
                <a16:creationId xmlns:a16="http://schemas.microsoft.com/office/drawing/2014/main" id="{42E650F5-8676-4ECD-8E0E-3C21463889A2}"/>
              </a:ext>
            </a:extLst>
          </p:cNvPr>
          <p:cNvSpPr>
            <a:spLocks noGrp="1"/>
          </p:cNvSpPr>
          <p:nvPr>
            <p:ph idx="1"/>
          </p:nvPr>
        </p:nvSpPr>
        <p:spPr/>
        <p:txBody>
          <a:bodyPr/>
          <a:lstStyle/>
          <a:p>
            <a:r>
              <a:rPr lang="en-US" b="1" dirty="0"/>
              <a:t>Assess and Communicate Damage</a:t>
            </a:r>
          </a:p>
          <a:p>
            <a:pPr lvl="1"/>
            <a:r>
              <a:rPr lang="en-US" dirty="0"/>
              <a:t>The CERT mission changes if damage is light, moderate, or heavy </a:t>
            </a:r>
          </a:p>
        </p:txBody>
      </p:sp>
      <p:sp>
        <p:nvSpPr>
          <p:cNvPr id="6" name="Content Placeholder 5">
            <a:extLst>
              <a:ext uri="{FF2B5EF4-FFF2-40B4-BE49-F238E27FC236}">
                <a16:creationId xmlns:a16="http://schemas.microsoft.com/office/drawing/2014/main" id="{0B4CAA65-8E8B-48D0-B2E6-BC917006630D}"/>
              </a:ext>
            </a:extLst>
          </p:cNvPr>
          <p:cNvSpPr>
            <a:spLocks noGrp="1"/>
          </p:cNvSpPr>
          <p:nvPr>
            <p:ph sz="quarter" idx="12"/>
          </p:nvPr>
        </p:nvSpPr>
        <p:spPr/>
        <p:txBody>
          <a:bodyPr/>
          <a:lstStyle/>
          <a:p>
            <a:r>
              <a:rPr lang="en-US" dirty="0"/>
              <a:t>PM 7-6</a:t>
            </a:r>
          </a:p>
        </p:txBody>
      </p:sp>
      <p:sp>
        <p:nvSpPr>
          <p:cNvPr id="4" name="Text Placeholder 3">
            <a:extLst>
              <a:ext uri="{FF2B5EF4-FFF2-40B4-BE49-F238E27FC236}">
                <a16:creationId xmlns:a16="http://schemas.microsoft.com/office/drawing/2014/main" id="{99A4DD77-05AE-4F66-BAEB-88018B33B6B4}"/>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F0E1FF4-A341-4A3C-80B6-6FCFD4CABA1D}"/>
              </a:ext>
            </a:extLst>
          </p:cNvPr>
          <p:cNvSpPr>
            <a:spLocks noGrp="1"/>
          </p:cNvSpPr>
          <p:nvPr>
            <p:ph type="body" sz="quarter" idx="11"/>
          </p:nvPr>
        </p:nvSpPr>
        <p:spPr/>
        <p:txBody>
          <a:bodyPr/>
          <a:lstStyle/>
          <a:p>
            <a:r>
              <a:rPr lang="en-US" dirty="0"/>
              <a:t>7-10</a:t>
            </a:r>
          </a:p>
        </p:txBody>
      </p:sp>
    </p:spTree>
    <p:extLst>
      <p:ext uri="{BB962C8B-B14F-4D97-AF65-F5344CB8AC3E}">
        <p14:creationId xmlns:p14="http://schemas.microsoft.com/office/powerpoint/2010/main" val="143608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00FE8-200E-47CD-9E2D-CFE7AC56AA61}"/>
              </a:ext>
            </a:extLst>
          </p:cNvPr>
          <p:cNvSpPr>
            <a:spLocks noGrp="1"/>
          </p:cNvSpPr>
          <p:nvPr>
            <p:ph type="title"/>
          </p:nvPr>
        </p:nvSpPr>
        <p:spPr/>
        <p:txBody>
          <a:bodyPr/>
          <a:lstStyle/>
          <a:p>
            <a:r>
              <a:rPr lang="en-US" dirty="0"/>
              <a:t>Light Damage</a:t>
            </a:r>
          </a:p>
        </p:txBody>
      </p:sp>
      <p:sp>
        <p:nvSpPr>
          <p:cNvPr id="2" name="Content Placeholder 1">
            <a:extLst>
              <a:ext uri="{FF2B5EF4-FFF2-40B4-BE49-F238E27FC236}">
                <a16:creationId xmlns:a16="http://schemas.microsoft.com/office/drawing/2014/main" id="{2630E5DB-A67A-4EB1-894D-6FDDE997B57F}"/>
              </a:ext>
            </a:extLst>
          </p:cNvPr>
          <p:cNvSpPr>
            <a:spLocks noGrp="1"/>
          </p:cNvSpPr>
          <p:nvPr>
            <p:ph idx="1"/>
          </p:nvPr>
        </p:nvSpPr>
        <p:spPr>
          <a:xfrm>
            <a:off x="315142" y="1521229"/>
            <a:ext cx="4899227" cy="4781145"/>
          </a:xfrm>
        </p:spPr>
        <p:txBody>
          <a:bodyPr/>
          <a:lstStyle/>
          <a:p>
            <a:r>
              <a:rPr lang="en-US" dirty="0"/>
              <a:t>Superficial</a:t>
            </a:r>
          </a:p>
          <a:p>
            <a:r>
              <a:rPr lang="en-US" dirty="0"/>
              <a:t>Broken windows</a:t>
            </a:r>
          </a:p>
          <a:p>
            <a:r>
              <a:rPr lang="en-US" dirty="0"/>
              <a:t>Superficial cracks or breaks in wall surface</a:t>
            </a:r>
          </a:p>
          <a:p>
            <a:r>
              <a:rPr lang="en-US" dirty="0"/>
              <a:t>Minor damage to the interior contents</a:t>
            </a:r>
          </a:p>
          <a:p>
            <a:r>
              <a:rPr lang="en-US" b="1" dirty="0"/>
              <a:t>Safe to enter and remain</a:t>
            </a:r>
          </a:p>
        </p:txBody>
      </p:sp>
      <p:pic>
        <p:nvPicPr>
          <p:cNvPr id="8" name="Picture 7" descr="A woman sits on the floor in the middle of an aisle in a library, likely damaged during a disaster. Books are strewn on the floor, and a vent is hanging from the ceiling.">
            <a:extLst>
              <a:ext uri="{FF2B5EF4-FFF2-40B4-BE49-F238E27FC236}">
                <a16:creationId xmlns:a16="http://schemas.microsoft.com/office/drawing/2014/main" id="{B00BE4F5-40CB-46D3-B74F-A608B0FF578B}"/>
              </a:ext>
            </a:extLst>
          </p:cNvPr>
          <p:cNvPicPr>
            <a:picLocks noChangeAspect="1"/>
          </p:cNvPicPr>
          <p:nvPr/>
        </p:nvPicPr>
        <p:blipFill>
          <a:blip r:embed="rId2"/>
          <a:stretch>
            <a:fillRect/>
          </a:stretch>
        </p:blipFill>
        <p:spPr>
          <a:xfrm>
            <a:off x="5344743" y="1646134"/>
            <a:ext cx="2752121" cy="4087470"/>
          </a:xfrm>
          <a:prstGeom prst="rect">
            <a:avLst/>
          </a:prstGeom>
        </p:spPr>
      </p:pic>
      <p:sp>
        <p:nvSpPr>
          <p:cNvPr id="3" name="Content Placeholder 2">
            <a:extLst>
              <a:ext uri="{FF2B5EF4-FFF2-40B4-BE49-F238E27FC236}">
                <a16:creationId xmlns:a16="http://schemas.microsoft.com/office/drawing/2014/main" id="{D7D17D6B-5A22-492F-8FC7-0FF06E62F5FC}"/>
              </a:ext>
            </a:extLst>
          </p:cNvPr>
          <p:cNvSpPr>
            <a:spLocks noGrp="1"/>
          </p:cNvSpPr>
          <p:nvPr>
            <p:ph sz="quarter" idx="12"/>
          </p:nvPr>
        </p:nvSpPr>
        <p:spPr/>
        <p:txBody>
          <a:bodyPr/>
          <a:lstStyle/>
          <a:p>
            <a:r>
              <a:rPr lang="en-US" dirty="0"/>
              <a:t>PM 7-6</a:t>
            </a:r>
          </a:p>
        </p:txBody>
      </p:sp>
      <p:sp>
        <p:nvSpPr>
          <p:cNvPr id="6" name="Text Placeholder 5">
            <a:extLst>
              <a:ext uri="{FF2B5EF4-FFF2-40B4-BE49-F238E27FC236}">
                <a16:creationId xmlns:a16="http://schemas.microsoft.com/office/drawing/2014/main" id="{2A24DD16-0A78-4980-A6B1-5147A6012BBE}"/>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2ACAEF58-297B-4009-AC68-6A855D658282}"/>
              </a:ext>
            </a:extLst>
          </p:cNvPr>
          <p:cNvSpPr>
            <a:spLocks noGrp="1"/>
          </p:cNvSpPr>
          <p:nvPr>
            <p:ph type="body" sz="quarter" idx="11"/>
          </p:nvPr>
        </p:nvSpPr>
        <p:spPr/>
        <p:txBody>
          <a:bodyPr/>
          <a:lstStyle/>
          <a:p>
            <a:r>
              <a:rPr lang="en-US" dirty="0"/>
              <a:t>7-11</a:t>
            </a:r>
          </a:p>
        </p:txBody>
      </p:sp>
    </p:spTree>
    <p:extLst>
      <p:ext uri="{BB962C8B-B14F-4D97-AF65-F5344CB8AC3E}">
        <p14:creationId xmlns:p14="http://schemas.microsoft.com/office/powerpoint/2010/main" val="99879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11709-142A-4F80-B87D-0E189C9F1B2E}"/>
              </a:ext>
            </a:extLst>
          </p:cNvPr>
          <p:cNvSpPr>
            <a:spLocks noGrp="1"/>
          </p:cNvSpPr>
          <p:nvPr>
            <p:ph type="title"/>
          </p:nvPr>
        </p:nvSpPr>
        <p:spPr/>
        <p:txBody>
          <a:bodyPr/>
          <a:lstStyle/>
          <a:p>
            <a:r>
              <a:rPr lang="en-US" dirty="0"/>
              <a:t>Moderate Damage</a:t>
            </a:r>
          </a:p>
        </p:txBody>
      </p:sp>
      <p:sp>
        <p:nvSpPr>
          <p:cNvPr id="2" name="Content Placeholder 1">
            <a:extLst>
              <a:ext uri="{FF2B5EF4-FFF2-40B4-BE49-F238E27FC236}">
                <a16:creationId xmlns:a16="http://schemas.microsoft.com/office/drawing/2014/main" id="{3B47AA68-824F-445B-9088-3163C0F47C5E}"/>
              </a:ext>
            </a:extLst>
          </p:cNvPr>
          <p:cNvSpPr>
            <a:spLocks noGrp="1"/>
          </p:cNvSpPr>
          <p:nvPr>
            <p:ph idx="1"/>
          </p:nvPr>
        </p:nvSpPr>
        <p:spPr>
          <a:xfrm>
            <a:off x="315142" y="1521229"/>
            <a:ext cx="4974490" cy="4781145"/>
          </a:xfrm>
        </p:spPr>
        <p:txBody>
          <a:bodyPr>
            <a:normAutofit/>
          </a:bodyPr>
          <a:lstStyle/>
          <a:p>
            <a:r>
              <a:rPr lang="en-US" dirty="0"/>
              <a:t>Visible signs of damage</a:t>
            </a:r>
          </a:p>
          <a:p>
            <a:r>
              <a:rPr lang="en-US" dirty="0"/>
              <a:t>Decorative work damaged or fallen</a:t>
            </a:r>
          </a:p>
          <a:p>
            <a:r>
              <a:rPr lang="en-US" dirty="0"/>
              <a:t>Many visible cracks or breaks in wall</a:t>
            </a:r>
          </a:p>
          <a:p>
            <a:r>
              <a:rPr lang="en-US" dirty="0"/>
              <a:t>Major damage to interior contents</a:t>
            </a:r>
          </a:p>
          <a:p>
            <a:r>
              <a:rPr lang="en-US" dirty="0"/>
              <a:t>Building still on foundation</a:t>
            </a:r>
          </a:p>
          <a:p>
            <a:r>
              <a:rPr lang="en-US" b="1" dirty="0"/>
              <a:t>Enter only to save lives</a:t>
            </a:r>
          </a:p>
        </p:txBody>
      </p:sp>
      <p:pic>
        <p:nvPicPr>
          <p:cNvPr id="8" name="Picture 7" descr="Photo of a house with damage to its roof and front porch.">
            <a:extLst>
              <a:ext uri="{FF2B5EF4-FFF2-40B4-BE49-F238E27FC236}">
                <a16:creationId xmlns:a16="http://schemas.microsoft.com/office/drawing/2014/main" id="{4142577A-EDB6-4954-9184-5BF0244386CA}"/>
              </a:ext>
            </a:extLst>
          </p:cNvPr>
          <p:cNvPicPr>
            <a:picLocks noChangeAspect="1"/>
          </p:cNvPicPr>
          <p:nvPr/>
        </p:nvPicPr>
        <p:blipFill>
          <a:blip r:embed="rId2"/>
          <a:stretch>
            <a:fillRect/>
          </a:stretch>
        </p:blipFill>
        <p:spPr>
          <a:xfrm>
            <a:off x="5289632" y="2259605"/>
            <a:ext cx="3546797" cy="2636860"/>
          </a:xfrm>
          <a:prstGeom prst="rect">
            <a:avLst/>
          </a:prstGeom>
        </p:spPr>
      </p:pic>
      <p:sp>
        <p:nvSpPr>
          <p:cNvPr id="3" name="Content Placeholder 2">
            <a:extLst>
              <a:ext uri="{FF2B5EF4-FFF2-40B4-BE49-F238E27FC236}">
                <a16:creationId xmlns:a16="http://schemas.microsoft.com/office/drawing/2014/main" id="{6B25E2A9-9073-4FA8-A37E-B9D6F2A34067}"/>
              </a:ext>
            </a:extLst>
          </p:cNvPr>
          <p:cNvSpPr>
            <a:spLocks noGrp="1"/>
          </p:cNvSpPr>
          <p:nvPr>
            <p:ph sz="quarter" idx="12"/>
          </p:nvPr>
        </p:nvSpPr>
        <p:spPr/>
        <p:txBody>
          <a:bodyPr/>
          <a:lstStyle/>
          <a:p>
            <a:r>
              <a:rPr lang="en-US" dirty="0"/>
              <a:t>PM 7-6</a:t>
            </a:r>
          </a:p>
        </p:txBody>
      </p:sp>
      <p:sp>
        <p:nvSpPr>
          <p:cNvPr id="6" name="Text Placeholder 5">
            <a:extLst>
              <a:ext uri="{FF2B5EF4-FFF2-40B4-BE49-F238E27FC236}">
                <a16:creationId xmlns:a16="http://schemas.microsoft.com/office/drawing/2014/main" id="{3B164A88-1C45-4E7E-B436-19EDA5DED293}"/>
              </a:ext>
            </a:extLst>
          </p:cNvPr>
          <p:cNvSpPr>
            <a:spLocks noGrp="1"/>
          </p:cNvSpPr>
          <p:nvPr>
            <p:ph type="body" sz="quarter" idx="10"/>
          </p:nvPr>
        </p:nvSpPr>
        <p:spPr>
          <a:xfrm>
            <a:off x="1429787" y="6385716"/>
            <a:ext cx="483033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8A7EE391-053B-41CE-92E3-78343E85A636}"/>
              </a:ext>
            </a:extLst>
          </p:cNvPr>
          <p:cNvSpPr>
            <a:spLocks noGrp="1"/>
          </p:cNvSpPr>
          <p:nvPr>
            <p:ph type="body" sz="quarter" idx="11"/>
          </p:nvPr>
        </p:nvSpPr>
        <p:spPr/>
        <p:txBody>
          <a:bodyPr/>
          <a:lstStyle/>
          <a:p>
            <a:r>
              <a:rPr lang="en-US" dirty="0"/>
              <a:t>7-12</a:t>
            </a:r>
          </a:p>
        </p:txBody>
      </p:sp>
    </p:spTree>
    <p:extLst>
      <p:ext uri="{BB962C8B-B14F-4D97-AF65-F5344CB8AC3E}">
        <p14:creationId xmlns:p14="http://schemas.microsoft.com/office/powerpoint/2010/main" val="34457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D5667-8A0C-4268-9C8C-2BC1D279EA42}"/>
              </a:ext>
            </a:extLst>
          </p:cNvPr>
          <p:cNvSpPr>
            <a:spLocks noGrp="1"/>
          </p:cNvSpPr>
          <p:nvPr>
            <p:ph type="title"/>
          </p:nvPr>
        </p:nvSpPr>
        <p:spPr/>
        <p:txBody>
          <a:bodyPr/>
          <a:lstStyle/>
          <a:p>
            <a:r>
              <a:rPr lang="en-US" dirty="0"/>
              <a:t>Heavy Damage</a:t>
            </a:r>
          </a:p>
        </p:txBody>
      </p:sp>
      <p:sp>
        <p:nvSpPr>
          <p:cNvPr id="2" name="Content Placeholder 1">
            <a:extLst>
              <a:ext uri="{FF2B5EF4-FFF2-40B4-BE49-F238E27FC236}">
                <a16:creationId xmlns:a16="http://schemas.microsoft.com/office/drawing/2014/main" id="{FEB04987-526C-445F-9C62-658963966CD1}"/>
              </a:ext>
            </a:extLst>
          </p:cNvPr>
          <p:cNvSpPr>
            <a:spLocks noGrp="1"/>
          </p:cNvSpPr>
          <p:nvPr>
            <p:ph idx="1"/>
          </p:nvPr>
        </p:nvSpPr>
        <p:spPr>
          <a:xfrm>
            <a:off x="315142" y="1521229"/>
            <a:ext cx="4920551" cy="4781145"/>
          </a:xfrm>
        </p:spPr>
        <p:txBody>
          <a:bodyPr>
            <a:normAutofit/>
          </a:bodyPr>
          <a:lstStyle/>
          <a:p>
            <a:r>
              <a:rPr lang="en-US" dirty="0"/>
              <a:t>Partial or total collapse</a:t>
            </a:r>
          </a:p>
          <a:p>
            <a:r>
              <a:rPr lang="en-US" dirty="0"/>
              <a:t>Tilting</a:t>
            </a:r>
          </a:p>
          <a:p>
            <a:r>
              <a:rPr lang="en-US" dirty="0"/>
              <a:t>Obvious structural instability</a:t>
            </a:r>
          </a:p>
          <a:p>
            <a:r>
              <a:rPr lang="en-US" dirty="0"/>
              <a:t>Building off foundation</a:t>
            </a:r>
          </a:p>
          <a:p>
            <a:r>
              <a:rPr lang="en-US" dirty="0"/>
              <a:t>Smoke, fire, gas leaks, or hazardous material</a:t>
            </a:r>
          </a:p>
          <a:p>
            <a:r>
              <a:rPr lang="en-US" dirty="0"/>
              <a:t>Rising water</a:t>
            </a:r>
          </a:p>
        </p:txBody>
      </p:sp>
      <p:sp>
        <p:nvSpPr>
          <p:cNvPr id="8" name="Rectangle 7">
            <a:extLst>
              <a:ext uri="{FF2B5EF4-FFF2-40B4-BE49-F238E27FC236}">
                <a16:creationId xmlns:a16="http://schemas.microsoft.com/office/drawing/2014/main" id="{F01E7CFA-272E-420E-BBD5-F5A4F99FA9BC}"/>
              </a:ext>
            </a:extLst>
          </p:cNvPr>
          <p:cNvSpPr/>
          <p:nvPr/>
        </p:nvSpPr>
        <p:spPr>
          <a:xfrm>
            <a:off x="315141" y="4914072"/>
            <a:ext cx="8377864" cy="954107"/>
          </a:xfrm>
          <a:prstGeom prst="rect">
            <a:avLst/>
          </a:prstGeom>
        </p:spPr>
        <p:txBody>
          <a:bodyPr wrap="square">
            <a:spAutoFit/>
          </a:bodyPr>
          <a:lstStyle/>
          <a:p>
            <a:pPr marL="228600" indent="-228600">
              <a:buFont typeface="Arial" panose="020B0604020202020204" pitchFamily="34" charset="0"/>
              <a:buChar char="•"/>
            </a:pPr>
            <a:r>
              <a:rPr lang="en-US" sz="2800" b="1" dirty="0">
                <a:latin typeface="Arial" panose="020B0604020202020204" pitchFamily="34" charset="0"/>
                <a:cs typeface="Arial" panose="020B0604020202020204" pitchFamily="34" charset="0"/>
              </a:rPr>
              <a:t>Do not enter a building  with heavy damage under any circumstances!</a:t>
            </a:r>
          </a:p>
        </p:txBody>
      </p:sp>
      <p:pic>
        <p:nvPicPr>
          <p:cNvPr id="9" name="Picture 8" descr="Photo of a house with significant structural damage. The two-story house has partially collapsed, with the second story crushing the first story, which contained a garage.">
            <a:extLst>
              <a:ext uri="{FF2B5EF4-FFF2-40B4-BE49-F238E27FC236}">
                <a16:creationId xmlns:a16="http://schemas.microsoft.com/office/drawing/2014/main" id="{6022F41A-B626-4EA8-868B-82E4180EB020}"/>
              </a:ext>
            </a:extLst>
          </p:cNvPr>
          <p:cNvPicPr>
            <a:picLocks noChangeAspect="1"/>
          </p:cNvPicPr>
          <p:nvPr/>
        </p:nvPicPr>
        <p:blipFill>
          <a:blip r:embed="rId2"/>
          <a:stretch>
            <a:fillRect/>
          </a:stretch>
        </p:blipFill>
        <p:spPr>
          <a:xfrm>
            <a:off x="5235693" y="2197359"/>
            <a:ext cx="3457312" cy="2147882"/>
          </a:xfrm>
          <a:prstGeom prst="rect">
            <a:avLst/>
          </a:prstGeom>
        </p:spPr>
      </p:pic>
      <p:sp>
        <p:nvSpPr>
          <p:cNvPr id="3" name="Content Placeholder 2">
            <a:extLst>
              <a:ext uri="{FF2B5EF4-FFF2-40B4-BE49-F238E27FC236}">
                <a16:creationId xmlns:a16="http://schemas.microsoft.com/office/drawing/2014/main" id="{AAB97CDD-E555-4BC0-B888-A9828B3E6EC3}"/>
              </a:ext>
            </a:extLst>
          </p:cNvPr>
          <p:cNvSpPr>
            <a:spLocks noGrp="1"/>
          </p:cNvSpPr>
          <p:nvPr>
            <p:ph sz="quarter" idx="12"/>
          </p:nvPr>
        </p:nvSpPr>
        <p:spPr/>
        <p:txBody>
          <a:bodyPr/>
          <a:lstStyle/>
          <a:p>
            <a:r>
              <a:rPr lang="en-US" dirty="0"/>
              <a:t>PM 7-7</a:t>
            </a:r>
          </a:p>
        </p:txBody>
      </p:sp>
      <p:sp>
        <p:nvSpPr>
          <p:cNvPr id="6" name="Text Placeholder 5">
            <a:extLst>
              <a:ext uri="{FF2B5EF4-FFF2-40B4-BE49-F238E27FC236}">
                <a16:creationId xmlns:a16="http://schemas.microsoft.com/office/drawing/2014/main" id="{5E26131A-80AC-448F-9C6D-2B632EC5CEF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2F1FE740-E6C9-4B17-9654-873C6DB10573}"/>
              </a:ext>
            </a:extLst>
          </p:cNvPr>
          <p:cNvSpPr>
            <a:spLocks noGrp="1"/>
          </p:cNvSpPr>
          <p:nvPr>
            <p:ph type="body" sz="quarter" idx="11"/>
          </p:nvPr>
        </p:nvSpPr>
        <p:spPr/>
        <p:txBody>
          <a:bodyPr/>
          <a:lstStyle/>
          <a:p>
            <a:r>
              <a:rPr lang="en-US" dirty="0"/>
              <a:t>7-13</a:t>
            </a:r>
          </a:p>
        </p:txBody>
      </p:sp>
    </p:spTree>
    <p:extLst>
      <p:ext uri="{BB962C8B-B14F-4D97-AF65-F5344CB8AC3E}">
        <p14:creationId xmlns:p14="http://schemas.microsoft.com/office/powerpoint/2010/main" val="12474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7F623-2299-4281-A1CB-0A07081DEF77}"/>
              </a:ext>
            </a:extLst>
          </p:cNvPr>
          <p:cNvSpPr>
            <a:spLocks noGrp="1"/>
          </p:cNvSpPr>
          <p:nvPr>
            <p:ph type="title"/>
          </p:nvPr>
        </p:nvSpPr>
        <p:spPr/>
        <p:txBody>
          <a:bodyPr/>
          <a:lstStyle/>
          <a:p>
            <a:r>
              <a:rPr lang="en-US" dirty="0"/>
              <a:t>Size-up Step 3</a:t>
            </a:r>
          </a:p>
        </p:txBody>
      </p:sp>
      <p:sp>
        <p:nvSpPr>
          <p:cNvPr id="2" name="Content Placeholder 1">
            <a:extLst>
              <a:ext uri="{FF2B5EF4-FFF2-40B4-BE49-F238E27FC236}">
                <a16:creationId xmlns:a16="http://schemas.microsoft.com/office/drawing/2014/main" id="{50424AB2-41A8-4C74-AF5A-64FF4026BAE1}"/>
              </a:ext>
            </a:extLst>
          </p:cNvPr>
          <p:cNvSpPr>
            <a:spLocks noGrp="1"/>
          </p:cNvSpPr>
          <p:nvPr>
            <p:ph idx="1"/>
          </p:nvPr>
        </p:nvSpPr>
        <p:spPr/>
        <p:txBody>
          <a:bodyPr/>
          <a:lstStyle/>
          <a:p>
            <a:r>
              <a:rPr lang="en-US" b="1" dirty="0"/>
              <a:t>Consider Probabilities:</a:t>
            </a:r>
          </a:p>
          <a:p>
            <a:pPr lvl="1"/>
            <a:r>
              <a:rPr lang="en-US" dirty="0"/>
              <a:t>How stable is the situation?</a:t>
            </a:r>
          </a:p>
          <a:p>
            <a:pPr lvl="1"/>
            <a:r>
              <a:rPr lang="en-US" dirty="0"/>
              <a:t>What secondary factors should be considered?</a:t>
            </a:r>
          </a:p>
          <a:p>
            <a:pPr lvl="1"/>
            <a:r>
              <a:rPr lang="en-US" dirty="0"/>
              <a:t>What else could go wrong?</a:t>
            </a:r>
          </a:p>
          <a:p>
            <a:pPr lvl="1"/>
            <a:r>
              <a:rPr lang="en-US" dirty="0"/>
              <a:t>What does it mean for the search and rescue?</a:t>
            </a:r>
          </a:p>
        </p:txBody>
      </p:sp>
      <p:sp>
        <p:nvSpPr>
          <p:cNvPr id="6" name="Content Placeholder 5">
            <a:extLst>
              <a:ext uri="{FF2B5EF4-FFF2-40B4-BE49-F238E27FC236}">
                <a16:creationId xmlns:a16="http://schemas.microsoft.com/office/drawing/2014/main" id="{212E9BE4-CBA8-4944-8149-E72726D4A9EC}"/>
              </a:ext>
            </a:extLst>
          </p:cNvPr>
          <p:cNvSpPr>
            <a:spLocks noGrp="1"/>
          </p:cNvSpPr>
          <p:nvPr>
            <p:ph sz="quarter" idx="12"/>
          </p:nvPr>
        </p:nvSpPr>
        <p:spPr/>
        <p:txBody>
          <a:bodyPr/>
          <a:lstStyle/>
          <a:p>
            <a:r>
              <a:rPr lang="en-US" dirty="0"/>
              <a:t>PM 7-8</a:t>
            </a:r>
          </a:p>
        </p:txBody>
      </p:sp>
      <p:sp>
        <p:nvSpPr>
          <p:cNvPr id="4" name="Text Placeholder 3">
            <a:extLst>
              <a:ext uri="{FF2B5EF4-FFF2-40B4-BE49-F238E27FC236}">
                <a16:creationId xmlns:a16="http://schemas.microsoft.com/office/drawing/2014/main" id="{CB079157-48DF-4070-BF47-C8038081A34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B8A98564-17B9-42BB-B781-0793FB869FB2}"/>
              </a:ext>
            </a:extLst>
          </p:cNvPr>
          <p:cNvSpPr>
            <a:spLocks noGrp="1"/>
          </p:cNvSpPr>
          <p:nvPr>
            <p:ph type="body" sz="quarter" idx="11"/>
          </p:nvPr>
        </p:nvSpPr>
        <p:spPr/>
        <p:txBody>
          <a:bodyPr/>
          <a:lstStyle/>
          <a:p>
            <a:r>
              <a:rPr lang="en-US" dirty="0"/>
              <a:t>7-14</a:t>
            </a:r>
          </a:p>
        </p:txBody>
      </p:sp>
    </p:spTree>
    <p:extLst>
      <p:ext uri="{BB962C8B-B14F-4D97-AF65-F5344CB8AC3E}">
        <p14:creationId xmlns:p14="http://schemas.microsoft.com/office/powerpoint/2010/main" val="3309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F36A3-A938-41C3-B03B-4C934210AD0D}"/>
              </a:ext>
            </a:extLst>
          </p:cNvPr>
          <p:cNvSpPr>
            <a:spLocks noGrp="1"/>
          </p:cNvSpPr>
          <p:nvPr>
            <p:ph type="title"/>
          </p:nvPr>
        </p:nvSpPr>
        <p:spPr/>
        <p:txBody>
          <a:bodyPr/>
          <a:lstStyle/>
          <a:p>
            <a:r>
              <a:rPr lang="en-US" dirty="0"/>
              <a:t>Size-up Step 4</a:t>
            </a:r>
          </a:p>
        </p:txBody>
      </p:sp>
      <p:sp>
        <p:nvSpPr>
          <p:cNvPr id="2" name="Content Placeholder 1">
            <a:extLst>
              <a:ext uri="{FF2B5EF4-FFF2-40B4-BE49-F238E27FC236}">
                <a16:creationId xmlns:a16="http://schemas.microsoft.com/office/drawing/2014/main" id="{3B344445-147E-4597-BA5C-A6DEC8B51817}"/>
              </a:ext>
            </a:extLst>
          </p:cNvPr>
          <p:cNvSpPr>
            <a:spLocks noGrp="1"/>
          </p:cNvSpPr>
          <p:nvPr>
            <p:ph idx="1"/>
          </p:nvPr>
        </p:nvSpPr>
        <p:spPr/>
        <p:txBody>
          <a:bodyPr/>
          <a:lstStyle/>
          <a:p>
            <a:r>
              <a:rPr lang="en-US" b="1" dirty="0"/>
              <a:t>Assess Your Situation:</a:t>
            </a:r>
          </a:p>
          <a:p>
            <a:pPr lvl="1"/>
            <a:r>
              <a:rPr lang="en-US" dirty="0"/>
              <a:t>Is the situation safe enough to continue?</a:t>
            </a:r>
          </a:p>
          <a:p>
            <a:pPr lvl="1"/>
            <a:r>
              <a:rPr lang="en-US" dirty="0"/>
              <a:t>What risks will rescuers face?</a:t>
            </a:r>
          </a:p>
          <a:p>
            <a:pPr lvl="1"/>
            <a:r>
              <a:rPr lang="en-US" dirty="0"/>
              <a:t>What resources are needed?</a:t>
            </a:r>
          </a:p>
          <a:p>
            <a:pPr lvl="1"/>
            <a:r>
              <a:rPr lang="en-US" dirty="0"/>
              <a:t>What resources are available?</a:t>
            </a:r>
          </a:p>
        </p:txBody>
      </p:sp>
      <p:sp>
        <p:nvSpPr>
          <p:cNvPr id="6" name="Content Placeholder 5">
            <a:extLst>
              <a:ext uri="{FF2B5EF4-FFF2-40B4-BE49-F238E27FC236}">
                <a16:creationId xmlns:a16="http://schemas.microsoft.com/office/drawing/2014/main" id="{93AD9A56-9365-425D-AFF9-33710EBEC783}"/>
              </a:ext>
            </a:extLst>
          </p:cNvPr>
          <p:cNvSpPr>
            <a:spLocks noGrp="1"/>
          </p:cNvSpPr>
          <p:nvPr>
            <p:ph sz="quarter" idx="12"/>
          </p:nvPr>
        </p:nvSpPr>
        <p:spPr/>
        <p:txBody>
          <a:bodyPr/>
          <a:lstStyle/>
          <a:p>
            <a:r>
              <a:rPr lang="en-US" dirty="0"/>
              <a:t>PM 7-9</a:t>
            </a:r>
          </a:p>
        </p:txBody>
      </p:sp>
      <p:sp>
        <p:nvSpPr>
          <p:cNvPr id="4" name="Text Placeholder 3">
            <a:extLst>
              <a:ext uri="{FF2B5EF4-FFF2-40B4-BE49-F238E27FC236}">
                <a16:creationId xmlns:a16="http://schemas.microsoft.com/office/drawing/2014/main" id="{4147EE7A-0D10-4BC4-9B50-D05FC401547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74B9B9B-681E-4128-84C9-E44B72B78E77}"/>
              </a:ext>
            </a:extLst>
          </p:cNvPr>
          <p:cNvSpPr>
            <a:spLocks noGrp="1"/>
          </p:cNvSpPr>
          <p:nvPr>
            <p:ph type="body" sz="quarter" idx="11"/>
          </p:nvPr>
        </p:nvSpPr>
        <p:spPr/>
        <p:txBody>
          <a:bodyPr/>
          <a:lstStyle/>
          <a:p>
            <a:r>
              <a:rPr lang="en-US" dirty="0"/>
              <a:t>7-15</a:t>
            </a:r>
          </a:p>
        </p:txBody>
      </p:sp>
    </p:spTree>
    <p:extLst>
      <p:ext uri="{BB962C8B-B14F-4D97-AF65-F5344CB8AC3E}">
        <p14:creationId xmlns:p14="http://schemas.microsoft.com/office/powerpoint/2010/main" val="321472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A6D50-309C-4B41-A26A-1AC8D972C945}"/>
              </a:ext>
            </a:extLst>
          </p:cNvPr>
          <p:cNvSpPr>
            <a:spLocks noGrp="1"/>
          </p:cNvSpPr>
          <p:nvPr>
            <p:ph type="title"/>
          </p:nvPr>
        </p:nvSpPr>
        <p:spPr/>
        <p:txBody>
          <a:bodyPr/>
          <a:lstStyle/>
          <a:p>
            <a:r>
              <a:rPr lang="en-US" dirty="0"/>
              <a:t>Rescue Resources</a:t>
            </a:r>
          </a:p>
        </p:txBody>
      </p:sp>
      <p:sp>
        <p:nvSpPr>
          <p:cNvPr id="6" name="Content Placeholder 5">
            <a:extLst>
              <a:ext uri="{FF2B5EF4-FFF2-40B4-BE49-F238E27FC236}">
                <a16:creationId xmlns:a16="http://schemas.microsoft.com/office/drawing/2014/main" id="{B716F098-E69A-43B5-B1B3-16F6A922E5F0}"/>
              </a:ext>
            </a:extLst>
          </p:cNvPr>
          <p:cNvSpPr>
            <a:spLocks noGrp="1"/>
          </p:cNvSpPr>
          <p:nvPr>
            <p:ph idx="1"/>
          </p:nvPr>
        </p:nvSpPr>
        <p:spPr/>
        <p:txBody>
          <a:bodyPr>
            <a:normAutofit/>
          </a:bodyPr>
          <a:lstStyle/>
          <a:p>
            <a:pPr>
              <a:lnSpc>
                <a:spcPct val="100000"/>
              </a:lnSpc>
              <a:spcBef>
                <a:spcPts val="600"/>
              </a:spcBef>
            </a:pPr>
            <a:r>
              <a:rPr lang="en-US" sz="2400" dirty="0"/>
              <a:t>Personnel:</a:t>
            </a:r>
          </a:p>
          <a:p>
            <a:pPr lvl="1">
              <a:lnSpc>
                <a:spcPct val="100000"/>
              </a:lnSpc>
              <a:spcBef>
                <a:spcPts val="600"/>
              </a:spcBef>
            </a:pPr>
            <a:r>
              <a:rPr lang="en-US" sz="2000" dirty="0"/>
              <a:t>Firefighters</a:t>
            </a:r>
          </a:p>
          <a:p>
            <a:pPr lvl="1">
              <a:lnSpc>
                <a:spcPct val="100000"/>
              </a:lnSpc>
              <a:spcBef>
                <a:spcPts val="600"/>
              </a:spcBef>
            </a:pPr>
            <a:r>
              <a:rPr lang="en-US" sz="2000" dirty="0"/>
              <a:t>Police officers</a:t>
            </a:r>
          </a:p>
          <a:p>
            <a:pPr lvl="1">
              <a:lnSpc>
                <a:spcPct val="100000"/>
              </a:lnSpc>
              <a:spcBef>
                <a:spcPts val="600"/>
              </a:spcBef>
            </a:pPr>
            <a:r>
              <a:rPr lang="en-US" sz="2000" dirty="0"/>
              <a:t>Doctors, Nurses</a:t>
            </a:r>
          </a:p>
          <a:p>
            <a:pPr lvl="1">
              <a:lnSpc>
                <a:spcPct val="100000"/>
              </a:lnSpc>
              <a:spcBef>
                <a:spcPts val="600"/>
              </a:spcBef>
            </a:pPr>
            <a:r>
              <a:rPr lang="en-US" sz="2000" dirty="0"/>
              <a:t>Contractors </a:t>
            </a:r>
          </a:p>
          <a:p>
            <a:pPr>
              <a:lnSpc>
                <a:spcPct val="100000"/>
              </a:lnSpc>
              <a:spcBef>
                <a:spcPts val="600"/>
              </a:spcBef>
            </a:pPr>
            <a:r>
              <a:rPr lang="en-US" sz="2400" dirty="0"/>
              <a:t>Tools:</a:t>
            </a:r>
          </a:p>
          <a:p>
            <a:pPr lvl="1">
              <a:lnSpc>
                <a:spcPct val="100000"/>
              </a:lnSpc>
              <a:spcBef>
                <a:spcPts val="600"/>
              </a:spcBef>
            </a:pPr>
            <a:r>
              <a:rPr lang="en-US" sz="2000" dirty="0"/>
              <a:t>Crowbars</a:t>
            </a:r>
          </a:p>
          <a:p>
            <a:pPr lvl="1">
              <a:lnSpc>
                <a:spcPct val="100000"/>
              </a:lnSpc>
              <a:spcBef>
                <a:spcPts val="600"/>
              </a:spcBef>
            </a:pPr>
            <a:r>
              <a:rPr lang="en-US" sz="2000" dirty="0"/>
              <a:t>Auto jacks</a:t>
            </a:r>
          </a:p>
          <a:p>
            <a:pPr lvl="1">
              <a:lnSpc>
                <a:spcPct val="100000"/>
              </a:lnSpc>
              <a:spcBef>
                <a:spcPts val="600"/>
              </a:spcBef>
            </a:pPr>
            <a:r>
              <a:rPr lang="en-US" sz="2000" dirty="0"/>
              <a:t>Chainsaws </a:t>
            </a:r>
          </a:p>
          <a:p>
            <a:pPr>
              <a:lnSpc>
                <a:spcPct val="100000"/>
              </a:lnSpc>
              <a:spcBef>
                <a:spcPts val="600"/>
              </a:spcBef>
            </a:pPr>
            <a:r>
              <a:rPr lang="en-US" sz="2400" dirty="0"/>
              <a:t>Equipment</a:t>
            </a:r>
          </a:p>
          <a:p>
            <a:pPr lvl="1">
              <a:lnSpc>
                <a:spcPct val="100000"/>
              </a:lnSpc>
              <a:spcBef>
                <a:spcPts val="600"/>
              </a:spcBef>
            </a:pPr>
            <a:endParaRPr lang="en-US" sz="2000" dirty="0"/>
          </a:p>
        </p:txBody>
      </p:sp>
      <p:pic>
        <p:nvPicPr>
          <p:cNvPr id="11" name="Picture 10" descr="Photo of tools and equipment such as a helmet, electric drill, gloves, and a hammer.">
            <a:extLst>
              <a:ext uri="{FF2B5EF4-FFF2-40B4-BE49-F238E27FC236}">
                <a16:creationId xmlns:a16="http://schemas.microsoft.com/office/drawing/2014/main" id="{A56843CA-F4A7-4DA6-9A7E-D8A3E53B4311}"/>
              </a:ext>
            </a:extLst>
          </p:cNvPr>
          <p:cNvPicPr>
            <a:picLocks noChangeAspect="1"/>
          </p:cNvPicPr>
          <p:nvPr/>
        </p:nvPicPr>
        <p:blipFill>
          <a:blip r:embed="rId2"/>
          <a:stretch>
            <a:fillRect/>
          </a:stretch>
        </p:blipFill>
        <p:spPr>
          <a:xfrm>
            <a:off x="5102943" y="1617093"/>
            <a:ext cx="3381922" cy="4194622"/>
          </a:xfrm>
          <a:prstGeom prst="rect">
            <a:avLst/>
          </a:prstGeom>
        </p:spPr>
      </p:pic>
      <p:sp>
        <p:nvSpPr>
          <p:cNvPr id="2" name="Content Placeholder 1">
            <a:extLst>
              <a:ext uri="{FF2B5EF4-FFF2-40B4-BE49-F238E27FC236}">
                <a16:creationId xmlns:a16="http://schemas.microsoft.com/office/drawing/2014/main" id="{9505A2B4-A419-459E-8A22-452E032F2B18}"/>
              </a:ext>
            </a:extLst>
          </p:cNvPr>
          <p:cNvSpPr>
            <a:spLocks noGrp="1"/>
          </p:cNvSpPr>
          <p:nvPr>
            <p:ph sz="quarter" idx="12"/>
          </p:nvPr>
        </p:nvSpPr>
        <p:spPr/>
        <p:txBody>
          <a:bodyPr/>
          <a:lstStyle/>
          <a:p>
            <a:r>
              <a:rPr lang="en-US" dirty="0"/>
              <a:t>PM 7-9</a:t>
            </a:r>
          </a:p>
        </p:txBody>
      </p:sp>
      <p:sp>
        <p:nvSpPr>
          <p:cNvPr id="7" name="Text Placeholder 6">
            <a:extLst>
              <a:ext uri="{FF2B5EF4-FFF2-40B4-BE49-F238E27FC236}">
                <a16:creationId xmlns:a16="http://schemas.microsoft.com/office/drawing/2014/main" id="{164791FF-9453-47AA-A435-D11B77F6EA40}"/>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EF5C43F6-BB04-4E3C-9FEC-32D42A438D3B}"/>
              </a:ext>
            </a:extLst>
          </p:cNvPr>
          <p:cNvSpPr>
            <a:spLocks noGrp="1"/>
          </p:cNvSpPr>
          <p:nvPr>
            <p:ph type="body" sz="quarter" idx="11"/>
          </p:nvPr>
        </p:nvSpPr>
        <p:spPr/>
        <p:txBody>
          <a:bodyPr/>
          <a:lstStyle/>
          <a:p>
            <a:r>
              <a:rPr lang="en-US" dirty="0"/>
              <a:t>7-16</a:t>
            </a:r>
          </a:p>
        </p:txBody>
      </p:sp>
    </p:spTree>
    <p:extLst>
      <p:ext uri="{BB962C8B-B14F-4D97-AF65-F5344CB8AC3E}">
        <p14:creationId xmlns:p14="http://schemas.microsoft.com/office/powerpoint/2010/main" val="386211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5</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315142" y="1521229"/>
            <a:ext cx="4116181" cy="4781145"/>
          </a:xfrm>
        </p:spPr>
        <p:txBody>
          <a:bodyPr/>
          <a:lstStyle/>
          <a:p>
            <a:pPr>
              <a:lnSpc>
                <a:spcPct val="100000"/>
              </a:lnSpc>
              <a:spcBef>
                <a:spcPts val="600"/>
              </a:spcBef>
            </a:pPr>
            <a:r>
              <a:rPr lang="en-US" b="1" dirty="0"/>
              <a:t>Establish Priorities:</a:t>
            </a:r>
          </a:p>
          <a:p>
            <a:pPr lvl="1">
              <a:lnSpc>
                <a:spcPct val="100000"/>
              </a:lnSpc>
              <a:spcBef>
                <a:spcPts val="600"/>
              </a:spcBef>
            </a:pPr>
            <a:r>
              <a:rPr lang="en-US" dirty="0"/>
              <a:t>What should be done?</a:t>
            </a:r>
          </a:p>
          <a:p>
            <a:pPr lvl="1">
              <a:lnSpc>
                <a:spcPct val="100000"/>
              </a:lnSpc>
              <a:spcBef>
                <a:spcPts val="600"/>
              </a:spcBef>
            </a:pPr>
            <a:r>
              <a:rPr lang="en-US" dirty="0"/>
              <a:t>In what order?</a:t>
            </a:r>
          </a:p>
          <a:p>
            <a:pPr lvl="1">
              <a:lnSpc>
                <a:spcPct val="100000"/>
              </a:lnSpc>
              <a:spcBef>
                <a:spcPts val="600"/>
              </a:spcBef>
            </a:pPr>
            <a:r>
              <a:rPr lang="en-US" dirty="0"/>
              <a:t>How do you rescue the greatest number in the shortest amount of time?</a:t>
            </a:r>
          </a:p>
        </p:txBody>
      </p:sp>
      <p:pic>
        <p:nvPicPr>
          <p:cNvPr id="12" name="Picture 11" descr="First responders examine structural damage and debris after a disaster.">
            <a:extLst>
              <a:ext uri="{FF2B5EF4-FFF2-40B4-BE49-F238E27FC236}">
                <a16:creationId xmlns:a16="http://schemas.microsoft.com/office/drawing/2014/main" id="{458B7551-0BF2-4324-8557-1B67917A07DA}"/>
              </a:ext>
            </a:extLst>
          </p:cNvPr>
          <p:cNvPicPr>
            <a:picLocks noChangeAspect="1"/>
          </p:cNvPicPr>
          <p:nvPr/>
        </p:nvPicPr>
        <p:blipFill>
          <a:blip r:embed="rId2"/>
          <a:stretch>
            <a:fillRect/>
          </a:stretch>
        </p:blipFill>
        <p:spPr>
          <a:xfrm>
            <a:off x="4572000" y="1762828"/>
            <a:ext cx="4277674" cy="3332343"/>
          </a:xfrm>
          <a:prstGeom prst="rect">
            <a:avLst/>
          </a:prstGeom>
        </p:spPr>
      </p:pic>
      <p:sp>
        <p:nvSpPr>
          <p:cNvPr id="2" name="Content Placeholder 1">
            <a:extLst>
              <a:ext uri="{FF2B5EF4-FFF2-40B4-BE49-F238E27FC236}">
                <a16:creationId xmlns:a16="http://schemas.microsoft.com/office/drawing/2014/main" id="{8EAC871F-4FA8-4B5F-B703-FC9579A53315}"/>
              </a:ext>
            </a:extLst>
          </p:cNvPr>
          <p:cNvSpPr>
            <a:spLocks noGrp="1"/>
          </p:cNvSpPr>
          <p:nvPr>
            <p:ph sz="quarter" idx="12"/>
          </p:nvPr>
        </p:nvSpPr>
        <p:spPr/>
        <p:txBody>
          <a:bodyPr/>
          <a:lstStyle/>
          <a:p>
            <a:r>
              <a:rPr lang="en-US" dirty="0"/>
              <a:t>PM 7-10</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385587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6</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pPr marL="228600" indent="-228600">
              <a:lnSpc>
                <a:spcPct val="100000"/>
              </a:lnSpc>
              <a:spcBef>
                <a:spcPts val="600"/>
              </a:spcBef>
            </a:pPr>
            <a:r>
              <a:rPr lang="en-US" b="1" dirty="0"/>
              <a:t>Make Decisions:</a:t>
            </a:r>
          </a:p>
          <a:p>
            <a:pPr marL="685800" lvl="1" indent="-228600">
              <a:lnSpc>
                <a:spcPct val="100000"/>
              </a:lnSpc>
              <a:spcBef>
                <a:spcPts val="600"/>
              </a:spcBef>
            </a:pPr>
            <a:r>
              <a:rPr lang="en-US" dirty="0"/>
              <a:t>Keep in mind:</a:t>
            </a:r>
          </a:p>
          <a:p>
            <a:pPr marL="1143000" lvl="2" indent="-230188">
              <a:lnSpc>
                <a:spcPct val="100000"/>
              </a:lnSpc>
              <a:spcBef>
                <a:spcPts val="600"/>
              </a:spcBef>
            </a:pPr>
            <a:r>
              <a:rPr lang="en-US" dirty="0"/>
              <a:t>Safety of CERT members</a:t>
            </a:r>
          </a:p>
          <a:p>
            <a:pPr marL="1143000" lvl="2" indent="-230188">
              <a:lnSpc>
                <a:spcPct val="100000"/>
              </a:lnSpc>
              <a:spcBef>
                <a:spcPts val="600"/>
              </a:spcBef>
            </a:pPr>
            <a:r>
              <a:rPr lang="en-US" dirty="0"/>
              <a:t>Life safety for survivors and others</a:t>
            </a:r>
          </a:p>
          <a:p>
            <a:pPr marL="1143000" lvl="2" indent="-230188">
              <a:lnSpc>
                <a:spcPct val="100000"/>
              </a:lnSpc>
              <a:spcBef>
                <a:spcPts val="600"/>
              </a:spcBef>
            </a:pPr>
            <a:r>
              <a:rPr lang="en-US" dirty="0"/>
              <a:t>Protection of the environment</a:t>
            </a:r>
          </a:p>
          <a:p>
            <a:pPr marL="1143000" lvl="2" indent="-230188">
              <a:lnSpc>
                <a:spcPct val="100000"/>
              </a:lnSpc>
              <a:spcBef>
                <a:spcPts val="600"/>
              </a:spcBef>
            </a:pPr>
            <a:r>
              <a:rPr lang="en-US" dirty="0"/>
              <a:t>Protection of property </a:t>
            </a:r>
          </a:p>
        </p:txBody>
      </p:sp>
      <p:sp>
        <p:nvSpPr>
          <p:cNvPr id="2" name="Content Placeholder 1">
            <a:extLst>
              <a:ext uri="{FF2B5EF4-FFF2-40B4-BE49-F238E27FC236}">
                <a16:creationId xmlns:a16="http://schemas.microsoft.com/office/drawing/2014/main" id="{1291CC6D-AA00-4220-AF6B-F0A9FD5E6D15}"/>
              </a:ext>
            </a:extLst>
          </p:cNvPr>
          <p:cNvSpPr>
            <a:spLocks noGrp="1"/>
          </p:cNvSpPr>
          <p:nvPr>
            <p:ph sz="quarter" idx="12"/>
          </p:nvPr>
        </p:nvSpPr>
        <p:spPr/>
        <p:txBody>
          <a:bodyPr/>
          <a:lstStyle/>
          <a:p>
            <a:r>
              <a:rPr lang="en-US" dirty="0"/>
              <a:t>PM 7-10</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812751"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126574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E87C5-524E-4F9D-AECB-6B15C3905C41}"/>
              </a:ext>
            </a:extLst>
          </p:cNvPr>
          <p:cNvSpPr>
            <a:spLocks noGrp="1"/>
          </p:cNvSpPr>
          <p:nvPr>
            <p:ph type="title"/>
          </p:nvPr>
        </p:nvSpPr>
        <p:spPr/>
        <p:txBody>
          <a:bodyPr/>
          <a:lstStyle/>
          <a:p>
            <a:r>
              <a:rPr lang="en-US" dirty="0"/>
              <a:t>Unit</a:t>
            </a:r>
            <a:r>
              <a:rPr lang="en-US" sz="800" dirty="0">
                <a:solidFill>
                  <a:srgbClr val="448431"/>
                </a:solidFill>
              </a:rPr>
              <a:t> 7 </a:t>
            </a:r>
            <a:r>
              <a:rPr lang="en-US" dirty="0"/>
              <a:t>Objectives</a:t>
            </a:r>
          </a:p>
        </p:txBody>
      </p:sp>
      <p:sp>
        <p:nvSpPr>
          <p:cNvPr id="6" name="Content Placeholder 5">
            <a:extLst>
              <a:ext uri="{FF2B5EF4-FFF2-40B4-BE49-F238E27FC236}">
                <a16:creationId xmlns:a16="http://schemas.microsoft.com/office/drawing/2014/main" id="{B8C9046D-C76E-4E37-8A80-74C0780CF53F}"/>
              </a:ext>
            </a:extLst>
          </p:cNvPr>
          <p:cNvSpPr>
            <a:spLocks noGrp="1"/>
          </p:cNvSpPr>
          <p:nvPr>
            <p:ph idx="1"/>
          </p:nvPr>
        </p:nvSpPr>
        <p:spPr/>
        <p:txBody>
          <a:bodyPr/>
          <a:lstStyle/>
          <a:p>
            <a:r>
              <a:rPr lang="en-US" dirty="0"/>
              <a:t>Identify and apply CERT size-up requirements for potential search and rescue situations </a:t>
            </a:r>
          </a:p>
          <a:p>
            <a:r>
              <a:rPr lang="en-US" dirty="0"/>
              <a:t>Demonstrate common techniques for light search and rescue </a:t>
            </a:r>
          </a:p>
          <a:p>
            <a:r>
              <a:rPr lang="en-US" dirty="0"/>
              <a:t>Demonstrate safe techniques for debris removal and survivor extraction during search and rescue operations </a:t>
            </a:r>
          </a:p>
        </p:txBody>
      </p:sp>
      <p:sp>
        <p:nvSpPr>
          <p:cNvPr id="2" name="Content Placeholder 1">
            <a:extLst>
              <a:ext uri="{FF2B5EF4-FFF2-40B4-BE49-F238E27FC236}">
                <a16:creationId xmlns:a16="http://schemas.microsoft.com/office/drawing/2014/main" id="{E1BE870C-E378-4378-8DA3-B4D07FB8D0D8}"/>
              </a:ext>
            </a:extLst>
          </p:cNvPr>
          <p:cNvSpPr>
            <a:spLocks noGrp="1"/>
          </p:cNvSpPr>
          <p:nvPr>
            <p:ph sz="quarter" idx="12"/>
          </p:nvPr>
        </p:nvSpPr>
        <p:spPr/>
        <p:txBody>
          <a:bodyPr/>
          <a:lstStyle/>
          <a:p>
            <a:r>
              <a:rPr lang="en-US" dirty="0"/>
              <a:t>PM 7-1</a:t>
            </a:r>
          </a:p>
        </p:txBody>
      </p:sp>
      <p:sp>
        <p:nvSpPr>
          <p:cNvPr id="7" name="Text Placeholder 6">
            <a:extLst>
              <a:ext uri="{FF2B5EF4-FFF2-40B4-BE49-F238E27FC236}">
                <a16:creationId xmlns:a16="http://schemas.microsoft.com/office/drawing/2014/main" id="{C9B6F70E-8110-4764-B1F8-0CBAE6308217}"/>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DCB732A5-2D9F-4449-A6E9-2966E25BED20}"/>
              </a:ext>
            </a:extLst>
          </p:cNvPr>
          <p:cNvSpPr>
            <a:spLocks noGrp="1"/>
          </p:cNvSpPr>
          <p:nvPr>
            <p:ph type="body" sz="quarter" idx="11"/>
          </p:nvPr>
        </p:nvSpPr>
        <p:spPr/>
        <p:txBody>
          <a:bodyPr/>
          <a:lstStyle/>
          <a:p>
            <a:r>
              <a:rPr lang="en-US" dirty="0"/>
              <a:t>7-1</a:t>
            </a:r>
          </a:p>
        </p:txBody>
      </p:sp>
    </p:spTree>
    <p:extLst>
      <p:ext uri="{BB962C8B-B14F-4D97-AF65-F5344CB8AC3E}">
        <p14:creationId xmlns:p14="http://schemas.microsoft.com/office/powerpoint/2010/main" val="95535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7</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pPr marL="228600" indent="-228600">
              <a:lnSpc>
                <a:spcPct val="100000"/>
              </a:lnSpc>
              <a:spcBef>
                <a:spcPts val="600"/>
              </a:spcBef>
            </a:pPr>
            <a:r>
              <a:rPr lang="en-US" b="1" dirty="0"/>
              <a:t>Develop Plan of Action: </a:t>
            </a:r>
          </a:p>
          <a:p>
            <a:pPr marL="685800" lvl="1" indent="-230188">
              <a:lnSpc>
                <a:spcPct val="100000"/>
              </a:lnSpc>
              <a:spcBef>
                <a:spcPts val="600"/>
              </a:spcBef>
            </a:pPr>
            <a:r>
              <a:rPr lang="en-US" dirty="0"/>
              <a:t>Focus operation on established priorities and decisions</a:t>
            </a:r>
          </a:p>
          <a:p>
            <a:pPr marL="685800" lvl="1" indent="-230188">
              <a:lnSpc>
                <a:spcPct val="100000"/>
              </a:lnSpc>
              <a:spcBef>
                <a:spcPts val="600"/>
              </a:spcBef>
            </a:pPr>
            <a:r>
              <a:rPr lang="en-US" dirty="0"/>
              <a:t>Provide documentation to give to responding agencies</a:t>
            </a:r>
          </a:p>
          <a:p>
            <a:pPr marL="685800" lvl="1" indent="-230188">
              <a:lnSpc>
                <a:spcPct val="100000"/>
              </a:lnSpc>
              <a:spcBef>
                <a:spcPts val="600"/>
              </a:spcBef>
            </a:pPr>
            <a:r>
              <a:rPr lang="en-US" dirty="0"/>
              <a:t>Provide documentation to become part of CERT records</a:t>
            </a:r>
          </a:p>
        </p:txBody>
      </p:sp>
      <p:sp>
        <p:nvSpPr>
          <p:cNvPr id="2" name="Content Placeholder 1">
            <a:extLst>
              <a:ext uri="{FF2B5EF4-FFF2-40B4-BE49-F238E27FC236}">
                <a16:creationId xmlns:a16="http://schemas.microsoft.com/office/drawing/2014/main" id="{DB3E9DEB-444B-4404-B389-1520EF00EDE0}"/>
              </a:ext>
            </a:extLst>
          </p:cNvPr>
          <p:cNvSpPr>
            <a:spLocks noGrp="1"/>
          </p:cNvSpPr>
          <p:nvPr>
            <p:ph sz="quarter" idx="12"/>
          </p:nvPr>
        </p:nvSpPr>
        <p:spPr/>
        <p:txBody>
          <a:bodyPr/>
          <a:lstStyle/>
          <a:p>
            <a:r>
              <a:rPr lang="en-US" dirty="0"/>
              <a:t>PM 7-11</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610528"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44519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563CE-9BDE-49DC-AB0B-22ED8FFF0C01}"/>
              </a:ext>
            </a:extLst>
          </p:cNvPr>
          <p:cNvSpPr>
            <a:spLocks noGrp="1"/>
          </p:cNvSpPr>
          <p:nvPr>
            <p:ph type="title"/>
          </p:nvPr>
        </p:nvSpPr>
        <p:spPr/>
        <p:txBody>
          <a:bodyPr/>
          <a:lstStyle/>
          <a:p>
            <a:r>
              <a:rPr lang="en-US" dirty="0"/>
              <a:t>Size-up Step 8</a:t>
            </a:r>
          </a:p>
        </p:txBody>
      </p:sp>
      <p:sp>
        <p:nvSpPr>
          <p:cNvPr id="2" name="Content Placeholder 1">
            <a:extLst>
              <a:ext uri="{FF2B5EF4-FFF2-40B4-BE49-F238E27FC236}">
                <a16:creationId xmlns:a16="http://schemas.microsoft.com/office/drawing/2014/main" id="{E518B640-0725-4807-B904-3D402ED0CA53}"/>
              </a:ext>
            </a:extLst>
          </p:cNvPr>
          <p:cNvSpPr>
            <a:spLocks noGrp="1"/>
          </p:cNvSpPr>
          <p:nvPr>
            <p:ph idx="1"/>
          </p:nvPr>
        </p:nvSpPr>
        <p:spPr/>
        <p:txBody>
          <a:bodyPr/>
          <a:lstStyle/>
          <a:p>
            <a:r>
              <a:rPr lang="en-US" b="1" dirty="0"/>
              <a:t>Take Action: </a:t>
            </a:r>
          </a:p>
          <a:p>
            <a:pPr lvl="1"/>
            <a:r>
              <a:rPr lang="en-US" dirty="0"/>
              <a:t>Base action on plan developed during Step 7 </a:t>
            </a:r>
          </a:p>
        </p:txBody>
      </p:sp>
      <p:pic>
        <p:nvPicPr>
          <p:cNvPr id="8" name="Picture 7" descr="Photo: A member of the U.S. Coast Guard points to a map of the United States during a press conference.">
            <a:extLst>
              <a:ext uri="{FF2B5EF4-FFF2-40B4-BE49-F238E27FC236}">
                <a16:creationId xmlns:a16="http://schemas.microsoft.com/office/drawing/2014/main" id="{9EF750FD-61E1-47F5-8780-DC6A4481B5A7}"/>
              </a:ext>
            </a:extLst>
          </p:cNvPr>
          <p:cNvPicPr>
            <a:picLocks noChangeAspect="1"/>
          </p:cNvPicPr>
          <p:nvPr/>
        </p:nvPicPr>
        <p:blipFill>
          <a:blip r:embed="rId2"/>
          <a:stretch>
            <a:fillRect/>
          </a:stretch>
        </p:blipFill>
        <p:spPr>
          <a:xfrm>
            <a:off x="2876495" y="2747864"/>
            <a:ext cx="3390267" cy="3140354"/>
          </a:xfrm>
          <a:prstGeom prst="rect">
            <a:avLst/>
          </a:prstGeom>
        </p:spPr>
      </p:pic>
      <p:sp>
        <p:nvSpPr>
          <p:cNvPr id="3" name="Content Placeholder 2">
            <a:extLst>
              <a:ext uri="{FF2B5EF4-FFF2-40B4-BE49-F238E27FC236}">
                <a16:creationId xmlns:a16="http://schemas.microsoft.com/office/drawing/2014/main" id="{61089FBF-1113-4CEA-ACD1-96475DF5F593}"/>
              </a:ext>
            </a:extLst>
          </p:cNvPr>
          <p:cNvSpPr>
            <a:spLocks noGrp="1"/>
          </p:cNvSpPr>
          <p:nvPr>
            <p:ph sz="quarter" idx="12"/>
          </p:nvPr>
        </p:nvSpPr>
        <p:spPr/>
        <p:txBody>
          <a:bodyPr/>
          <a:lstStyle/>
          <a:p>
            <a:r>
              <a:rPr lang="en-US" dirty="0"/>
              <a:t>PM 7-11</a:t>
            </a:r>
          </a:p>
        </p:txBody>
      </p:sp>
      <p:sp>
        <p:nvSpPr>
          <p:cNvPr id="6" name="Text Placeholder 5">
            <a:extLst>
              <a:ext uri="{FF2B5EF4-FFF2-40B4-BE49-F238E27FC236}">
                <a16:creationId xmlns:a16="http://schemas.microsoft.com/office/drawing/2014/main" id="{4402DD61-4532-4767-A35E-05410EF9EF4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AE259A20-2587-4124-A845-F417687739AB}"/>
              </a:ext>
            </a:extLst>
          </p:cNvPr>
          <p:cNvSpPr>
            <a:spLocks noGrp="1"/>
          </p:cNvSpPr>
          <p:nvPr>
            <p:ph type="body" sz="quarter" idx="11"/>
          </p:nvPr>
        </p:nvSpPr>
        <p:spPr/>
        <p:txBody>
          <a:bodyPr/>
          <a:lstStyle/>
          <a:p>
            <a:r>
              <a:rPr lang="en-US" dirty="0"/>
              <a:t>7-20</a:t>
            </a:r>
          </a:p>
        </p:txBody>
      </p:sp>
    </p:spTree>
    <p:extLst>
      <p:ext uri="{BB962C8B-B14F-4D97-AF65-F5344CB8AC3E}">
        <p14:creationId xmlns:p14="http://schemas.microsoft.com/office/powerpoint/2010/main" val="3742841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BB4D1-1FEF-40CC-AA83-950D8FB3F9B9}"/>
              </a:ext>
            </a:extLst>
          </p:cNvPr>
          <p:cNvSpPr>
            <a:spLocks noGrp="1"/>
          </p:cNvSpPr>
          <p:nvPr>
            <p:ph type="title"/>
          </p:nvPr>
        </p:nvSpPr>
        <p:spPr/>
        <p:txBody>
          <a:bodyPr/>
          <a:lstStyle/>
          <a:p>
            <a:r>
              <a:rPr lang="en-US" dirty="0"/>
              <a:t>Size-up Step 9</a:t>
            </a:r>
          </a:p>
        </p:txBody>
      </p:sp>
      <p:sp>
        <p:nvSpPr>
          <p:cNvPr id="2" name="Content Placeholder 1">
            <a:extLst>
              <a:ext uri="{FF2B5EF4-FFF2-40B4-BE49-F238E27FC236}">
                <a16:creationId xmlns:a16="http://schemas.microsoft.com/office/drawing/2014/main" id="{08B9AD1B-F427-4D9B-8006-D3E3BACFE8B0}"/>
              </a:ext>
            </a:extLst>
          </p:cNvPr>
          <p:cNvSpPr>
            <a:spLocks noGrp="1"/>
          </p:cNvSpPr>
          <p:nvPr>
            <p:ph idx="1"/>
          </p:nvPr>
        </p:nvSpPr>
        <p:spPr>
          <a:xfrm>
            <a:off x="315142" y="1521229"/>
            <a:ext cx="5100920" cy="4781145"/>
          </a:xfrm>
        </p:spPr>
        <p:txBody>
          <a:bodyPr/>
          <a:lstStyle/>
          <a:p>
            <a:r>
              <a:rPr lang="en-US" b="1" dirty="0"/>
              <a:t>Evaluate Progress:</a:t>
            </a:r>
          </a:p>
          <a:p>
            <a:pPr lvl="1"/>
            <a:r>
              <a:rPr lang="en-US" dirty="0"/>
              <a:t>Most critical step</a:t>
            </a:r>
          </a:p>
          <a:p>
            <a:pPr lvl="1"/>
            <a:r>
              <a:rPr lang="en-US" dirty="0"/>
              <a:t>Monitor plan’s effectiveness and safety </a:t>
            </a:r>
          </a:p>
        </p:txBody>
      </p:sp>
      <p:pic>
        <p:nvPicPr>
          <p:cNvPr id="9" name="Picture 8" descr="Arrows in a circle with the words &quot;Remember: CERT Size-up is a continual process.&quot; ">
            <a:extLst>
              <a:ext uri="{FF2B5EF4-FFF2-40B4-BE49-F238E27FC236}">
                <a16:creationId xmlns:a16="http://schemas.microsoft.com/office/drawing/2014/main" id="{813336CD-8C59-4D3F-8E36-B742235AD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824" y="2142186"/>
            <a:ext cx="3457268" cy="3539230"/>
          </a:xfrm>
          <a:prstGeom prst="rect">
            <a:avLst/>
          </a:prstGeom>
        </p:spPr>
      </p:pic>
      <p:sp>
        <p:nvSpPr>
          <p:cNvPr id="3" name="Content Placeholder 2">
            <a:extLst>
              <a:ext uri="{FF2B5EF4-FFF2-40B4-BE49-F238E27FC236}">
                <a16:creationId xmlns:a16="http://schemas.microsoft.com/office/drawing/2014/main" id="{5078BB79-9902-476C-9350-882A1223A68B}"/>
              </a:ext>
            </a:extLst>
          </p:cNvPr>
          <p:cNvSpPr>
            <a:spLocks noGrp="1"/>
          </p:cNvSpPr>
          <p:nvPr>
            <p:ph sz="quarter" idx="12"/>
          </p:nvPr>
        </p:nvSpPr>
        <p:spPr/>
        <p:txBody>
          <a:bodyPr/>
          <a:lstStyle/>
          <a:p>
            <a:r>
              <a:rPr lang="en-US" dirty="0"/>
              <a:t>PM 7-11</a:t>
            </a:r>
          </a:p>
        </p:txBody>
      </p:sp>
      <p:sp>
        <p:nvSpPr>
          <p:cNvPr id="6" name="Text Placeholder 5">
            <a:extLst>
              <a:ext uri="{FF2B5EF4-FFF2-40B4-BE49-F238E27FC236}">
                <a16:creationId xmlns:a16="http://schemas.microsoft.com/office/drawing/2014/main" id="{038F80B8-8879-4C34-BD78-AE67547AE277}"/>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AF025D1C-443A-4859-BCCF-9F1F362B58A4}"/>
              </a:ext>
            </a:extLst>
          </p:cNvPr>
          <p:cNvSpPr>
            <a:spLocks noGrp="1"/>
          </p:cNvSpPr>
          <p:nvPr>
            <p:ph type="body" sz="quarter" idx="11"/>
          </p:nvPr>
        </p:nvSpPr>
        <p:spPr/>
        <p:txBody>
          <a:bodyPr/>
          <a:lstStyle/>
          <a:p>
            <a:r>
              <a:rPr lang="en-US" dirty="0"/>
              <a:t>7-21</a:t>
            </a:r>
          </a:p>
        </p:txBody>
      </p:sp>
    </p:spTree>
    <p:extLst>
      <p:ext uri="{BB962C8B-B14F-4D97-AF65-F5344CB8AC3E}">
        <p14:creationId xmlns:p14="http://schemas.microsoft.com/office/powerpoint/2010/main" val="134962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32869-E8DD-4D93-8659-5314D2AAE2FA}"/>
              </a:ext>
            </a:extLst>
          </p:cNvPr>
          <p:cNvSpPr>
            <a:spLocks noGrp="1"/>
          </p:cNvSpPr>
          <p:nvPr>
            <p:ph type="title"/>
          </p:nvPr>
        </p:nvSpPr>
        <p:spPr/>
        <p:txBody>
          <a:bodyPr/>
          <a:lstStyle/>
          <a:p>
            <a:r>
              <a:rPr lang="en-US" dirty="0"/>
              <a:t>Exercise 7.2</a:t>
            </a:r>
          </a:p>
        </p:txBody>
      </p:sp>
      <p:sp>
        <p:nvSpPr>
          <p:cNvPr id="2" name="Content Placeholder 1">
            <a:extLst>
              <a:ext uri="{FF2B5EF4-FFF2-40B4-BE49-F238E27FC236}">
                <a16:creationId xmlns:a16="http://schemas.microsoft.com/office/drawing/2014/main" id="{637D424A-1A05-4852-AEAD-A7DBF1493FA7}"/>
              </a:ext>
            </a:extLst>
          </p:cNvPr>
          <p:cNvSpPr>
            <a:spLocks noGrp="1"/>
          </p:cNvSpPr>
          <p:nvPr>
            <p:ph idx="1"/>
          </p:nvPr>
        </p:nvSpPr>
        <p:spPr/>
        <p:txBody>
          <a:bodyPr/>
          <a:lstStyle/>
          <a:p>
            <a:r>
              <a:rPr lang="en-US" dirty="0"/>
              <a:t>Given the disaster and the specific building, answer the following questions</a:t>
            </a:r>
          </a:p>
          <a:p>
            <a:pPr lvl="1"/>
            <a:r>
              <a:rPr lang="en-US" dirty="0"/>
              <a:t>What are the pertinent facts that must be gathered?</a:t>
            </a:r>
          </a:p>
          <a:p>
            <a:pPr lvl="1"/>
            <a:r>
              <a:rPr lang="en-US" dirty="0"/>
              <a:t>What kind of prediction can you make regarding damage, based on the incident and the building construction?</a:t>
            </a:r>
          </a:p>
          <a:p>
            <a:pPr lvl="1"/>
            <a:r>
              <a:rPr lang="en-US" dirty="0"/>
              <a:t>What probable search and rescue problems can you identify?</a:t>
            </a:r>
          </a:p>
          <a:p>
            <a:pPr lvl="1"/>
            <a:r>
              <a:rPr lang="en-US" dirty="0"/>
              <a:t>What specific safety considerations can you identify?</a:t>
            </a:r>
          </a:p>
          <a:p>
            <a:endParaRPr lang="en-US" dirty="0"/>
          </a:p>
        </p:txBody>
      </p:sp>
      <p:sp>
        <p:nvSpPr>
          <p:cNvPr id="6" name="Content Placeholder 5">
            <a:extLst>
              <a:ext uri="{FF2B5EF4-FFF2-40B4-BE49-F238E27FC236}">
                <a16:creationId xmlns:a16="http://schemas.microsoft.com/office/drawing/2014/main" id="{890B242D-8142-4A07-8E73-F6FAD045A002}"/>
              </a:ext>
            </a:extLst>
          </p:cNvPr>
          <p:cNvSpPr>
            <a:spLocks noGrp="1"/>
          </p:cNvSpPr>
          <p:nvPr>
            <p:ph sz="quarter" idx="12"/>
          </p:nvPr>
        </p:nvSpPr>
        <p:spPr/>
        <p:txBody>
          <a:bodyPr/>
          <a:lstStyle/>
          <a:p>
            <a:r>
              <a:rPr lang="en-US" dirty="0"/>
              <a:t>PM 7-12</a:t>
            </a:r>
          </a:p>
        </p:txBody>
      </p:sp>
      <p:sp>
        <p:nvSpPr>
          <p:cNvPr id="4" name="Text Placeholder 3">
            <a:extLst>
              <a:ext uri="{FF2B5EF4-FFF2-40B4-BE49-F238E27FC236}">
                <a16:creationId xmlns:a16="http://schemas.microsoft.com/office/drawing/2014/main" id="{93F041AF-93F0-4174-ACD5-D63AC3ED6D1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2727ABB-9AE7-43C5-B47A-B07779B62AA1}"/>
              </a:ext>
            </a:extLst>
          </p:cNvPr>
          <p:cNvSpPr>
            <a:spLocks noGrp="1"/>
          </p:cNvSpPr>
          <p:nvPr>
            <p:ph type="body" sz="quarter" idx="11"/>
          </p:nvPr>
        </p:nvSpPr>
        <p:spPr/>
        <p:txBody>
          <a:bodyPr/>
          <a:lstStyle/>
          <a:p>
            <a:r>
              <a:rPr lang="en-US" dirty="0"/>
              <a:t>7-22</a:t>
            </a:r>
          </a:p>
        </p:txBody>
      </p:sp>
    </p:spTree>
    <p:extLst>
      <p:ext uri="{BB962C8B-B14F-4D97-AF65-F5344CB8AC3E}">
        <p14:creationId xmlns:p14="http://schemas.microsoft.com/office/powerpoint/2010/main" val="235707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you see collapsed floors or walls, </a:t>
            </a:r>
            <a:r>
              <a:rPr lang="en-US" b="1" dirty="0"/>
              <a:t>GET OUT!</a:t>
            </a:r>
          </a:p>
        </p:txBody>
      </p:sp>
      <p:grpSp>
        <p:nvGrpSpPr>
          <p:cNvPr id="6" name="Group 5" descr="Walls or floors that collapse in a lattice pattern create a pancake void. Walls that collapse outward create a V void. When only a single wall collapses to lean against another, it creates a Lean-to void.">
            <a:extLst>
              <a:ext uri="{FF2B5EF4-FFF2-40B4-BE49-F238E27FC236}">
                <a16:creationId xmlns:a16="http://schemas.microsoft.com/office/drawing/2014/main" id="{718C419B-205E-4428-BCCD-873427764944}"/>
              </a:ext>
            </a:extLst>
          </p:cNvPr>
          <p:cNvGrpSpPr/>
          <p:nvPr/>
        </p:nvGrpSpPr>
        <p:grpSpPr>
          <a:xfrm>
            <a:off x="2309586" y="1627140"/>
            <a:ext cx="4772396" cy="3525805"/>
            <a:chOff x="1429787" y="1557160"/>
            <a:chExt cx="4772396" cy="3525805"/>
          </a:xfrm>
        </p:grpSpPr>
        <p:pic>
          <p:nvPicPr>
            <p:cNvPr id="7" name="Picture 6">
              <a:extLst>
                <a:ext uri="{FF2B5EF4-FFF2-40B4-BE49-F238E27FC236}">
                  <a16:creationId xmlns:a16="http://schemas.microsoft.com/office/drawing/2014/main" id="{5AEA8A06-52A2-4471-9073-B8F89CE197FC}"/>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787" y="1600365"/>
              <a:ext cx="2271261" cy="3482600"/>
            </a:xfrm>
            <a:prstGeom prst="rect">
              <a:avLst/>
            </a:prstGeom>
          </p:spPr>
        </p:pic>
        <p:pic>
          <p:nvPicPr>
            <p:cNvPr id="9" name="Picture 8">
              <a:extLst>
                <a:ext uri="{FF2B5EF4-FFF2-40B4-BE49-F238E27FC236}">
                  <a16:creationId xmlns:a16="http://schemas.microsoft.com/office/drawing/2014/main" id="{17CE04CB-18F2-4526-A704-D3545920E96C}"/>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890" y="1557160"/>
              <a:ext cx="2426293" cy="2564751"/>
            </a:xfrm>
            <a:prstGeom prst="rect">
              <a:avLst/>
            </a:prstGeom>
          </p:spPr>
        </p:pic>
      </p:grpSp>
      <p:sp>
        <p:nvSpPr>
          <p:cNvPr id="8" name="Content Placeholder 7">
            <a:extLst>
              <a:ext uri="{FF2B5EF4-FFF2-40B4-BE49-F238E27FC236}">
                <a16:creationId xmlns:a16="http://schemas.microsoft.com/office/drawing/2014/main" id="{0C8A903D-251C-4E57-B67C-A53EDAB2F324}"/>
              </a:ext>
            </a:extLst>
          </p:cNvPr>
          <p:cNvSpPr>
            <a:spLocks noGrp="1"/>
          </p:cNvSpPr>
          <p:nvPr>
            <p:ph sz="quarter" idx="12"/>
          </p:nvPr>
        </p:nvSpPr>
        <p:spPr/>
        <p:txBody>
          <a:bodyPr/>
          <a:lstStyle/>
          <a:p>
            <a:r>
              <a:rPr lang="en-US" dirty="0"/>
              <a:t>PM 7-13</a:t>
            </a:r>
          </a:p>
        </p:txBody>
      </p:sp>
      <p:sp>
        <p:nvSpPr>
          <p:cNvPr id="4" name="Text Placeholder 3">
            <a:extLst>
              <a:ext uri="{FF2B5EF4-FFF2-40B4-BE49-F238E27FC236}">
                <a16:creationId xmlns:a16="http://schemas.microsoft.com/office/drawing/2014/main" id="{5B57C52B-A987-48AC-AC52-5F9AFF33468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B332CDAB-AEAE-4DB8-9483-E66EA9EA968E}"/>
              </a:ext>
            </a:extLst>
          </p:cNvPr>
          <p:cNvSpPr>
            <a:spLocks noGrp="1"/>
          </p:cNvSpPr>
          <p:nvPr>
            <p:ph type="body" sz="quarter" idx="11"/>
          </p:nvPr>
        </p:nvSpPr>
        <p:spPr/>
        <p:txBody>
          <a:bodyPr/>
          <a:lstStyle/>
          <a:p>
            <a:r>
              <a:rPr lang="en-US" dirty="0"/>
              <a:t>7-23</a:t>
            </a:r>
          </a:p>
        </p:txBody>
      </p:sp>
    </p:spTree>
    <p:extLst>
      <p:ext uri="{BB962C8B-B14F-4D97-AF65-F5344CB8AC3E}">
        <p14:creationId xmlns:p14="http://schemas.microsoft.com/office/powerpoint/2010/main" val="1274755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74633-14E3-44D4-99F6-9BEA19E3F662}"/>
              </a:ext>
            </a:extLst>
          </p:cNvPr>
          <p:cNvSpPr>
            <a:spLocks noGrp="1"/>
          </p:cNvSpPr>
          <p:nvPr>
            <p:ph type="title"/>
          </p:nvPr>
        </p:nvSpPr>
        <p:spPr/>
        <p:txBody>
          <a:bodyPr/>
          <a:lstStyle/>
          <a:p>
            <a:r>
              <a:rPr lang="en-US" dirty="0"/>
              <a:t>Individual Voids</a:t>
            </a:r>
          </a:p>
        </p:txBody>
      </p:sp>
      <p:sp>
        <p:nvSpPr>
          <p:cNvPr id="2" name="Content Placeholder 1">
            <a:extLst>
              <a:ext uri="{FF2B5EF4-FFF2-40B4-BE49-F238E27FC236}">
                <a16:creationId xmlns:a16="http://schemas.microsoft.com/office/drawing/2014/main" id="{94ED8865-EAEF-45CC-A32E-75C9E9E476BF}"/>
              </a:ext>
            </a:extLst>
          </p:cNvPr>
          <p:cNvSpPr>
            <a:spLocks noGrp="1"/>
          </p:cNvSpPr>
          <p:nvPr>
            <p:ph idx="1"/>
          </p:nvPr>
        </p:nvSpPr>
        <p:spPr/>
        <p:txBody>
          <a:bodyPr/>
          <a:lstStyle/>
          <a:p>
            <a:r>
              <a:rPr lang="en-US" dirty="0"/>
              <a:t>Survivors may seek protection in various places</a:t>
            </a:r>
          </a:p>
          <a:p>
            <a:pPr lvl="1"/>
            <a:r>
              <a:rPr lang="en-US" dirty="0"/>
              <a:t>Inside bathtubs</a:t>
            </a:r>
          </a:p>
          <a:p>
            <a:pPr lvl="1"/>
            <a:r>
              <a:rPr lang="en-US" dirty="0"/>
              <a:t>Underneath desks</a:t>
            </a:r>
          </a:p>
          <a:p>
            <a:pPr lvl="1"/>
            <a:r>
              <a:rPr lang="en-US" dirty="0"/>
              <a:t>Inside cabinets</a:t>
            </a:r>
          </a:p>
          <a:p>
            <a:pPr lvl="1"/>
            <a:r>
              <a:rPr lang="en-US" dirty="0"/>
              <a:t>Under/next to beds</a:t>
            </a:r>
          </a:p>
          <a:p>
            <a:pPr lvl="1"/>
            <a:r>
              <a:rPr lang="en-US" dirty="0"/>
              <a:t>Inside closets </a:t>
            </a:r>
          </a:p>
          <a:p>
            <a:endParaRPr lang="en-US" dirty="0"/>
          </a:p>
        </p:txBody>
      </p:sp>
      <p:sp>
        <p:nvSpPr>
          <p:cNvPr id="6" name="Content Placeholder 5">
            <a:extLst>
              <a:ext uri="{FF2B5EF4-FFF2-40B4-BE49-F238E27FC236}">
                <a16:creationId xmlns:a16="http://schemas.microsoft.com/office/drawing/2014/main" id="{504377B2-C197-4FCB-858C-D323B3B54D50}"/>
              </a:ext>
            </a:extLst>
          </p:cNvPr>
          <p:cNvSpPr>
            <a:spLocks noGrp="1"/>
          </p:cNvSpPr>
          <p:nvPr>
            <p:ph sz="quarter" idx="12"/>
          </p:nvPr>
        </p:nvSpPr>
        <p:spPr/>
        <p:txBody>
          <a:bodyPr/>
          <a:lstStyle/>
          <a:p>
            <a:r>
              <a:rPr lang="en-US" dirty="0"/>
              <a:t>PM 7-13</a:t>
            </a:r>
          </a:p>
        </p:txBody>
      </p:sp>
      <p:sp>
        <p:nvSpPr>
          <p:cNvPr id="4" name="Text Placeholder 3">
            <a:extLst>
              <a:ext uri="{FF2B5EF4-FFF2-40B4-BE49-F238E27FC236}">
                <a16:creationId xmlns:a16="http://schemas.microsoft.com/office/drawing/2014/main" id="{CFEFFB34-D7A3-4483-84CE-1D123503ECE4}"/>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1AF9997-6C10-4D7A-A790-58C6E60AABF8}"/>
              </a:ext>
            </a:extLst>
          </p:cNvPr>
          <p:cNvSpPr>
            <a:spLocks noGrp="1"/>
          </p:cNvSpPr>
          <p:nvPr>
            <p:ph type="body" sz="quarter" idx="11"/>
          </p:nvPr>
        </p:nvSpPr>
        <p:spPr/>
        <p:txBody>
          <a:bodyPr/>
          <a:lstStyle/>
          <a:p>
            <a:r>
              <a:rPr lang="en-US" dirty="0"/>
              <a:t>7-24</a:t>
            </a:r>
          </a:p>
        </p:txBody>
      </p:sp>
    </p:spTree>
    <p:extLst>
      <p:ext uri="{BB962C8B-B14F-4D97-AF65-F5344CB8AC3E}">
        <p14:creationId xmlns:p14="http://schemas.microsoft.com/office/powerpoint/2010/main" val="64880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39240-08B4-4361-8936-1DCD7B5381F3}"/>
              </a:ext>
            </a:extLst>
          </p:cNvPr>
          <p:cNvSpPr>
            <a:spLocks noGrp="1"/>
          </p:cNvSpPr>
          <p:nvPr>
            <p:ph type="title"/>
          </p:nvPr>
        </p:nvSpPr>
        <p:spPr/>
        <p:txBody>
          <a:bodyPr/>
          <a:lstStyle/>
          <a:p>
            <a:r>
              <a:rPr lang="en-US" dirty="0"/>
              <a:t>Search Markings </a:t>
            </a:r>
            <a:r>
              <a:rPr lang="en-US" sz="1600" dirty="0">
                <a:solidFill>
                  <a:srgbClr val="448431"/>
                </a:solidFill>
              </a:rPr>
              <a:t>(1 of 3)</a:t>
            </a:r>
          </a:p>
        </p:txBody>
      </p:sp>
      <p:sp>
        <p:nvSpPr>
          <p:cNvPr id="2" name="Content Placeholder 1">
            <a:extLst>
              <a:ext uri="{FF2B5EF4-FFF2-40B4-BE49-F238E27FC236}">
                <a16:creationId xmlns:a16="http://schemas.microsoft.com/office/drawing/2014/main" id="{22C65206-DD01-4A6F-904B-F28939EA8841}"/>
              </a:ext>
            </a:extLst>
          </p:cNvPr>
          <p:cNvSpPr>
            <a:spLocks noGrp="1"/>
          </p:cNvSpPr>
          <p:nvPr>
            <p:ph idx="1"/>
          </p:nvPr>
        </p:nvSpPr>
        <p:spPr>
          <a:xfrm>
            <a:off x="315142" y="1521229"/>
            <a:ext cx="3913958" cy="4781145"/>
          </a:xfrm>
        </p:spPr>
        <p:txBody>
          <a:bodyPr/>
          <a:lstStyle/>
          <a:p>
            <a:r>
              <a:rPr lang="en-US" dirty="0"/>
              <a:t>Upon entering search area:</a:t>
            </a:r>
          </a:p>
          <a:p>
            <a:pPr lvl="1"/>
            <a:r>
              <a:rPr lang="en-US" dirty="0"/>
              <a:t>Make a slash</a:t>
            </a:r>
          </a:p>
          <a:p>
            <a:pPr lvl="1"/>
            <a:r>
              <a:rPr lang="en-US" dirty="0"/>
              <a:t>Enter info </a:t>
            </a:r>
          </a:p>
          <a:p>
            <a:r>
              <a:rPr lang="en-US" dirty="0"/>
              <a:t>Upon leaving search area:</a:t>
            </a:r>
          </a:p>
          <a:p>
            <a:pPr lvl="1"/>
            <a:r>
              <a:rPr lang="en-US" dirty="0"/>
              <a:t>Complete ‘X’</a:t>
            </a:r>
          </a:p>
          <a:p>
            <a:pPr lvl="1"/>
            <a:r>
              <a:rPr lang="en-US" dirty="0"/>
              <a:t>Enter info </a:t>
            </a:r>
          </a:p>
        </p:txBody>
      </p:sp>
      <p:pic>
        <p:nvPicPr>
          <p:cNvPr id="9" name="Picture 8" descr="Picture of a door with an X on the wall next to it, with spaces for information to be filled in. ">
            <a:extLst>
              <a:ext uri="{FF2B5EF4-FFF2-40B4-BE49-F238E27FC236}">
                <a16:creationId xmlns:a16="http://schemas.microsoft.com/office/drawing/2014/main" id="{633155F5-BB49-4CD6-936D-2AB12C726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55" y="1814051"/>
            <a:ext cx="4893899" cy="3920927"/>
          </a:xfrm>
          <a:prstGeom prst="rect">
            <a:avLst/>
          </a:prstGeom>
        </p:spPr>
      </p:pic>
      <p:sp>
        <p:nvSpPr>
          <p:cNvPr id="3" name="Content Placeholder 2">
            <a:extLst>
              <a:ext uri="{FF2B5EF4-FFF2-40B4-BE49-F238E27FC236}">
                <a16:creationId xmlns:a16="http://schemas.microsoft.com/office/drawing/2014/main" id="{21CC0DFC-4A35-4AB6-A7F1-D9FF130234BD}"/>
              </a:ext>
            </a:extLst>
          </p:cNvPr>
          <p:cNvSpPr>
            <a:spLocks noGrp="1"/>
          </p:cNvSpPr>
          <p:nvPr>
            <p:ph sz="quarter" idx="12"/>
          </p:nvPr>
        </p:nvSpPr>
        <p:spPr/>
        <p:txBody>
          <a:bodyPr/>
          <a:lstStyle/>
          <a:p>
            <a:r>
              <a:rPr lang="en-US" dirty="0"/>
              <a:t>PM 7-14</a:t>
            </a:r>
          </a:p>
        </p:txBody>
      </p:sp>
      <p:sp>
        <p:nvSpPr>
          <p:cNvPr id="6" name="Text Placeholder 5">
            <a:extLst>
              <a:ext uri="{FF2B5EF4-FFF2-40B4-BE49-F238E27FC236}">
                <a16:creationId xmlns:a16="http://schemas.microsoft.com/office/drawing/2014/main" id="{51C25239-924F-4568-BF39-4CE9D8D40538}"/>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9F231C54-6E45-4C4C-8A54-E5A4A6EA895F}"/>
              </a:ext>
            </a:extLst>
          </p:cNvPr>
          <p:cNvSpPr>
            <a:spLocks noGrp="1"/>
          </p:cNvSpPr>
          <p:nvPr>
            <p:ph type="body" sz="quarter" idx="11"/>
          </p:nvPr>
        </p:nvSpPr>
        <p:spPr/>
        <p:txBody>
          <a:bodyPr/>
          <a:lstStyle/>
          <a:p>
            <a:r>
              <a:rPr lang="en-US" dirty="0"/>
              <a:t>7-25</a:t>
            </a:r>
          </a:p>
        </p:txBody>
      </p:sp>
    </p:spTree>
    <p:extLst>
      <p:ext uri="{BB962C8B-B14F-4D97-AF65-F5344CB8AC3E}">
        <p14:creationId xmlns:p14="http://schemas.microsoft.com/office/powerpoint/2010/main" val="263854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ED79A-0E2B-4604-A849-8CD73765DEA4}"/>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(2 of 3)</a:t>
            </a:r>
            <a:endParaRPr lang="en-US" dirty="0">
              <a:solidFill>
                <a:srgbClr val="448431"/>
              </a:solidFill>
            </a:endParaRPr>
          </a:p>
        </p:txBody>
      </p:sp>
      <p:sp>
        <p:nvSpPr>
          <p:cNvPr id="2" name="Content Placeholder 1">
            <a:extLst>
              <a:ext uri="{FF2B5EF4-FFF2-40B4-BE49-F238E27FC236}">
                <a16:creationId xmlns:a16="http://schemas.microsoft.com/office/drawing/2014/main" id="{1EF77C0D-5730-42A6-8121-9B58227992F5}"/>
              </a:ext>
            </a:extLst>
          </p:cNvPr>
          <p:cNvSpPr>
            <a:spLocks noGrp="1"/>
          </p:cNvSpPr>
          <p:nvPr>
            <p:ph idx="1"/>
          </p:nvPr>
        </p:nvSpPr>
        <p:spPr/>
        <p:txBody>
          <a:bodyPr/>
          <a:lstStyle/>
          <a:p>
            <a:r>
              <a:rPr lang="en-US" dirty="0"/>
              <a:t>What information do you mark? </a:t>
            </a:r>
          </a:p>
        </p:txBody>
      </p:sp>
      <p:pic>
        <p:nvPicPr>
          <p:cNvPr id="7" name="Picture 6" descr="Diagram of an example search marking. Upon entering a search area, you will make a mark next to the door to indicate that you are entering. Do not make the mark on the door or on the wall where the door swings. Make a single slash and write the agency or group ID at the “9 o’clock” position. Then write the date and “time in” at the “12 o’clock” position. Upon exiting the search area, make another slash to form an “X” (the agency or group ID will be in the left quadrant). Enter the search “time out” In the top quadrant. In the right quadrant, enter the areas of the structure searched and any specific information about hazards. In the lower quadrant, enter information about the survivors found in the search area. “L” represents living and “D” represents dead. The search marking on the front of a structure or building should contain the total number of survivors, whereas search markings inside the structure or building will include survivor totals for specific search areas. Indicate where survivors were taken.">
            <a:extLst>
              <a:ext uri="{FF2B5EF4-FFF2-40B4-BE49-F238E27FC236}">
                <a16:creationId xmlns:a16="http://schemas.microsoft.com/office/drawing/2014/main" id="{B24ED5BA-07BD-4F31-A595-E84F20CA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092" y="2079524"/>
            <a:ext cx="5119074" cy="3913665"/>
          </a:xfrm>
          <a:prstGeom prst="rect">
            <a:avLst/>
          </a:prstGeom>
        </p:spPr>
      </p:pic>
      <p:sp>
        <p:nvSpPr>
          <p:cNvPr id="6" name="Content Placeholder 5">
            <a:extLst>
              <a:ext uri="{FF2B5EF4-FFF2-40B4-BE49-F238E27FC236}">
                <a16:creationId xmlns:a16="http://schemas.microsoft.com/office/drawing/2014/main" id="{79FA6FD7-A06B-4461-ACEF-A510C677DD49}"/>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7B4EAE7C-1A9D-4D1E-9D58-47FFAB156E1E}"/>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FC1BE33C-DCD3-414F-A4C5-9519ED6BAE4F}"/>
              </a:ext>
            </a:extLst>
          </p:cNvPr>
          <p:cNvSpPr>
            <a:spLocks noGrp="1"/>
          </p:cNvSpPr>
          <p:nvPr>
            <p:ph type="body" sz="quarter" idx="11"/>
          </p:nvPr>
        </p:nvSpPr>
        <p:spPr/>
        <p:txBody>
          <a:bodyPr/>
          <a:lstStyle/>
          <a:p>
            <a:r>
              <a:rPr lang="en-US" dirty="0"/>
              <a:t>7-26</a:t>
            </a:r>
          </a:p>
        </p:txBody>
      </p:sp>
    </p:spTree>
    <p:extLst>
      <p:ext uri="{BB962C8B-B14F-4D97-AF65-F5344CB8AC3E}">
        <p14:creationId xmlns:p14="http://schemas.microsoft.com/office/powerpoint/2010/main" val="106313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591E0-7D15-43FA-ADC3-266EE30756F3}"/>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(3 of 3)</a:t>
            </a:r>
            <a:endParaRPr lang="en-US" dirty="0">
              <a:solidFill>
                <a:srgbClr val="448431"/>
              </a:solidFill>
            </a:endParaRPr>
          </a:p>
        </p:txBody>
      </p:sp>
      <p:sp>
        <p:nvSpPr>
          <p:cNvPr id="2" name="Content Placeholder 1">
            <a:extLst>
              <a:ext uri="{FF2B5EF4-FFF2-40B4-BE49-F238E27FC236}">
                <a16:creationId xmlns:a16="http://schemas.microsoft.com/office/drawing/2014/main" id="{DACC4E74-4773-4582-896F-D41B0CE2AD3E}"/>
              </a:ext>
            </a:extLst>
          </p:cNvPr>
          <p:cNvSpPr>
            <a:spLocks noGrp="1"/>
          </p:cNvSpPr>
          <p:nvPr>
            <p:ph idx="1"/>
          </p:nvPr>
        </p:nvSpPr>
        <p:spPr/>
        <p:txBody>
          <a:bodyPr/>
          <a:lstStyle/>
          <a:p>
            <a:pPr marL="0" indent="0">
              <a:buNone/>
            </a:pPr>
            <a:r>
              <a:rPr lang="en-US" dirty="0"/>
              <a:t>Sample</a:t>
            </a:r>
          </a:p>
        </p:txBody>
      </p:sp>
      <p:pic>
        <p:nvPicPr>
          <p:cNvPr id="7" name="Picture 6" descr="Example searching marking. The top quadrant of the 'X' contains the date and times in and out of the building. The left quadrant describes the areas searched, noting that floors one and two were searched and that the stairs to floor three are unsafe. The bottom quadrant provides information about survivors, noting that two living survivors were moved to the CERT-23 medical operations location. The left quadrant contains the agency or group ID, which in this case is CERT-23.">
            <a:extLst>
              <a:ext uri="{FF2B5EF4-FFF2-40B4-BE49-F238E27FC236}">
                <a16:creationId xmlns:a16="http://schemas.microsoft.com/office/drawing/2014/main" id="{67F10B31-09B0-4F83-86E6-21A7DDC9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01" y="1670510"/>
            <a:ext cx="6127324" cy="4146436"/>
          </a:xfrm>
          <a:prstGeom prst="rect">
            <a:avLst/>
          </a:prstGeom>
        </p:spPr>
      </p:pic>
      <p:sp>
        <p:nvSpPr>
          <p:cNvPr id="6" name="Content Placeholder 5">
            <a:extLst>
              <a:ext uri="{FF2B5EF4-FFF2-40B4-BE49-F238E27FC236}">
                <a16:creationId xmlns:a16="http://schemas.microsoft.com/office/drawing/2014/main" id="{C78170DC-D971-49AC-B208-8A18E2FB677B}"/>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013F01C3-EEEB-4B5D-95A3-4861DE5E9FC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2FFFE6A-4D13-4674-B896-67AB80028C14}"/>
              </a:ext>
            </a:extLst>
          </p:cNvPr>
          <p:cNvSpPr>
            <a:spLocks noGrp="1"/>
          </p:cNvSpPr>
          <p:nvPr>
            <p:ph type="body" sz="quarter" idx="11"/>
          </p:nvPr>
        </p:nvSpPr>
        <p:spPr/>
        <p:txBody>
          <a:bodyPr/>
          <a:lstStyle/>
          <a:p>
            <a:r>
              <a:rPr lang="en-US" dirty="0"/>
              <a:t>7-27</a:t>
            </a:r>
          </a:p>
        </p:txBody>
      </p:sp>
    </p:spTree>
    <p:extLst>
      <p:ext uri="{BB962C8B-B14F-4D97-AF65-F5344CB8AC3E}">
        <p14:creationId xmlns:p14="http://schemas.microsoft.com/office/powerpoint/2010/main" val="158173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5200-ADA2-4DC0-AA61-081C42C248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6973F50E-84A5-4CDB-BB06-DB9EC2C255B5}"/>
              </a:ext>
            </a:extLst>
          </p:cNvPr>
          <p:cNvSpPr>
            <a:spLocks noGrp="1"/>
          </p:cNvSpPr>
          <p:nvPr>
            <p:ph idx="1"/>
          </p:nvPr>
        </p:nvSpPr>
        <p:spPr/>
        <p:txBody>
          <a:bodyPr/>
          <a:lstStyle/>
          <a:p>
            <a:r>
              <a:rPr lang="en-US" dirty="0"/>
              <a:t>Remain within arm’s reach of one other CERT member </a:t>
            </a:r>
          </a:p>
          <a:p>
            <a:r>
              <a:rPr lang="en-US" dirty="0"/>
              <a:t>Call out to survivors, “If anyone can hear my voice, come here”</a:t>
            </a:r>
          </a:p>
          <a:p>
            <a:r>
              <a:rPr lang="en-US" dirty="0"/>
              <a:t>Ask any survivors who do respond for more information about the building or others who may be trapped </a:t>
            </a:r>
          </a:p>
          <a:p>
            <a:r>
              <a:rPr lang="en-US" dirty="0"/>
              <a:t>Survivors might be in shock or confused </a:t>
            </a:r>
          </a:p>
        </p:txBody>
      </p:sp>
      <p:sp>
        <p:nvSpPr>
          <p:cNvPr id="6" name="Content Placeholder 5">
            <a:extLst>
              <a:ext uri="{FF2B5EF4-FFF2-40B4-BE49-F238E27FC236}">
                <a16:creationId xmlns:a16="http://schemas.microsoft.com/office/drawing/2014/main" id="{642EADF9-1B5E-49D5-9FBC-51D74B44C52A}"/>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957A002E-A1C4-4D9C-88C5-C9673C32D45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2041F166-0B5E-4E3E-9C82-E19FADE97088}"/>
              </a:ext>
            </a:extLst>
          </p:cNvPr>
          <p:cNvSpPr>
            <a:spLocks noGrp="1"/>
          </p:cNvSpPr>
          <p:nvPr>
            <p:ph type="body" sz="quarter" idx="11"/>
          </p:nvPr>
        </p:nvSpPr>
        <p:spPr/>
        <p:txBody>
          <a:bodyPr/>
          <a:lstStyle/>
          <a:p>
            <a:r>
              <a:rPr lang="en-US" dirty="0"/>
              <a:t>7-28</a:t>
            </a:r>
          </a:p>
        </p:txBody>
      </p:sp>
    </p:spTree>
    <p:extLst>
      <p:ext uri="{BB962C8B-B14F-4D97-AF65-F5344CB8AC3E}">
        <p14:creationId xmlns:p14="http://schemas.microsoft.com/office/powerpoint/2010/main" val="294047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DA5FF-A8BB-41B1-AEDE-743C742F0A6D}"/>
              </a:ext>
            </a:extLst>
          </p:cNvPr>
          <p:cNvSpPr>
            <a:spLocks noGrp="1"/>
          </p:cNvSpPr>
          <p:nvPr>
            <p:ph type="title"/>
          </p:nvPr>
        </p:nvSpPr>
        <p:spPr/>
        <p:txBody>
          <a:bodyPr/>
          <a:lstStyle/>
          <a:p>
            <a:r>
              <a:rPr lang="en-US" dirty="0"/>
              <a:t>Unit</a:t>
            </a:r>
            <a:r>
              <a:rPr lang="en-US" sz="800" dirty="0">
                <a:solidFill>
                  <a:srgbClr val="448431"/>
                </a:solidFill>
              </a:rPr>
              <a:t> 7 </a:t>
            </a:r>
            <a:r>
              <a:rPr lang="en-US" dirty="0"/>
              <a:t>Topics</a:t>
            </a:r>
          </a:p>
        </p:txBody>
      </p:sp>
      <p:sp>
        <p:nvSpPr>
          <p:cNvPr id="2" name="Content Placeholder 1">
            <a:extLst>
              <a:ext uri="{FF2B5EF4-FFF2-40B4-BE49-F238E27FC236}">
                <a16:creationId xmlns:a16="http://schemas.microsoft.com/office/drawing/2014/main" id="{17A77D30-3457-47E8-8D2B-6ED895E05C51}"/>
              </a:ext>
            </a:extLst>
          </p:cNvPr>
          <p:cNvSpPr>
            <a:spLocks noGrp="1"/>
          </p:cNvSpPr>
          <p:nvPr>
            <p:ph idx="1"/>
          </p:nvPr>
        </p:nvSpPr>
        <p:spPr/>
        <p:txBody>
          <a:bodyPr/>
          <a:lstStyle/>
          <a:p>
            <a:r>
              <a:rPr lang="en-US" dirty="0"/>
              <a:t>Search and Rescue Size-up</a:t>
            </a:r>
          </a:p>
          <a:p>
            <a:r>
              <a:rPr lang="en-US" dirty="0"/>
              <a:t>Conducting Interior and Exterior Search Operations</a:t>
            </a:r>
          </a:p>
          <a:p>
            <a:r>
              <a:rPr lang="en-US" dirty="0"/>
              <a:t>Conducting Rescue Operations </a:t>
            </a:r>
          </a:p>
        </p:txBody>
      </p:sp>
      <p:sp>
        <p:nvSpPr>
          <p:cNvPr id="6" name="Content Placeholder 5">
            <a:extLst>
              <a:ext uri="{FF2B5EF4-FFF2-40B4-BE49-F238E27FC236}">
                <a16:creationId xmlns:a16="http://schemas.microsoft.com/office/drawing/2014/main" id="{A8BD90A9-093D-470B-BD89-BF00791E4274}"/>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E83335CA-BBF6-41ED-B087-5EB3BD95192D}"/>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784E579-EDC3-49B7-99E1-9C935B5504A9}"/>
              </a:ext>
            </a:extLst>
          </p:cNvPr>
          <p:cNvSpPr>
            <a:spLocks noGrp="1"/>
          </p:cNvSpPr>
          <p:nvPr>
            <p:ph type="body" sz="quarter" idx="11"/>
          </p:nvPr>
        </p:nvSpPr>
        <p:spPr/>
        <p:txBody>
          <a:bodyPr/>
          <a:lstStyle/>
          <a:p>
            <a:r>
              <a:rPr lang="en-US" dirty="0"/>
              <a:t>7-2</a:t>
            </a:r>
          </a:p>
        </p:txBody>
      </p:sp>
    </p:spTree>
    <p:extLst>
      <p:ext uri="{BB962C8B-B14F-4D97-AF65-F5344CB8AC3E}">
        <p14:creationId xmlns:p14="http://schemas.microsoft.com/office/powerpoint/2010/main" val="287004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90794-E092-4BB7-B1DE-D8B631CE6A73}"/>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1A08F061-42AA-4273-844F-412F3A49C8DF}"/>
              </a:ext>
            </a:extLst>
          </p:cNvPr>
          <p:cNvSpPr>
            <a:spLocks noGrp="1"/>
          </p:cNvSpPr>
          <p:nvPr>
            <p:ph idx="1"/>
          </p:nvPr>
        </p:nvSpPr>
        <p:spPr>
          <a:xfrm>
            <a:off x="315142" y="1521229"/>
            <a:ext cx="5004204" cy="4781145"/>
          </a:xfrm>
        </p:spPr>
        <p:txBody>
          <a:bodyPr/>
          <a:lstStyle/>
          <a:p>
            <a:pPr>
              <a:lnSpc>
                <a:spcPct val="100000"/>
              </a:lnSpc>
              <a:spcBef>
                <a:spcPts val="600"/>
              </a:spcBef>
            </a:pPr>
            <a:r>
              <a:rPr lang="en-US" dirty="0"/>
              <a:t>Bottom-up/top-down for a multi-story building</a:t>
            </a:r>
          </a:p>
          <a:p>
            <a:pPr>
              <a:lnSpc>
                <a:spcPct val="100000"/>
              </a:lnSpc>
              <a:spcBef>
                <a:spcPts val="600"/>
              </a:spcBef>
            </a:pPr>
            <a:r>
              <a:rPr lang="en-US" dirty="0"/>
              <a:t>Right wall/left wall for a single floor</a:t>
            </a:r>
          </a:p>
          <a:p>
            <a:pPr>
              <a:lnSpc>
                <a:spcPct val="100000"/>
              </a:lnSpc>
              <a:spcBef>
                <a:spcPts val="600"/>
              </a:spcBef>
            </a:pPr>
            <a:r>
              <a:rPr lang="en-US" dirty="0"/>
              <a:t>Stop frequently to listen </a:t>
            </a:r>
          </a:p>
        </p:txBody>
      </p:sp>
      <p:pic>
        <p:nvPicPr>
          <p:cNvPr id="9" name="Picture 8" descr="Image depicting the right wall/left wall approach for searching through a single floor of a building. Searchers should follow the wall on their right or left while walking in and out of rooms on the entire floor.">
            <a:extLst>
              <a:ext uri="{FF2B5EF4-FFF2-40B4-BE49-F238E27FC236}">
                <a16:creationId xmlns:a16="http://schemas.microsoft.com/office/drawing/2014/main" id="{D9FF5293-59CA-4C50-9EED-39CD8AC8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894" y="1706972"/>
            <a:ext cx="3585164" cy="4109212"/>
          </a:xfrm>
          <a:prstGeom prst="rect">
            <a:avLst/>
          </a:prstGeom>
        </p:spPr>
      </p:pic>
      <p:sp>
        <p:nvSpPr>
          <p:cNvPr id="3" name="Content Placeholder 2">
            <a:extLst>
              <a:ext uri="{FF2B5EF4-FFF2-40B4-BE49-F238E27FC236}">
                <a16:creationId xmlns:a16="http://schemas.microsoft.com/office/drawing/2014/main" id="{DCEFAD1C-C633-4635-890E-4920E720957B}"/>
              </a:ext>
            </a:extLst>
          </p:cNvPr>
          <p:cNvSpPr>
            <a:spLocks noGrp="1"/>
          </p:cNvSpPr>
          <p:nvPr>
            <p:ph sz="quarter" idx="12"/>
          </p:nvPr>
        </p:nvSpPr>
        <p:spPr/>
        <p:txBody>
          <a:bodyPr/>
          <a:lstStyle/>
          <a:p>
            <a:r>
              <a:rPr lang="en-US" dirty="0"/>
              <a:t>PM 7-15</a:t>
            </a:r>
          </a:p>
        </p:txBody>
      </p:sp>
      <p:sp>
        <p:nvSpPr>
          <p:cNvPr id="6" name="Text Placeholder 5">
            <a:extLst>
              <a:ext uri="{FF2B5EF4-FFF2-40B4-BE49-F238E27FC236}">
                <a16:creationId xmlns:a16="http://schemas.microsoft.com/office/drawing/2014/main" id="{528F59C1-3152-4DEA-AC9E-0361F62FD2E1}"/>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1978C677-D0EF-4C21-984A-4B15EBCED50F}"/>
              </a:ext>
            </a:extLst>
          </p:cNvPr>
          <p:cNvSpPr>
            <a:spLocks noGrp="1"/>
          </p:cNvSpPr>
          <p:nvPr>
            <p:ph type="body" sz="quarter" idx="11"/>
          </p:nvPr>
        </p:nvSpPr>
        <p:spPr/>
        <p:txBody>
          <a:bodyPr/>
          <a:lstStyle/>
          <a:p>
            <a:r>
              <a:rPr lang="en-US" dirty="0"/>
              <a:t>7-29</a:t>
            </a:r>
          </a:p>
        </p:txBody>
      </p:sp>
    </p:spTree>
    <p:extLst>
      <p:ext uri="{BB962C8B-B14F-4D97-AF65-F5344CB8AC3E}">
        <p14:creationId xmlns:p14="http://schemas.microsoft.com/office/powerpoint/2010/main" val="303146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A33E0-E65A-4A2E-A1D2-518F20A321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(3 of 5)</a:t>
            </a:r>
            <a:endParaRPr lang="en-US" dirty="0">
              <a:solidFill>
                <a:srgbClr val="448431"/>
              </a:solidFill>
            </a:endParaRPr>
          </a:p>
        </p:txBody>
      </p:sp>
      <p:sp>
        <p:nvSpPr>
          <p:cNvPr id="2" name="Content Placeholder 1">
            <a:extLst>
              <a:ext uri="{FF2B5EF4-FFF2-40B4-BE49-F238E27FC236}">
                <a16:creationId xmlns:a16="http://schemas.microsoft.com/office/drawing/2014/main" id="{3AB02D22-4F5E-4966-9577-38FFA359448E}"/>
              </a:ext>
            </a:extLst>
          </p:cNvPr>
          <p:cNvSpPr>
            <a:spLocks noGrp="1"/>
          </p:cNvSpPr>
          <p:nvPr>
            <p:ph idx="1"/>
          </p:nvPr>
        </p:nvSpPr>
        <p:spPr>
          <a:xfrm>
            <a:off x="315141" y="1521229"/>
            <a:ext cx="4752471" cy="4781145"/>
          </a:xfrm>
        </p:spPr>
        <p:txBody>
          <a:bodyPr/>
          <a:lstStyle/>
          <a:p>
            <a:r>
              <a:rPr lang="en-US" dirty="0"/>
              <a:t>Stop frequently to listen for:</a:t>
            </a:r>
          </a:p>
          <a:p>
            <a:pPr lvl="1"/>
            <a:r>
              <a:rPr lang="en-US" dirty="0"/>
              <a:t>Tapping</a:t>
            </a:r>
          </a:p>
          <a:p>
            <a:pPr lvl="1"/>
            <a:r>
              <a:rPr lang="en-US" dirty="0"/>
              <a:t>Movement</a:t>
            </a:r>
          </a:p>
          <a:p>
            <a:pPr lvl="1"/>
            <a:r>
              <a:rPr lang="en-US" dirty="0"/>
              <a:t>Voices </a:t>
            </a:r>
          </a:p>
        </p:txBody>
      </p:sp>
      <p:pic>
        <p:nvPicPr>
          <p:cNvPr id="6" name="Picture 5" descr="Photo: A woman cups her hand around her ear to hear better.">
            <a:extLst>
              <a:ext uri="{FF2B5EF4-FFF2-40B4-BE49-F238E27FC236}">
                <a16:creationId xmlns:a16="http://schemas.microsoft.com/office/drawing/2014/main" id="{3BA00DCA-829D-4955-A2BB-77E3CA0CD90F}"/>
              </a:ext>
            </a:extLst>
          </p:cNvPr>
          <p:cNvPicPr>
            <a:picLocks noChangeAspect="1"/>
          </p:cNvPicPr>
          <p:nvPr/>
        </p:nvPicPr>
        <p:blipFill>
          <a:blip r:embed="rId2"/>
          <a:stretch>
            <a:fillRect/>
          </a:stretch>
        </p:blipFill>
        <p:spPr>
          <a:xfrm>
            <a:off x="5067613" y="1699904"/>
            <a:ext cx="3637579" cy="3928991"/>
          </a:xfrm>
          <a:prstGeom prst="rect">
            <a:avLst/>
          </a:prstGeom>
        </p:spPr>
      </p:pic>
      <p:sp>
        <p:nvSpPr>
          <p:cNvPr id="7" name="Content Placeholder 6">
            <a:extLst>
              <a:ext uri="{FF2B5EF4-FFF2-40B4-BE49-F238E27FC236}">
                <a16:creationId xmlns:a16="http://schemas.microsoft.com/office/drawing/2014/main" id="{7C2E27AA-CFCD-4D0F-8EF7-D094BE6872B8}"/>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51EB319C-8B83-468D-AA6C-975FF01604E3}"/>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9499587-DB9A-438E-B9EE-37DB03AAE85E}"/>
              </a:ext>
            </a:extLst>
          </p:cNvPr>
          <p:cNvSpPr>
            <a:spLocks noGrp="1"/>
          </p:cNvSpPr>
          <p:nvPr>
            <p:ph type="body" sz="quarter" idx="11"/>
          </p:nvPr>
        </p:nvSpPr>
        <p:spPr/>
        <p:txBody>
          <a:bodyPr/>
          <a:lstStyle/>
          <a:p>
            <a:r>
              <a:rPr lang="en-US" dirty="0"/>
              <a:t>7-30</a:t>
            </a:r>
          </a:p>
        </p:txBody>
      </p:sp>
    </p:spTree>
    <p:extLst>
      <p:ext uri="{BB962C8B-B14F-4D97-AF65-F5344CB8AC3E}">
        <p14:creationId xmlns:p14="http://schemas.microsoft.com/office/powerpoint/2010/main" val="3090566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0BD36-70C4-4020-8148-AACE8B7CB486}"/>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82F56A13-1457-43E7-96C3-E8CEF142AD95}"/>
              </a:ext>
            </a:extLst>
          </p:cNvPr>
          <p:cNvSpPr>
            <a:spLocks noGrp="1"/>
          </p:cNvSpPr>
          <p:nvPr>
            <p:ph idx="1"/>
          </p:nvPr>
        </p:nvSpPr>
        <p:spPr>
          <a:xfrm>
            <a:off x="315142" y="1521229"/>
            <a:ext cx="5162466" cy="4781145"/>
          </a:xfrm>
        </p:spPr>
        <p:txBody>
          <a:bodyPr/>
          <a:lstStyle/>
          <a:p>
            <a:r>
              <a:rPr lang="en-US" dirty="0"/>
              <a:t>Triangulation allows rescuers to view a location from several perspectives </a:t>
            </a:r>
          </a:p>
        </p:txBody>
      </p:sp>
      <p:pic>
        <p:nvPicPr>
          <p:cNvPr id="6" name="Picture 5" descr="Diagram depicting triangulation. In this diagram, four rescuers, guided by survivor sounds, stand around an obstructed area and direct flashlights into the area. The light shining from different directions will eliminate shadows that could otherwise hide survivors. ">
            <a:extLst>
              <a:ext uri="{FF2B5EF4-FFF2-40B4-BE49-F238E27FC236}">
                <a16:creationId xmlns:a16="http://schemas.microsoft.com/office/drawing/2014/main" id="{9E57B078-AC28-4A00-8510-15D5D3956DC1}"/>
              </a:ext>
            </a:extLst>
          </p:cNvPr>
          <p:cNvPicPr>
            <a:picLocks noChangeAspect="1"/>
          </p:cNvPicPr>
          <p:nvPr/>
        </p:nvPicPr>
        <p:blipFill>
          <a:blip r:embed="rId2"/>
          <a:stretch>
            <a:fillRect/>
          </a:stretch>
        </p:blipFill>
        <p:spPr>
          <a:xfrm>
            <a:off x="5301092" y="1922433"/>
            <a:ext cx="3462949" cy="3626686"/>
          </a:xfrm>
          <a:prstGeom prst="rect">
            <a:avLst/>
          </a:prstGeom>
        </p:spPr>
      </p:pic>
      <p:sp>
        <p:nvSpPr>
          <p:cNvPr id="7" name="Content Placeholder 6">
            <a:extLst>
              <a:ext uri="{FF2B5EF4-FFF2-40B4-BE49-F238E27FC236}">
                <a16:creationId xmlns:a16="http://schemas.microsoft.com/office/drawing/2014/main" id="{94724B45-C12B-44CD-9CDA-3162F3699394}"/>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0EC24A71-B79B-45D5-8C50-8C09D2C255C0}"/>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CC231E1E-4D53-42DE-A706-8AC6815CD64E}"/>
              </a:ext>
            </a:extLst>
          </p:cNvPr>
          <p:cNvSpPr>
            <a:spLocks noGrp="1"/>
          </p:cNvSpPr>
          <p:nvPr>
            <p:ph type="body" sz="quarter" idx="11"/>
          </p:nvPr>
        </p:nvSpPr>
        <p:spPr/>
        <p:txBody>
          <a:bodyPr/>
          <a:lstStyle/>
          <a:p>
            <a:r>
              <a:rPr lang="en-US" dirty="0"/>
              <a:t>7-31</a:t>
            </a:r>
          </a:p>
        </p:txBody>
      </p:sp>
    </p:spTree>
    <p:extLst>
      <p:ext uri="{BB962C8B-B14F-4D97-AF65-F5344CB8AC3E}">
        <p14:creationId xmlns:p14="http://schemas.microsoft.com/office/powerpoint/2010/main" val="115498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7E3CB-14A8-466F-9869-7781760D484C}"/>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(5 of 5)</a:t>
            </a:r>
            <a:endParaRPr lang="en-US" dirty="0">
              <a:solidFill>
                <a:srgbClr val="448431"/>
              </a:solidFill>
            </a:endParaRPr>
          </a:p>
        </p:txBody>
      </p:sp>
      <p:sp>
        <p:nvSpPr>
          <p:cNvPr id="2" name="Content Placeholder 1">
            <a:extLst>
              <a:ext uri="{FF2B5EF4-FFF2-40B4-BE49-F238E27FC236}">
                <a16:creationId xmlns:a16="http://schemas.microsoft.com/office/drawing/2014/main" id="{E899814F-8AFA-4216-B4E6-D2301D7C6105}"/>
              </a:ext>
            </a:extLst>
          </p:cNvPr>
          <p:cNvSpPr>
            <a:spLocks noGrp="1"/>
          </p:cNvSpPr>
          <p:nvPr>
            <p:ph idx="1"/>
          </p:nvPr>
        </p:nvSpPr>
        <p:spPr/>
        <p:txBody>
          <a:bodyPr/>
          <a:lstStyle/>
          <a:p>
            <a:r>
              <a:rPr lang="en-US" dirty="0"/>
              <a:t>Keep records of rescued survivors and of those who remain trapped or who are dead </a:t>
            </a:r>
          </a:p>
          <a:p>
            <a:r>
              <a:rPr lang="en-US" dirty="0"/>
              <a:t>Report information to emergency services personnel </a:t>
            </a:r>
          </a:p>
        </p:txBody>
      </p:sp>
      <p:sp>
        <p:nvSpPr>
          <p:cNvPr id="6" name="Content Placeholder 5">
            <a:extLst>
              <a:ext uri="{FF2B5EF4-FFF2-40B4-BE49-F238E27FC236}">
                <a16:creationId xmlns:a16="http://schemas.microsoft.com/office/drawing/2014/main" id="{4D62259E-6F86-4214-9A3D-1ED71DD4641E}"/>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23F4BFC1-753F-416D-8642-E15D2310721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BFF912B-787E-410C-B170-BFB43ED4FA3D}"/>
              </a:ext>
            </a:extLst>
          </p:cNvPr>
          <p:cNvSpPr>
            <a:spLocks noGrp="1"/>
          </p:cNvSpPr>
          <p:nvPr>
            <p:ph type="body" sz="quarter" idx="11"/>
          </p:nvPr>
        </p:nvSpPr>
        <p:spPr/>
        <p:txBody>
          <a:bodyPr/>
          <a:lstStyle/>
          <a:p>
            <a:r>
              <a:rPr lang="en-US" dirty="0"/>
              <a:t>7-32</a:t>
            </a:r>
          </a:p>
        </p:txBody>
      </p:sp>
    </p:spTree>
    <p:extLst>
      <p:ext uri="{BB962C8B-B14F-4D97-AF65-F5344CB8AC3E}">
        <p14:creationId xmlns:p14="http://schemas.microsoft.com/office/powerpoint/2010/main" val="385438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7245C-0A11-489A-9EE5-EACC5BCF80B0}"/>
              </a:ext>
            </a:extLst>
          </p:cNvPr>
          <p:cNvSpPr>
            <a:spLocks noGrp="1"/>
          </p:cNvSpPr>
          <p:nvPr>
            <p:ph type="title"/>
          </p:nvPr>
        </p:nvSpPr>
        <p:spPr/>
        <p:txBody>
          <a:bodyPr/>
          <a:lstStyle/>
          <a:p>
            <a:r>
              <a:rPr lang="en-US" dirty="0"/>
              <a:t>Exterior Search</a:t>
            </a:r>
          </a:p>
        </p:txBody>
      </p:sp>
      <p:sp>
        <p:nvSpPr>
          <p:cNvPr id="2" name="Content Placeholder 1">
            <a:extLst>
              <a:ext uri="{FF2B5EF4-FFF2-40B4-BE49-F238E27FC236}">
                <a16:creationId xmlns:a16="http://schemas.microsoft.com/office/drawing/2014/main" id="{2EDF8114-A901-43AF-963A-E9044FB8D43F}"/>
              </a:ext>
            </a:extLst>
          </p:cNvPr>
          <p:cNvSpPr>
            <a:spLocks noGrp="1"/>
          </p:cNvSpPr>
          <p:nvPr>
            <p:ph idx="1"/>
          </p:nvPr>
        </p:nvSpPr>
        <p:spPr>
          <a:xfrm>
            <a:off x="315143" y="1521229"/>
            <a:ext cx="4952740" cy="4781145"/>
          </a:xfrm>
        </p:spPr>
        <p:txBody>
          <a:bodyPr/>
          <a:lstStyle/>
          <a:p>
            <a:r>
              <a:rPr lang="en-US" dirty="0"/>
              <a:t>Set up a grid search:</a:t>
            </a:r>
          </a:p>
          <a:p>
            <a:pPr lvl="1"/>
            <a:r>
              <a:rPr lang="en-US" dirty="0"/>
              <a:t>Set distance between searchers according to visibility and debris </a:t>
            </a:r>
          </a:p>
          <a:p>
            <a:pPr lvl="1"/>
            <a:r>
              <a:rPr lang="en-US" dirty="0"/>
              <a:t>Overlap patterns for full coverage </a:t>
            </a:r>
          </a:p>
          <a:p>
            <a:pPr lvl="1"/>
            <a:r>
              <a:rPr lang="en-US" dirty="0"/>
              <a:t>Search in as straight a line as possible </a:t>
            </a:r>
          </a:p>
          <a:p>
            <a:pPr lvl="1"/>
            <a:r>
              <a:rPr lang="en-US" dirty="0"/>
              <a:t>Mark areas that have been searched </a:t>
            </a:r>
          </a:p>
          <a:p>
            <a:endParaRPr lang="en-US" dirty="0"/>
          </a:p>
        </p:txBody>
      </p:sp>
      <p:grpSp>
        <p:nvGrpSpPr>
          <p:cNvPr id="52" name="Group 51" descr="Drawing of a grid pattern.">
            <a:extLst>
              <a:ext uri="{FF2B5EF4-FFF2-40B4-BE49-F238E27FC236}">
                <a16:creationId xmlns:a16="http://schemas.microsoft.com/office/drawing/2014/main" id="{C79FDD95-5D1F-475F-AD98-EBA0935CE05D}"/>
              </a:ext>
            </a:extLst>
          </p:cNvPr>
          <p:cNvGrpSpPr/>
          <p:nvPr/>
        </p:nvGrpSpPr>
        <p:grpSpPr>
          <a:xfrm>
            <a:off x="5120762" y="1637531"/>
            <a:ext cx="3322689" cy="4119456"/>
            <a:chOff x="5120762" y="1637531"/>
            <a:chExt cx="3322689" cy="4119456"/>
          </a:xfrm>
        </p:grpSpPr>
        <p:pic>
          <p:nvPicPr>
            <p:cNvPr id="7" name="Picture 6">
              <a:extLst>
                <a:ext uri="{FF2B5EF4-FFF2-40B4-BE49-F238E27FC236}">
                  <a16:creationId xmlns:a16="http://schemas.microsoft.com/office/drawing/2014/main" id="{6DD00C71-A521-4C75-927D-6F0905F7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762" y="1637531"/>
              <a:ext cx="3322689" cy="4119456"/>
            </a:xfrm>
            <a:prstGeom prst="rect">
              <a:avLst/>
            </a:prstGeom>
          </p:spPr>
        </p:pic>
        <p:grpSp>
          <p:nvGrpSpPr>
            <p:cNvPr id="51" name="Group 50">
              <a:extLst>
                <a:ext uri="{FF2B5EF4-FFF2-40B4-BE49-F238E27FC236}">
                  <a16:creationId xmlns:a16="http://schemas.microsoft.com/office/drawing/2014/main" id="{CCB8A4A4-8C10-4B40-B760-E806F761FC81}"/>
                </a:ext>
              </a:extLst>
            </p:cNvPr>
            <p:cNvGrpSpPr/>
            <p:nvPr/>
          </p:nvGrpSpPr>
          <p:grpSpPr>
            <a:xfrm>
              <a:off x="5487955" y="1796921"/>
              <a:ext cx="2375037" cy="3741578"/>
              <a:chOff x="5487955" y="1796921"/>
              <a:chExt cx="2375037" cy="3741578"/>
            </a:xfrm>
          </p:grpSpPr>
          <p:grpSp>
            <p:nvGrpSpPr>
              <p:cNvPr id="27" name="Group 26">
                <a:extLst>
                  <a:ext uri="{FF2B5EF4-FFF2-40B4-BE49-F238E27FC236}">
                    <a16:creationId xmlns:a16="http://schemas.microsoft.com/office/drawing/2014/main" id="{4ACCFF17-0665-4370-83D1-A9BCA2953B5A}"/>
                  </a:ext>
                </a:extLst>
              </p:cNvPr>
              <p:cNvGrpSpPr/>
              <p:nvPr/>
            </p:nvGrpSpPr>
            <p:grpSpPr>
              <a:xfrm>
                <a:off x="6018245" y="1796921"/>
                <a:ext cx="7778" cy="3741578"/>
                <a:chOff x="6018245" y="1768151"/>
                <a:chExt cx="7778" cy="3741578"/>
              </a:xfrm>
            </p:grpSpPr>
            <p:cxnSp>
              <p:nvCxnSpPr>
                <p:cNvPr id="8" name="Straight Arrow Connector 7">
                  <a:extLst>
                    <a:ext uri="{FF2B5EF4-FFF2-40B4-BE49-F238E27FC236}">
                      <a16:creationId xmlns:a16="http://schemas.microsoft.com/office/drawing/2014/main" id="{1CB2E91C-F317-4624-AB1D-E72D7F1D05B0}"/>
                    </a:ext>
                    <a:ext uri="{C183D7F6-B498-43B3-948B-1728B52AA6E4}">
                      <adec:decorative xmlns:adec="http://schemas.microsoft.com/office/drawing/2017/decorative" xmlns="" val="1"/>
                    </a:ext>
                  </a:extLst>
                </p:cNvPr>
                <p:cNvCxnSpPr/>
                <p:nvPr/>
              </p:nvCxnSpPr>
              <p:spPr>
                <a:xfrm>
                  <a:off x="6018245" y="17681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F37042-3305-47CE-BA59-33B47FF54382}"/>
                    </a:ext>
                    <a:ext uri="{C183D7F6-B498-43B3-948B-1728B52AA6E4}">
                      <adec:decorative xmlns:adec="http://schemas.microsoft.com/office/drawing/2017/decorative" xmlns="" val="1"/>
                    </a:ext>
                  </a:extLst>
                </p:cNvPr>
                <p:cNvCxnSpPr/>
                <p:nvPr/>
              </p:nvCxnSpPr>
              <p:spPr>
                <a:xfrm>
                  <a:off x="6026023" y="28396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F68CF27-AE37-422F-9536-18E5C691A844}"/>
                    </a:ext>
                    <a:ext uri="{C183D7F6-B498-43B3-948B-1728B52AA6E4}">
                      <adec:decorative xmlns:adec="http://schemas.microsoft.com/office/drawing/2017/decorative" xmlns="" val="1"/>
                    </a:ext>
                  </a:extLst>
                </p:cNvPr>
                <p:cNvCxnSpPr/>
                <p:nvPr/>
              </p:nvCxnSpPr>
              <p:spPr>
                <a:xfrm>
                  <a:off x="6024470" y="38224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E0DB0D-748D-4D4B-A9E5-C0082C7ECBD3}"/>
                    </a:ext>
                    <a:ext uri="{C183D7F6-B498-43B3-948B-1728B52AA6E4}">
                      <adec:decorative xmlns:adec="http://schemas.microsoft.com/office/drawing/2017/decorative" xmlns="" val="1"/>
                    </a:ext>
                  </a:extLst>
                </p:cNvPr>
                <p:cNvCxnSpPr/>
                <p:nvPr/>
              </p:nvCxnSpPr>
              <p:spPr>
                <a:xfrm>
                  <a:off x="6022919" y="47539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956088A-1F58-4287-B840-FDE6B3C2BA31}"/>
                  </a:ext>
                </a:extLst>
              </p:cNvPr>
              <p:cNvGrpSpPr/>
              <p:nvPr/>
            </p:nvGrpSpPr>
            <p:grpSpPr>
              <a:xfrm>
                <a:off x="6576524" y="1796921"/>
                <a:ext cx="7778" cy="3741578"/>
                <a:chOff x="6170645" y="1920551"/>
                <a:chExt cx="7778" cy="3741578"/>
              </a:xfrm>
            </p:grpSpPr>
            <p:cxnSp>
              <p:nvCxnSpPr>
                <p:cNvPr id="12" name="Straight Arrow Connector 11">
                  <a:extLst>
                    <a:ext uri="{FF2B5EF4-FFF2-40B4-BE49-F238E27FC236}">
                      <a16:creationId xmlns:a16="http://schemas.microsoft.com/office/drawing/2014/main" id="{1C62CBD4-9EA3-4018-A9F4-6E780EF20E39}"/>
                    </a:ext>
                    <a:ext uri="{C183D7F6-B498-43B3-948B-1728B52AA6E4}">
                      <adec:decorative xmlns:adec="http://schemas.microsoft.com/office/drawing/2017/decorative" xmlns="" val="1"/>
                    </a:ext>
                  </a:extLst>
                </p:cNvPr>
                <p:cNvCxnSpPr/>
                <p:nvPr/>
              </p:nvCxnSpPr>
              <p:spPr>
                <a:xfrm>
                  <a:off x="6170645" y="19205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7B0152-2A00-443B-AB53-A99B0A585B9D}"/>
                    </a:ext>
                    <a:ext uri="{C183D7F6-B498-43B3-948B-1728B52AA6E4}">
                      <adec:decorative xmlns:adec="http://schemas.microsoft.com/office/drawing/2017/decorative" xmlns="" val="1"/>
                    </a:ext>
                  </a:extLst>
                </p:cNvPr>
                <p:cNvCxnSpPr/>
                <p:nvPr/>
              </p:nvCxnSpPr>
              <p:spPr>
                <a:xfrm>
                  <a:off x="6178423" y="29920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6EE41-2CAF-4A0C-9AD1-19F02A2A305D}"/>
                    </a:ext>
                    <a:ext uri="{C183D7F6-B498-43B3-948B-1728B52AA6E4}">
                      <adec:decorative xmlns:adec="http://schemas.microsoft.com/office/drawing/2017/decorative" xmlns="" val="1"/>
                    </a:ext>
                  </a:extLst>
                </p:cNvPr>
                <p:cNvCxnSpPr/>
                <p:nvPr/>
              </p:nvCxnSpPr>
              <p:spPr>
                <a:xfrm>
                  <a:off x="6176870" y="39748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306E33-1305-41B8-B852-67D6CDAA569E}"/>
                    </a:ext>
                    <a:ext uri="{C183D7F6-B498-43B3-948B-1728B52AA6E4}">
                      <adec:decorative xmlns:adec="http://schemas.microsoft.com/office/drawing/2017/decorative" xmlns="" val="1"/>
                    </a:ext>
                  </a:extLst>
                </p:cNvPr>
                <p:cNvCxnSpPr/>
                <p:nvPr/>
              </p:nvCxnSpPr>
              <p:spPr>
                <a:xfrm>
                  <a:off x="6175319" y="49063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3B3443-949B-4551-8974-E825D2BDC622}"/>
                  </a:ext>
                </a:extLst>
              </p:cNvPr>
              <p:cNvGrpSpPr/>
              <p:nvPr/>
            </p:nvGrpSpPr>
            <p:grpSpPr>
              <a:xfrm>
                <a:off x="7125479" y="1796921"/>
                <a:ext cx="7778" cy="3741578"/>
                <a:chOff x="7125479" y="1825691"/>
                <a:chExt cx="7778" cy="3741578"/>
              </a:xfrm>
            </p:grpSpPr>
            <p:cxnSp>
              <p:nvCxnSpPr>
                <p:cNvPr id="16" name="Straight Arrow Connector 15">
                  <a:extLst>
                    <a:ext uri="{FF2B5EF4-FFF2-40B4-BE49-F238E27FC236}">
                      <a16:creationId xmlns:a16="http://schemas.microsoft.com/office/drawing/2014/main" id="{274F3482-71C8-499E-ACEF-332FED1F6394}"/>
                    </a:ext>
                    <a:ext uri="{C183D7F6-B498-43B3-948B-1728B52AA6E4}">
                      <adec:decorative xmlns:adec="http://schemas.microsoft.com/office/drawing/2017/decorative" xmlns="" val="1"/>
                    </a:ext>
                  </a:extLst>
                </p:cNvPr>
                <p:cNvCxnSpPr/>
                <p:nvPr/>
              </p:nvCxnSpPr>
              <p:spPr>
                <a:xfrm>
                  <a:off x="7125479" y="182569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09ACCE-1EB3-4EAA-AEE0-41C0563981F4}"/>
                    </a:ext>
                    <a:ext uri="{C183D7F6-B498-43B3-948B-1728B52AA6E4}">
                      <adec:decorative xmlns:adec="http://schemas.microsoft.com/office/drawing/2017/decorative" xmlns="" val="1"/>
                    </a:ext>
                  </a:extLst>
                </p:cNvPr>
                <p:cNvCxnSpPr/>
                <p:nvPr/>
              </p:nvCxnSpPr>
              <p:spPr>
                <a:xfrm>
                  <a:off x="7133257" y="289715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553EE0-F4BF-41BC-9E0F-375304C2D3CA}"/>
                    </a:ext>
                    <a:ext uri="{C183D7F6-B498-43B3-948B-1728B52AA6E4}">
                      <adec:decorative xmlns:adec="http://schemas.microsoft.com/office/drawing/2017/decorative" xmlns="" val="1"/>
                    </a:ext>
                  </a:extLst>
                </p:cNvPr>
                <p:cNvCxnSpPr/>
                <p:nvPr/>
              </p:nvCxnSpPr>
              <p:spPr>
                <a:xfrm>
                  <a:off x="7131704" y="387998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BC34EE-7E2F-4AF7-9744-40EF051F963A}"/>
                    </a:ext>
                    <a:ext uri="{C183D7F6-B498-43B3-948B-1728B52AA6E4}">
                      <adec:decorative xmlns:adec="http://schemas.microsoft.com/office/drawing/2017/decorative" xmlns="" val="1"/>
                    </a:ext>
                  </a:extLst>
                </p:cNvPr>
                <p:cNvCxnSpPr/>
                <p:nvPr/>
              </p:nvCxnSpPr>
              <p:spPr>
                <a:xfrm>
                  <a:off x="7130153" y="481148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4B7FA8-DDC6-484A-822D-D7AD58D4CF62}"/>
                  </a:ext>
                </a:extLst>
              </p:cNvPr>
              <p:cNvGrpSpPr/>
              <p:nvPr/>
            </p:nvGrpSpPr>
            <p:grpSpPr>
              <a:xfrm>
                <a:off x="7693087" y="1796921"/>
                <a:ext cx="7778" cy="3741578"/>
                <a:chOff x="7693087" y="1819468"/>
                <a:chExt cx="7778" cy="3741578"/>
              </a:xfrm>
            </p:grpSpPr>
            <p:cxnSp>
              <p:nvCxnSpPr>
                <p:cNvPr id="20" name="Straight Arrow Connector 19">
                  <a:extLst>
                    <a:ext uri="{FF2B5EF4-FFF2-40B4-BE49-F238E27FC236}">
                      <a16:creationId xmlns:a16="http://schemas.microsoft.com/office/drawing/2014/main" id="{9B062BD2-CA90-4F4D-8DAA-425C62D9EAD4}"/>
                    </a:ext>
                    <a:ext uri="{C183D7F6-B498-43B3-948B-1728B52AA6E4}">
                      <adec:decorative xmlns:adec="http://schemas.microsoft.com/office/drawing/2017/decorative" xmlns="" val="1"/>
                    </a:ext>
                  </a:extLst>
                </p:cNvPr>
                <p:cNvCxnSpPr/>
                <p:nvPr/>
              </p:nvCxnSpPr>
              <p:spPr>
                <a:xfrm>
                  <a:off x="7693087" y="1819468"/>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D1ED07-E3E6-456A-ADB9-E63C15C8D665}"/>
                    </a:ext>
                    <a:ext uri="{C183D7F6-B498-43B3-948B-1728B52AA6E4}">
                      <adec:decorative xmlns:adec="http://schemas.microsoft.com/office/drawing/2017/decorative" xmlns="" val="1"/>
                    </a:ext>
                  </a:extLst>
                </p:cNvPr>
                <p:cNvCxnSpPr/>
                <p:nvPr/>
              </p:nvCxnSpPr>
              <p:spPr>
                <a:xfrm>
                  <a:off x="7700865" y="289093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35E6CA-A289-4FCC-9516-C7EFD29EF6FA}"/>
                    </a:ext>
                    <a:ext uri="{C183D7F6-B498-43B3-948B-1728B52AA6E4}">
                      <adec:decorative xmlns:adec="http://schemas.microsoft.com/office/drawing/2017/decorative" xmlns="" val="1"/>
                    </a:ext>
                  </a:extLst>
                </p:cNvPr>
                <p:cNvCxnSpPr/>
                <p:nvPr/>
              </p:nvCxnSpPr>
              <p:spPr>
                <a:xfrm>
                  <a:off x="7699312" y="3873760"/>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FA29668-C9A3-4D4A-B7BC-D70DE8D4F28E}"/>
                    </a:ext>
                    <a:ext uri="{C183D7F6-B498-43B3-948B-1728B52AA6E4}">
                      <adec:decorative xmlns:adec="http://schemas.microsoft.com/office/drawing/2017/decorative" xmlns="" val="1"/>
                    </a:ext>
                  </a:extLst>
                </p:cNvPr>
                <p:cNvCxnSpPr/>
                <p:nvPr/>
              </p:nvCxnSpPr>
              <p:spPr>
                <a:xfrm>
                  <a:off x="7697761" y="480526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D822162-63B4-438F-9DD8-3F151C42A041}"/>
                  </a:ext>
                </a:extLst>
              </p:cNvPr>
              <p:cNvGrpSpPr/>
              <p:nvPr/>
            </p:nvGrpSpPr>
            <p:grpSpPr>
              <a:xfrm>
                <a:off x="5487955" y="2705878"/>
                <a:ext cx="2375037" cy="0"/>
                <a:chOff x="5523722" y="2705878"/>
                <a:chExt cx="2375037" cy="0"/>
              </a:xfrm>
            </p:grpSpPr>
            <p:cxnSp>
              <p:nvCxnSpPr>
                <p:cNvPr id="29" name="Straight Arrow Connector 28">
                  <a:extLst>
                    <a:ext uri="{FF2B5EF4-FFF2-40B4-BE49-F238E27FC236}">
                      <a16:creationId xmlns:a16="http://schemas.microsoft.com/office/drawing/2014/main" id="{AA07C2A4-860E-493E-9B86-EC5234178240}"/>
                    </a:ext>
                    <a:ext uri="{C183D7F6-B498-43B3-948B-1728B52AA6E4}">
                      <adec:decorative xmlns:adec="http://schemas.microsoft.com/office/drawing/2017/decorative" xmlns=""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8E0A218-5C3F-46BB-B416-6F10178CC790}"/>
                    </a:ext>
                    <a:ext uri="{C183D7F6-B498-43B3-948B-1728B52AA6E4}">
                      <adec:decorative xmlns:adec="http://schemas.microsoft.com/office/drawing/2017/decorative" xmlns=""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E961E1-D4F3-4781-AF7D-41322B4334E4}"/>
                    </a:ext>
                    <a:ext uri="{C183D7F6-B498-43B3-948B-1728B52AA6E4}">
                      <adec:decorative xmlns:adec="http://schemas.microsoft.com/office/drawing/2017/decorative" xmlns=""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BC51317-CB8B-4C1E-AF3E-9143F2018CD9}"/>
                  </a:ext>
                </a:extLst>
              </p:cNvPr>
              <p:cNvGrpSpPr/>
              <p:nvPr/>
            </p:nvGrpSpPr>
            <p:grpSpPr>
              <a:xfrm>
                <a:off x="5487955" y="3684037"/>
                <a:ext cx="2375037" cy="0"/>
                <a:chOff x="5523722" y="2705878"/>
                <a:chExt cx="2375037" cy="0"/>
              </a:xfrm>
            </p:grpSpPr>
            <p:cxnSp>
              <p:nvCxnSpPr>
                <p:cNvPr id="44" name="Straight Arrow Connector 43">
                  <a:extLst>
                    <a:ext uri="{FF2B5EF4-FFF2-40B4-BE49-F238E27FC236}">
                      <a16:creationId xmlns:a16="http://schemas.microsoft.com/office/drawing/2014/main" id="{9F450904-CC26-4155-A5F3-0AC7053D24F9}"/>
                    </a:ext>
                    <a:ext uri="{C183D7F6-B498-43B3-948B-1728B52AA6E4}">
                      <adec:decorative xmlns:adec="http://schemas.microsoft.com/office/drawing/2017/decorative" xmlns=""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BCB6B8C-E671-48B0-909D-DB2954EFE80D}"/>
                    </a:ext>
                    <a:ext uri="{C183D7F6-B498-43B3-948B-1728B52AA6E4}">
                      <adec:decorative xmlns:adec="http://schemas.microsoft.com/office/drawing/2017/decorative" xmlns=""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B47BE6-C978-4C38-AE4F-4077940FC9D1}"/>
                    </a:ext>
                    <a:ext uri="{C183D7F6-B498-43B3-948B-1728B52AA6E4}">
                      <adec:decorative xmlns:adec="http://schemas.microsoft.com/office/drawing/2017/decorative" xmlns=""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7F6922E-4EC5-4C45-BF62-3CFEC3A90DA1}"/>
                  </a:ext>
                </a:extLst>
              </p:cNvPr>
              <p:cNvGrpSpPr/>
              <p:nvPr/>
            </p:nvGrpSpPr>
            <p:grpSpPr>
              <a:xfrm>
                <a:off x="5487955" y="4648201"/>
                <a:ext cx="2375037" cy="0"/>
                <a:chOff x="5523722" y="2705878"/>
                <a:chExt cx="2375037" cy="0"/>
              </a:xfrm>
            </p:grpSpPr>
            <p:cxnSp>
              <p:nvCxnSpPr>
                <p:cNvPr id="48" name="Straight Arrow Connector 47">
                  <a:extLst>
                    <a:ext uri="{FF2B5EF4-FFF2-40B4-BE49-F238E27FC236}">
                      <a16:creationId xmlns:a16="http://schemas.microsoft.com/office/drawing/2014/main" id="{7EF4529F-BF3D-4189-BDAF-0F3881A00B5E}"/>
                    </a:ext>
                    <a:ext uri="{C183D7F6-B498-43B3-948B-1728B52AA6E4}">
                      <adec:decorative xmlns:adec="http://schemas.microsoft.com/office/drawing/2017/decorative" xmlns=""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4C1F119-E8CC-46A3-8E32-E42FE5D9F106}"/>
                    </a:ext>
                    <a:ext uri="{C183D7F6-B498-43B3-948B-1728B52AA6E4}">
                      <adec:decorative xmlns:adec="http://schemas.microsoft.com/office/drawing/2017/decorative" xmlns=""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2594B80-18EE-4505-95F4-DA066E2CD251}"/>
                    </a:ext>
                    <a:ext uri="{C183D7F6-B498-43B3-948B-1728B52AA6E4}">
                      <adec:decorative xmlns:adec="http://schemas.microsoft.com/office/drawing/2017/decorative" xmlns=""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6" name="Content Placeholder 5">
            <a:extLst>
              <a:ext uri="{FF2B5EF4-FFF2-40B4-BE49-F238E27FC236}">
                <a16:creationId xmlns:a16="http://schemas.microsoft.com/office/drawing/2014/main" id="{0C45D210-AF5A-41AC-948E-B2CC113308DD}"/>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CD3F30D2-8936-4C1C-9989-32720FDF536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7EB33B2-7CD3-4EF2-A4A4-36E6249A4DFD}"/>
              </a:ext>
            </a:extLst>
          </p:cNvPr>
          <p:cNvSpPr>
            <a:spLocks noGrp="1"/>
          </p:cNvSpPr>
          <p:nvPr>
            <p:ph type="body" sz="quarter" idx="11"/>
          </p:nvPr>
        </p:nvSpPr>
        <p:spPr/>
        <p:txBody>
          <a:bodyPr/>
          <a:lstStyle/>
          <a:p>
            <a:r>
              <a:rPr lang="en-US" dirty="0"/>
              <a:t>7-32</a:t>
            </a:r>
          </a:p>
        </p:txBody>
      </p:sp>
    </p:spTree>
    <p:extLst>
      <p:ext uri="{BB962C8B-B14F-4D97-AF65-F5344CB8AC3E}">
        <p14:creationId xmlns:p14="http://schemas.microsoft.com/office/powerpoint/2010/main" val="40152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492ED-15EF-42C0-99C3-0109D557F422}"/>
              </a:ext>
            </a:extLst>
          </p:cNvPr>
          <p:cNvSpPr>
            <a:spLocks noGrp="1"/>
          </p:cNvSpPr>
          <p:nvPr>
            <p:ph type="title"/>
          </p:nvPr>
        </p:nvSpPr>
        <p:spPr/>
        <p:txBody>
          <a:bodyPr/>
          <a:lstStyle/>
          <a:p>
            <a:r>
              <a:rPr lang="en-US" dirty="0"/>
              <a:t>Rescue Operations</a:t>
            </a:r>
          </a:p>
        </p:txBody>
      </p:sp>
      <p:sp>
        <p:nvSpPr>
          <p:cNvPr id="2" name="Content Placeholder 1">
            <a:extLst>
              <a:ext uri="{FF2B5EF4-FFF2-40B4-BE49-F238E27FC236}">
                <a16:creationId xmlns:a16="http://schemas.microsoft.com/office/drawing/2014/main" id="{2A78B917-CFA0-4A01-8333-B155A3695908}"/>
              </a:ext>
            </a:extLst>
          </p:cNvPr>
          <p:cNvSpPr>
            <a:spLocks noGrp="1"/>
          </p:cNvSpPr>
          <p:nvPr>
            <p:ph idx="1"/>
          </p:nvPr>
        </p:nvSpPr>
        <p:spPr>
          <a:xfrm>
            <a:off x="315142" y="1521229"/>
            <a:ext cx="4933866" cy="4781145"/>
          </a:xfrm>
        </p:spPr>
        <p:txBody>
          <a:bodyPr/>
          <a:lstStyle/>
          <a:p>
            <a:r>
              <a:rPr lang="en-US" dirty="0"/>
              <a:t>Remove objects and debris to free survivors and create safe rescue environment </a:t>
            </a:r>
          </a:p>
          <a:p>
            <a:r>
              <a:rPr lang="en-US" dirty="0"/>
              <a:t>Assess survivors </a:t>
            </a:r>
          </a:p>
          <a:p>
            <a:r>
              <a:rPr lang="en-US" dirty="0"/>
              <a:t>Remove survivors </a:t>
            </a:r>
          </a:p>
        </p:txBody>
      </p:sp>
      <p:pic>
        <p:nvPicPr>
          <p:cNvPr id="6" name="Picture 5" descr="Photo: Responders rescue a young boy and bring him to dry land.">
            <a:extLst>
              <a:ext uri="{FF2B5EF4-FFF2-40B4-BE49-F238E27FC236}">
                <a16:creationId xmlns:a16="http://schemas.microsoft.com/office/drawing/2014/main" id="{C85B1938-E3D6-4347-9525-028BC81BD1F0}"/>
              </a:ext>
            </a:extLst>
          </p:cNvPr>
          <p:cNvPicPr>
            <a:picLocks noChangeAspect="1"/>
          </p:cNvPicPr>
          <p:nvPr/>
        </p:nvPicPr>
        <p:blipFill>
          <a:blip r:embed="rId2"/>
          <a:stretch>
            <a:fillRect/>
          </a:stretch>
        </p:blipFill>
        <p:spPr>
          <a:xfrm>
            <a:off x="5165757" y="1946701"/>
            <a:ext cx="3663101" cy="2964598"/>
          </a:xfrm>
          <a:prstGeom prst="rect">
            <a:avLst/>
          </a:prstGeom>
        </p:spPr>
      </p:pic>
      <p:sp>
        <p:nvSpPr>
          <p:cNvPr id="7" name="Content Placeholder 6">
            <a:extLst>
              <a:ext uri="{FF2B5EF4-FFF2-40B4-BE49-F238E27FC236}">
                <a16:creationId xmlns:a16="http://schemas.microsoft.com/office/drawing/2014/main" id="{C37EBFB0-7C92-4181-8792-4F586C6B90A0}"/>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1AB93937-7E2D-4058-B284-72A302026D23}"/>
              </a:ext>
            </a:extLst>
          </p:cNvPr>
          <p:cNvSpPr>
            <a:spLocks noGrp="1"/>
          </p:cNvSpPr>
          <p:nvPr>
            <p:ph type="body" sz="quarter" idx="10"/>
          </p:nvPr>
        </p:nvSpPr>
        <p:spPr>
          <a:xfrm>
            <a:off x="1429787" y="6385716"/>
            <a:ext cx="4777582"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002EDC6-FFF0-4E22-B60F-B76465704DBA}"/>
              </a:ext>
            </a:extLst>
          </p:cNvPr>
          <p:cNvSpPr>
            <a:spLocks noGrp="1"/>
          </p:cNvSpPr>
          <p:nvPr>
            <p:ph type="body" sz="quarter" idx="11"/>
          </p:nvPr>
        </p:nvSpPr>
        <p:spPr/>
        <p:txBody>
          <a:bodyPr/>
          <a:lstStyle/>
          <a:p>
            <a:r>
              <a:rPr lang="en-US" dirty="0"/>
              <a:t>7-34</a:t>
            </a:r>
          </a:p>
        </p:txBody>
      </p:sp>
    </p:spTree>
    <p:extLst>
      <p:ext uri="{BB962C8B-B14F-4D97-AF65-F5344CB8AC3E}">
        <p14:creationId xmlns:p14="http://schemas.microsoft.com/office/powerpoint/2010/main" val="3307637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6FB7D-AF83-4C98-83D8-69CB39FEA3CA}"/>
              </a:ext>
            </a:extLst>
          </p:cNvPr>
          <p:cNvSpPr>
            <a:spLocks noGrp="1"/>
          </p:cNvSpPr>
          <p:nvPr>
            <p:ph type="title"/>
          </p:nvPr>
        </p:nvSpPr>
        <p:spPr/>
        <p:txBody>
          <a:bodyPr>
            <a:normAutofit fontScale="90000"/>
          </a:bodyPr>
          <a:lstStyle/>
          <a:p>
            <a:r>
              <a:rPr lang="en-US" dirty="0"/>
              <a:t>Creating a Safe Environment</a:t>
            </a:r>
          </a:p>
        </p:txBody>
      </p:sp>
      <p:sp>
        <p:nvSpPr>
          <p:cNvPr id="2" name="Content Placeholder 1">
            <a:extLst>
              <a:ext uri="{FF2B5EF4-FFF2-40B4-BE49-F238E27FC236}">
                <a16:creationId xmlns:a16="http://schemas.microsoft.com/office/drawing/2014/main" id="{9E635964-593D-4DC0-B745-5B931E39C0AD}"/>
              </a:ext>
            </a:extLst>
          </p:cNvPr>
          <p:cNvSpPr>
            <a:spLocks noGrp="1"/>
          </p:cNvSpPr>
          <p:nvPr>
            <p:ph idx="1"/>
          </p:nvPr>
        </p:nvSpPr>
        <p:spPr/>
        <p:txBody>
          <a:bodyPr/>
          <a:lstStyle/>
          <a:p>
            <a:r>
              <a:rPr lang="en-US" dirty="0"/>
              <a:t>Maintain rescuer safety </a:t>
            </a:r>
          </a:p>
          <a:p>
            <a:r>
              <a:rPr lang="en-US" dirty="0"/>
              <a:t>Assess survivors in lightly and moderately damaged buildings </a:t>
            </a:r>
          </a:p>
          <a:p>
            <a:r>
              <a:rPr lang="en-US" dirty="0"/>
              <a:t>Evacuate survivors as quickly as possible </a:t>
            </a:r>
          </a:p>
        </p:txBody>
      </p:sp>
      <p:sp>
        <p:nvSpPr>
          <p:cNvPr id="6" name="Content Placeholder 5">
            <a:extLst>
              <a:ext uri="{FF2B5EF4-FFF2-40B4-BE49-F238E27FC236}">
                <a16:creationId xmlns:a16="http://schemas.microsoft.com/office/drawing/2014/main" id="{36738295-69BF-4D59-B878-CA1EE399F534}"/>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95F24081-095A-4289-A182-B6B28A89D9D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1CF7B64-EF96-43DE-9A82-E01AB1D5E8C5}"/>
              </a:ext>
            </a:extLst>
          </p:cNvPr>
          <p:cNvSpPr>
            <a:spLocks noGrp="1"/>
          </p:cNvSpPr>
          <p:nvPr>
            <p:ph type="body" sz="quarter" idx="11"/>
          </p:nvPr>
        </p:nvSpPr>
        <p:spPr/>
        <p:txBody>
          <a:bodyPr/>
          <a:lstStyle/>
          <a:p>
            <a:r>
              <a:rPr lang="en-US" dirty="0"/>
              <a:t>7-35</a:t>
            </a:r>
          </a:p>
        </p:txBody>
      </p:sp>
    </p:spTree>
    <p:extLst>
      <p:ext uri="{BB962C8B-B14F-4D97-AF65-F5344CB8AC3E}">
        <p14:creationId xmlns:p14="http://schemas.microsoft.com/office/powerpoint/2010/main" val="4001466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A00B1-C790-490D-A303-7C5C55C3B951}"/>
              </a:ext>
            </a:extLst>
          </p:cNvPr>
          <p:cNvSpPr>
            <a:spLocks noGrp="1"/>
          </p:cNvSpPr>
          <p:nvPr>
            <p:ph type="title"/>
          </p:nvPr>
        </p:nvSpPr>
        <p:spPr/>
        <p:txBody>
          <a:bodyPr>
            <a:normAutofit fontScale="90000"/>
          </a:bodyPr>
          <a:lstStyle/>
          <a:p>
            <a:r>
              <a:rPr lang="en-US" dirty="0"/>
              <a:t>Precautions to Minimize Risk</a:t>
            </a:r>
          </a:p>
        </p:txBody>
      </p:sp>
      <p:sp>
        <p:nvSpPr>
          <p:cNvPr id="2" name="Content Placeholder 1">
            <a:extLst>
              <a:ext uri="{FF2B5EF4-FFF2-40B4-BE49-F238E27FC236}">
                <a16:creationId xmlns:a16="http://schemas.microsoft.com/office/drawing/2014/main" id="{F491BD1E-88E0-49A7-9CC7-780D18698F3D}"/>
              </a:ext>
            </a:extLst>
          </p:cNvPr>
          <p:cNvSpPr>
            <a:spLocks noGrp="1"/>
          </p:cNvSpPr>
          <p:nvPr>
            <p:ph idx="1"/>
          </p:nvPr>
        </p:nvSpPr>
        <p:spPr/>
        <p:txBody>
          <a:bodyPr/>
          <a:lstStyle/>
          <a:p>
            <a:r>
              <a:rPr lang="en-US" dirty="0"/>
              <a:t>Know your limitations </a:t>
            </a:r>
          </a:p>
          <a:p>
            <a:r>
              <a:rPr lang="en-US" dirty="0"/>
              <a:t>Follow safety procedures </a:t>
            </a:r>
          </a:p>
          <a:p>
            <a:r>
              <a:rPr lang="en-US" dirty="0"/>
              <a:t>Remove debris by leveraging and cribbing </a:t>
            </a:r>
          </a:p>
        </p:txBody>
      </p:sp>
      <p:sp>
        <p:nvSpPr>
          <p:cNvPr id="6" name="Content Placeholder 5">
            <a:extLst>
              <a:ext uri="{FF2B5EF4-FFF2-40B4-BE49-F238E27FC236}">
                <a16:creationId xmlns:a16="http://schemas.microsoft.com/office/drawing/2014/main" id="{FAE4513F-4AA9-43DC-8EA6-DAFE618C1D28}"/>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7FFC5678-77F3-491B-8DC0-6950527CDCA3}"/>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243CD22-A10C-464F-819A-DFE2BFADE145}"/>
              </a:ext>
            </a:extLst>
          </p:cNvPr>
          <p:cNvSpPr>
            <a:spLocks noGrp="1"/>
          </p:cNvSpPr>
          <p:nvPr>
            <p:ph type="body" sz="quarter" idx="11"/>
          </p:nvPr>
        </p:nvSpPr>
        <p:spPr/>
        <p:txBody>
          <a:bodyPr/>
          <a:lstStyle/>
          <a:p>
            <a:r>
              <a:rPr lang="en-US" dirty="0"/>
              <a:t>7-36</a:t>
            </a:r>
          </a:p>
        </p:txBody>
      </p:sp>
    </p:spTree>
    <p:extLst>
      <p:ext uri="{BB962C8B-B14F-4D97-AF65-F5344CB8AC3E}">
        <p14:creationId xmlns:p14="http://schemas.microsoft.com/office/powerpoint/2010/main" val="235398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8A8-FC2C-4220-9E83-7EEEC6928BAD}"/>
              </a:ext>
            </a:extLst>
          </p:cNvPr>
          <p:cNvSpPr>
            <a:spLocks noGrp="1"/>
          </p:cNvSpPr>
          <p:nvPr>
            <p:ph type="title"/>
          </p:nvPr>
        </p:nvSpPr>
        <p:spPr/>
        <p:txBody>
          <a:bodyPr>
            <a:normAutofit fontScale="90000"/>
          </a:bodyPr>
          <a:lstStyle/>
          <a:p>
            <a:r>
              <a:rPr lang="en-US" dirty="0"/>
              <a:t>Proper Lifting Procedures</a:t>
            </a:r>
          </a:p>
        </p:txBody>
      </p:sp>
      <p:sp>
        <p:nvSpPr>
          <p:cNvPr id="2" name="Content Placeholder 1">
            <a:extLst>
              <a:ext uri="{FF2B5EF4-FFF2-40B4-BE49-F238E27FC236}">
                <a16:creationId xmlns:a16="http://schemas.microsoft.com/office/drawing/2014/main" id="{BADF1C21-3453-45D9-8AF0-5DC73F758B5D}"/>
              </a:ext>
            </a:extLst>
          </p:cNvPr>
          <p:cNvSpPr>
            <a:spLocks noGrp="1"/>
          </p:cNvSpPr>
          <p:nvPr>
            <p:ph idx="1"/>
          </p:nvPr>
        </p:nvSpPr>
        <p:spPr/>
        <p:txBody>
          <a:bodyPr/>
          <a:lstStyle/>
          <a:p>
            <a:r>
              <a:rPr lang="en-US" dirty="0"/>
              <a:t>Back straight</a:t>
            </a:r>
          </a:p>
          <a:p>
            <a:r>
              <a:rPr lang="en-US" dirty="0"/>
              <a:t>Bend knees</a:t>
            </a:r>
          </a:p>
          <a:p>
            <a:r>
              <a:rPr lang="en-US" dirty="0"/>
              <a:t>Keep load close to body</a:t>
            </a:r>
          </a:p>
          <a:p>
            <a:r>
              <a:rPr lang="en-US" dirty="0"/>
              <a:t>Push up with legs </a:t>
            </a:r>
          </a:p>
        </p:txBody>
      </p:sp>
      <p:pic>
        <p:nvPicPr>
          <p:cNvPr id="9" name="Picture 8" descr="Illustration depicting proper lifting procedures. A person lifts a box by bending their knees, keeping their back straight, and pushing up with their legs.">
            <a:extLst>
              <a:ext uri="{FF2B5EF4-FFF2-40B4-BE49-F238E27FC236}">
                <a16:creationId xmlns:a16="http://schemas.microsoft.com/office/drawing/2014/main" id="{C0B8F95C-58F9-44DB-BB78-2A650BFEC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99873"/>
            <a:ext cx="4090146" cy="3842031"/>
          </a:xfrm>
          <a:prstGeom prst="rect">
            <a:avLst/>
          </a:prstGeom>
        </p:spPr>
      </p:pic>
      <p:sp>
        <p:nvSpPr>
          <p:cNvPr id="6" name="Content Placeholder 5">
            <a:extLst>
              <a:ext uri="{FF2B5EF4-FFF2-40B4-BE49-F238E27FC236}">
                <a16:creationId xmlns:a16="http://schemas.microsoft.com/office/drawing/2014/main" id="{C6CB59C4-0769-4F2A-90E7-A4FEE390E2AB}"/>
              </a:ext>
            </a:extLst>
          </p:cNvPr>
          <p:cNvSpPr>
            <a:spLocks noGrp="1"/>
          </p:cNvSpPr>
          <p:nvPr>
            <p:ph sz="quarter" idx="12"/>
          </p:nvPr>
        </p:nvSpPr>
        <p:spPr/>
        <p:txBody>
          <a:bodyPr/>
          <a:lstStyle/>
          <a:p>
            <a:r>
              <a:rPr lang="en-US" dirty="0"/>
              <a:t>PM 7-18</a:t>
            </a:r>
          </a:p>
        </p:txBody>
      </p:sp>
      <p:sp>
        <p:nvSpPr>
          <p:cNvPr id="4" name="Text Placeholder 3">
            <a:extLst>
              <a:ext uri="{FF2B5EF4-FFF2-40B4-BE49-F238E27FC236}">
                <a16:creationId xmlns:a16="http://schemas.microsoft.com/office/drawing/2014/main" id="{22AAD763-10BA-4EFF-9CAF-E43CECA4CD19}"/>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9A42BB59-3E86-4E58-BBDB-AC7C072D40CA}"/>
              </a:ext>
            </a:extLst>
          </p:cNvPr>
          <p:cNvSpPr>
            <a:spLocks noGrp="1"/>
          </p:cNvSpPr>
          <p:nvPr>
            <p:ph type="body" sz="quarter" idx="11"/>
          </p:nvPr>
        </p:nvSpPr>
        <p:spPr/>
        <p:txBody>
          <a:bodyPr/>
          <a:lstStyle/>
          <a:p>
            <a:r>
              <a:rPr lang="en-US" dirty="0"/>
              <a:t>7-37</a:t>
            </a:r>
          </a:p>
        </p:txBody>
      </p:sp>
    </p:spTree>
    <p:extLst>
      <p:ext uri="{BB962C8B-B14F-4D97-AF65-F5344CB8AC3E}">
        <p14:creationId xmlns:p14="http://schemas.microsoft.com/office/powerpoint/2010/main" val="2039822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fontScale="90000"/>
          </a:bodyPr>
          <a:lstStyle/>
          <a:p>
            <a:r>
              <a:rPr lang="en-US" dirty="0"/>
              <a:t>Leveraging and Cribbing</a:t>
            </a:r>
          </a:p>
        </p:txBody>
      </p:sp>
      <p:sp>
        <p:nvSpPr>
          <p:cNvPr id="7" name="Content Placeholder 6">
            <a:extLst>
              <a:ext uri="{FF2B5EF4-FFF2-40B4-BE49-F238E27FC236}">
                <a16:creationId xmlns:a16="http://schemas.microsoft.com/office/drawing/2014/main" id="{93DF3FEC-3802-4E05-A090-670242CC5A09}"/>
              </a:ext>
            </a:extLst>
          </p:cNvPr>
          <p:cNvSpPr>
            <a:spLocks noGrp="1"/>
          </p:cNvSpPr>
          <p:nvPr>
            <p:ph idx="1"/>
          </p:nvPr>
        </p:nvSpPr>
        <p:spPr>
          <a:xfrm>
            <a:off x="315142" y="3891739"/>
            <a:ext cx="4142622" cy="2936471"/>
          </a:xfrm>
        </p:spPr>
        <p:txBody>
          <a:bodyPr/>
          <a:lstStyle/>
          <a:p>
            <a:r>
              <a:rPr lang="en-US" dirty="0"/>
              <a:t>For heavy lifting</a:t>
            </a:r>
          </a:p>
          <a:p>
            <a:r>
              <a:rPr lang="en-US" dirty="0"/>
              <a:t>Performed in tandem</a:t>
            </a:r>
          </a:p>
          <a:p>
            <a:r>
              <a:rPr lang="en-US" dirty="0"/>
              <a:t>Helps extricate survivors</a:t>
            </a:r>
          </a:p>
        </p:txBody>
      </p:sp>
      <p:pic>
        <p:nvPicPr>
          <p:cNvPr id="10" name="Picture 9" descr="Photo of rescuers leveraging to move and stabilize the debris until the rescue is complete. Leveraging is accomplished by wedging a lever under the object that needs to be moved, with a stationary object underneath it to act as a fulcrum. When the lever is forced down over the fulcrum, the far end of the lever will lift the object. ">
            <a:extLst>
              <a:ext uri="{FF2B5EF4-FFF2-40B4-BE49-F238E27FC236}">
                <a16:creationId xmlns:a16="http://schemas.microsoft.com/office/drawing/2014/main" id="{C839955D-BD9D-4D2C-B2C4-37E1B245939A}"/>
              </a:ext>
            </a:extLst>
          </p:cNvPr>
          <p:cNvPicPr>
            <a:picLocks noChangeAspect="1"/>
          </p:cNvPicPr>
          <p:nvPr/>
        </p:nvPicPr>
        <p:blipFill>
          <a:blip r:embed="rId2"/>
          <a:stretch>
            <a:fillRect/>
          </a:stretch>
        </p:blipFill>
        <p:spPr>
          <a:xfrm>
            <a:off x="523567" y="1616343"/>
            <a:ext cx="3384755" cy="2240360"/>
          </a:xfrm>
          <a:prstGeom prst="rect">
            <a:avLst/>
          </a:prstGeom>
        </p:spPr>
      </p:pic>
      <p:sp>
        <p:nvSpPr>
          <p:cNvPr id="8" name="Content Placeholder 7">
            <a:extLst>
              <a:ext uri="{FF2B5EF4-FFF2-40B4-BE49-F238E27FC236}">
                <a16:creationId xmlns:a16="http://schemas.microsoft.com/office/drawing/2014/main" id="{4FB89F0A-DFB8-4E21-9012-8B3E52B27AB6}"/>
              </a:ext>
            </a:extLst>
          </p:cNvPr>
          <p:cNvSpPr>
            <a:spLocks noGrp="1"/>
          </p:cNvSpPr>
          <p:nvPr>
            <p:ph idx="13"/>
          </p:nvPr>
        </p:nvSpPr>
        <p:spPr>
          <a:xfrm>
            <a:off x="4554576" y="3891739"/>
            <a:ext cx="4256858" cy="3094733"/>
          </a:xfrm>
        </p:spPr>
        <p:txBody>
          <a:bodyPr/>
          <a:lstStyle/>
          <a:p>
            <a:r>
              <a:rPr lang="en-US" dirty="0"/>
              <a:t>Various materials and objects may be used</a:t>
            </a:r>
          </a:p>
        </p:txBody>
      </p:sp>
      <p:pic>
        <p:nvPicPr>
          <p:cNvPr id="11" name="Picture 10" descr="Photo of rescuers cribbing to move and stabilize the debris until the rescue is complete. A crib is a wooden framework used for support or strengthening the object. Box cribbing means arranging pairs of wood pieces alternately to form a stable rectangle. You may use a variety of cribbing materials for these procedures and you will probably need to improvise by using materials such as tires or structural debris. Whatever you use, do not put form over function.">
            <a:extLst>
              <a:ext uri="{FF2B5EF4-FFF2-40B4-BE49-F238E27FC236}">
                <a16:creationId xmlns:a16="http://schemas.microsoft.com/office/drawing/2014/main" id="{F2A5154D-F01A-458B-93C0-0F7119A692C2}"/>
              </a:ext>
            </a:extLst>
          </p:cNvPr>
          <p:cNvPicPr>
            <a:picLocks noChangeAspect="1"/>
          </p:cNvPicPr>
          <p:nvPr/>
        </p:nvPicPr>
        <p:blipFill>
          <a:blip r:embed="rId3"/>
          <a:stretch>
            <a:fillRect/>
          </a:stretch>
        </p:blipFill>
        <p:spPr>
          <a:xfrm>
            <a:off x="4977736" y="1642069"/>
            <a:ext cx="2956762" cy="2219963"/>
          </a:xfrm>
          <a:prstGeom prst="rect">
            <a:avLst/>
          </a:prstGeom>
        </p:spPr>
      </p:pic>
      <p:sp>
        <p:nvSpPr>
          <p:cNvPr id="2" name="Content Placeholder 1">
            <a:extLst>
              <a:ext uri="{FF2B5EF4-FFF2-40B4-BE49-F238E27FC236}">
                <a16:creationId xmlns:a16="http://schemas.microsoft.com/office/drawing/2014/main" id="{C466BF5C-0F9D-4D22-B42A-61880D02F902}"/>
              </a:ext>
            </a:extLst>
          </p:cNvPr>
          <p:cNvSpPr>
            <a:spLocks noGrp="1"/>
          </p:cNvSpPr>
          <p:nvPr>
            <p:ph sz="quarter" idx="12"/>
          </p:nvPr>
        </p:nvSpPr>
        <p:spPr/>
        <p:txBody>
          <a:bodyPr/>
          <a:lstStyle/>
          <a:p>
            <a:r>
              <a:rPr lang="en-US" dirty="0"/>
              <a:t>PM 7-18</a:t>
            </a:r>
          </a:p>
        </p:txBody>
      </p:sp>
      <p:sp>
        <p:nvSpPr>
          <p:cNvPr id="4" name="Text Placeholder 3">
            <a:extLst>
              <a:ext uri="{FF2B5EF4-FFF2-40B4-BE49-F238E27FC236}">
                <a16:creationId xmlns:a16="http://schemas.microsoft.com/office/drawing/2014/main" id="{01155172-FDAC-42D1-A4E0-0AAC9F34A39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9FD0015F-60D0-44C6-B542-C8C3D411CB8E}"/>
              </a:ext>
            </a:extLst>
          </p:cNvPr>
          <p:cNvSpPr>
            <a:spLocks noGrp="1"/>
          </p:cNvSpPr>
          <p:nvPr>
            <p:ph type="body" sz="quarter" idx="11"/>
          </p:nvPr>
        </p:nvSpPr>
        <p:spPr/>
        <p:txBody>
          <a:bodyPr/>
          <a:lstStyle/>
          <a:p>
            <a:r>
              <a:rPr lang="en-US" dirty="0"/>
              <a:t>7-38</a:t>
            </a:r>
          </a:p>
        </p:txBody>
      </p:sp>
    </p:spTree>
    <p:extLst>
      <p:ext uri="{BB962C8B-B14F-4D97-AF65-F5344CB8AC3E}">
        <p14:creationId xmlns:p14="http://schemas.microsoft.com/office/powerpoint/2010/main" val="210015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854E-EE07-4805-83A8-246A1987B66A}"/>
              </a:ext>
            </a:extLst>
          </p:cNvPr>
          <p:cNvSpPr>
            <a:spLocks noGrp="1"/>
          </p:cNvSpPr>
          <p:nvPr>
            <p:ph type="title"/>
          </p:nvPr>
        </p:nvSpPr>
        <p:spPr/>
        <p:txBody>
          <a:bodyPr/>
          <a:lstStyle/>
          <a:p>
            <a:r>
              <a:rPr lang="en-US" dirty="0"/>
              <a:t>Search and Rescue</a:t>
            </a:r>
          </a:p>
        </p:txBody>
      </p:sp>
      <p:sp>
        <p:nvSpPr>
          <p:cNvPr id="2" name="Content Placeholder 1">
            <a:extLst>
              <a:ext uri="{FF2B5EF4-FFF2-40B4-BE49-F238E27FC236}">
                <a16:creationId xmlns:a16="http://schemas.microsoft.com/office/drawing/2014/main" id="{EB0D679E-C65C-499C-801E-2F9D5508BB22}"/>
              </a:ext>
            </a:extLst>
          </p:cNvPr>
          <p:cNvSpPr>
            <a:spLocks noGrp="1"/>
          </p:cNvSpPr>
          <p:nvPr>
            <p:ph idx="1"/>
          </p:nvPr>
        </p:nvSpPr>
        <p:spPr/>
        <p:txBody>
          <a:bodyPr>
            <a:noAutofit/>
          </a:bodyPr>
          <a:lstStyle/>
          <a:p>
            <a:r>
              <a:rPr lang="en-US" dirty="0"/>
              <a:t>Search and rescue consists of three separate operations</a:t>
            </a:r>
          </a:p>
          <a:p>
            <a:pPr lvl="1"/>
            <a:r>
              <a:rPr lang="en-US" dirty="0"/>
              <a:t>Size-up: Using 9-step, continual model</a:t>
            </a:r>
          </a:p>
          <a:p>
            <a:pPr lvl="1"/>
            <a:r>
              <a:rPr lang="en-US" dirty="0"/>
              <a:t>Search: Locating survivors and documenting</a:t>
            </a:r>
          </a:p>
          <a:p>
            <a:pPr lvl="1"/>
            <a:r>
              <a:rPr lang="en-US" dirty="0"/>
              <a:t>Rescue: Extricating survivors </a:t>
            </a:r>
          </a:p>
          <a:p>
            <a:endParaRPr lang="en-US" dirty="0"/>
          </a:p>
        </p:txBody>
      </p:sp>
      <p:pic>
        <p:nvPicPr>
          <p:cNvPr id="6" name="Picture 5" descr="Photo: CERT members practice search and rescue activities.">
            <a:extLst>
              <a:ext uri="{FF2B5EF4-FFF2-40B4-BE49-F238E27FC236}">
                <a16:creationId xmlns:a16="http://schemas.microsoft.com/office/drawing/2014/main" id="{77BEC933-D985-4A9F-A6DE-B9FCC1D3F61E}"/>
              </a:ext>
            </a:extLst>
          </p:cNvPr>
          <p:cNvPicPr>
            <a:picLocks noChangeAspect="1"/>
          </p:cNvPicPr>
          <p:nvPr/>
        </p:nvPicPr>
        <p:blipFill>
          <a:blip r:embed="rId2"/>
          <a:stretch>
            <a:fillRect/>
          </a:stretch>
        </p:blipFill>
        <p:spPr>
          <a:xfrm>
            <a:off x="3144443" y="3860896"/>
            <a:ext cx="2854371" cy="2218284"/>
          </a:xfrm>
          <a:prstGeom prst="rect">
            <a:avLst/>
          </a:prstGeom>
        </p:spPr>
      </p:pic>
      <p:sp>
        <p:nvSpPr>
          <p:cNvPr id="7" name="Content Placeholder 6">
            <a:extLst>
              <a:ext uri="{FF2B5EF4-FFF2-40B4-BE49-F238E27FC236}">
                <a16:creationId xmlns:a16="http://schemas.microsoft.com/office/drawing/2014/main" id="{7819318B-7205-473F-BA2E-4B16A7CE70E9}"/>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A66F8976-117C-4D3B-B4FA-3FC85C4B07E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EC79F00-92B8-4BB6-9C11-2D53814E289E}"/>
              </a:ext>
            </a:extLst>
          </p:cNvPr>
          <p:cNvSpPr>
            <a:spLocks noGrp="1"/>
          </p:cNvSpPr>
          <p:nvPr>
            <p:ph type="body" sz="quarter" idx="11"/>
          </p:nvPr>
        </p:nvSpPr>
        <p:spPr/>
        <p:txBody>
          <a:bodyPr/>
          <a:lstStyle/>
          <a:p>
            <a:r>
              <a:rPr lang="en-US" dirty="0"/>
              <a:t>7-3</a:t>
            </a:r>
          </a:p>
        </p:txBody>
      </p:sp>
    </p:spTree>
    <p:extLst>
      <p:ext uri="{BB962C8B-B14F-4D97-AF65-F5344CB8AC3E}">
        <p14:creationId xmlns:p14="http://schemas.microsoft.com/office/powerpoint/2010/main" val="4214030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44055-4C14-412C-9212-AD58EB5968DF}"/>
              </a:ext>
            </a:extLst>
          </p:cNvPr>
          <p:cNvSpPr>
            <a:spLocks noGrp="1"/>
          </p:cNvSpPr>
          <p:nvPr>
            <p:ph type="title"/>
          </p:nvPr>
        </p:nvSpPr>
        <p:spPr/>
        <p:txBody>
          <a:bodyPr/>
          <a:lstStyle/>
          <a:p>
            <a:r>
              <a:rPr lang="en-US" dirty="0"/>
              <a:t>Two Types of Removal</a:t>
            </a:r>
          </a:p>
        </p:txBody>
      </p:sp>
      <p:sp>
        <p:nvSpPr>
          <p:cNvPr id="2" name="Content Placeholder 1">
            <a:extLst>
              <a:ext uri="{FF2B5EF4-FFF2-40B4-BE49-F238E27FC236}">
                <a16:creationId xmlns:a16="http://schemas.microsoft.com/office/drawing/2014/main" id="{796A8B52-C50D-4CC7-AC7E-DBCB02A3284A}"/>
              </a:ext>
            </a:extLst>
          </p:cNvPr>
          <p:cNvSpPr>
            <a:spLocks noGrp="1"/>
          </p:cNvSpPr>
          <p:nvPr>
            <p:ph idx="1"/>
          </p:nvPr>
        </p:nvSpPr>
        <p:spPr/>
        <p:txBody>
          <a:bodyPr/>
          <a:lstStyle/>
          <a:p>
            <a:pPr marL="514350" indent="-514350">
              <a:buFont typeface="+mj-lt"/>
              <a:buAutoNum type="arabicPeriod"/>
            </a:pPr>
            <a:r>
              <a:rPr lang="en-US" dirty="0"/>
              <a:t>Self removal or assist; and</a:t>
            </a:r>
          </a:p>
          <a:p>
            <a:pPr marL="514350" indent="-514350">
              <a:buFont typeface="+mj-lt"/>
              <a:buAutoNum type="arabicPeriod"/>
            </a:pPr>
            <a:r>
              <a:rPr lang="en-US" dirty="0"/>
              <a:t>Lifts and drags </a:t>
            </a:r>
          </a:p>
        </p:txBody>
      </p:sp>
      <p:pic>
        <p:nvPicPr>
          <p:cNvPr id="6" name="Picture 5" descr="Rescuers practice removing a survivor.">
            <a:extLst>
              <a:ext uri="{FF2B5EF4-FFF2-40B4-BE49-F238E27FC236}">
                <a16:creationId xmlns:a16="http://schemas.microsoft.com/office/drawing/2014/main" id="{BE8C33E5-2C9E-466E-9099-58BB079A1C3A}"/>
              </a:ext>
            </a:extLst>
          </p:cNvPr>
          <p:cNvPicPr>
            <a:picLocks noChangeAspect="1"/>
          </p:cNvPicPr>
          <p:nvPr/>
        </p:nvPicPr>
        <p:blipFill>
          <a:blip r:embed="rId2"/>
          <a:stretch>
            <a:fillRect/>
          </a:stretch>
        </p:blipFill>
        <p:spPr>
          <a:xfrm>
            <a:off x="2140547" y="2675508"/>
            <a:ext cx="4781494" cy="3287801"/>
          </a:xfrm>
          <a:prstGeom prst="rect">
            <a:avLst/>
          </a:prstGeom>
        </p:spPr>
      </p:pic>
      <p:sp>
        <p:nvSpPr>
          <p:cNvPr id="7" name="Content Placeholder 6">
            <a:extLst>
              <a:ext uri="{FF2B5EF4-FFF2-40B4-BE49-F238E27FC236}">
                <a16:creationId xmlns:a16="http://schemas.microsoft.com/office/drawing/2014/main" id="{4682B764-4E07-4BC4-853E-FC681DA034D3}"/>
              </a:ext>
            </a:extLst>
          </p:cNvPr>
          <p:cNvSpPr>
            <a:spLocks noGrp="1"/>
          </p:cNvSpPr>
          <p:nvPr>
            <p:ph sz="quarter" idx="12"/>
          </p:nvPr>
        </p:nvSpPr>
        <p:spPr/>
        <p:txBody>
          <a:bodyPr/>
          <a:lstStyle/>
          <a:p>
            <a:r>
              <a:rPr lang="en-US" dirty="0"/>
              <a:t>PM 7-21</a:t>
            </a:r>
          </a:p>
        </p:txBody>
      </p:sp>
      <p:sp>
        <p:nvSpPr>
          <p:cNvPr id="4" name="Text Placeholder 3">
            <a:extLst>
              <a:ext uri="{FF2B5EF4-FFF2-40B4-BE49-F238E27FC236}">
                <a16:creationId xmlns:a16="http://schemas.microsoft.com/office/drawing/2014/main" id="{AB32C26B-7D3C-4E28-97E6-71920A12928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0D140C74-6030-4620-98BB-56F23AC4032E}"/>
              </a:ext>
            </a:extLst>
          </p:cNvPr>
          <p:cNvSpPr>
            <a:spLocks noGrp="1"/>
          </p:cNvSpPr>
          <p:nvPr>
            <p:ph type="body" sz="quarter" idx="11"/>
          </p:nvPr>
        </p:nvSpPr>
        <p:spPr/>
        <p:txBody>
          <a:bodyPr/>
          <a:lstStyle/>
          <a:p>
            <a:r>
              <a:rPr lang="en-US" dirty="0"/>
              <a:t>7-39</a:t>
            </a:r>
          </a:p>
        </p:txBody>
      </p:sp>
    </p:spTree>
    <p:extLst>
      <p:ext uri="{BB962C8B-B14F-4D97-AF65-F5344CB8AC3E}">
        <p14:creationId xmlns:p14="http://schemas.microsoft.com/office/powerpoint/2010/main" val="2409817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96212-98C3-4EFE-B3D1-B5BF8D5ABBF4}"/>
              </a:ext>
            </a:extLst>
          </p:cNvPr>
          <p:cNvSpPr>
            <a:spLocks noGrp="1"/>
          </p:cNvSpPr>
          <p:nvPr>
            <p:ph type="title"/>
          </p:nvPr>
        </p:nvSpPr>
        <p:spPr/>
        <p:txBody>
          <a:bodyPr>
            <a:normAutofit fontScale="90000"/>
          </a:bodyPr>
          <a:lstStyle/>
          <a:p>
            <a:r>
              <a:rPr lang="en-US" dirty="0"/>
              <a:t>Which Extrication Method?</a:t>
            </a:r>
          </a:p>
        </p:txBody>
      </p:sp>
      <p:sp>
        <p:nvSpPr>
          <p:cNvPr id="2" name="Content Placeholder 1">
            <a:extLst>
              <a:ext uri="{FF2B5EF4-FFF2-40B4-BE49-F238E27FC236}">
                <a16:creationId xmlns:a16="http://schemas.microsoft.com/office/drawing/2014/main" id="{473118C2-5FB9-4BEE-9F99-41698494B3AF}"/>
              </a:ext>
            </a:extLst>
          </p:cNvPr>
          <p:cNvSpPr>
            <a:spLocks noGrp="1"/>
          </p:cNvSpPr>
          <p:nvPr>
            <p:ph idx="1"/>
          </p:nvPr>
        </p:nvSpPr>
        <p:spPr/>
        <p:txBody>
          <a:bodyPr/>
          <a:lstStyle/>
          <a:p>
            <a:r>
              <a:rPr lang="en-US" dirty="0"/>
              <a:t>Extraction method depends on a number of criteria</a:t>
            </a:r>
          </a:p>
          <a:p>
            <a:pPr lvl="1"/>
            <a:r>
              <a:rPr lang="en-US" dirty="0"/>
              <a:t>General stability of the immediate environment</a:t>
            </a:r>
          </a:p>
          <a:p>
            <a:pPr lvl="1"/>
            <a:r>
              <a:rPr lang="en-US" dirty="0"/>
              <a:t>Number of rescuers available</a:t>
            </a:r>
          </a:p>
          <a:p>
            <a:pPr lvl="1"/>
            <a:r>
              <a:rPr lang="en-US" dirty="0"/>
              <a:t>Strength and ability of the rescuers</a:t>
            </a:r>
          </a:p>
          <a:p>
            <a:pPr lvl="1"/>
            <a:r>
              <a:rPr lang="en-US" dirty="0"/>
              <a:t>Condition of survivor </a:t>
            </a:r>
          </a:p>
        </p:txBody>
      </p:sp>
      <p:pic>
        <p:nvPicPr>
          <p:cNvPr id="6" name="Picture 5" descr="Rescuers practice extricating a survivor on a backboard.">
            <a:extLst>
              <a:ext uri="{FF2B5EF4-FFF2-40B4-BE49-F238E27FC236}">
                <a16:creationId xmlns:a16="http://schemas.microsoft.com/office/drawing/2014/main" id="{17FCEFB5-7249-4839-8029-EBBD8C5F30E7}"/>
              </a:ext>
            </a:extLst>
          </p:cNvPr>
          <p:cNvPicPr>
            <a:picLocks noChangeAspect="1"/>
          </p:cNvPicPr>
          <p:nvPr/>
        </p:nvPicPr>
        <p:blipFill>
          <a:blip r:embed="rId2"/>
          <a:stretch>
            <a:fillRect/>
          </a:stretch>
        </p:blipFill>
        <p:spPr>
          <a:xfrm>
            <a:off x="5388438" y="3329463"/>
            <a:ext cx="3422996" cy="2369518"/>
          </a:xfrm>
          <a:prstGeom prst="rect">
            <a:avLst/>
          </a:prstGeom>
        </p:spPr>
      </p:pic>
      <p:sp>
        <p:nvSpPr>
          <p:cNvPr id="7" name="Content Placeholder 6">
            <a:extLst>
              <a:ext uri="{FF2B5EF4-FFF2-40B4-BE49-F238E27FC236}">
                <a16:creationId xmlns:a16="http://schemas.microsoft.com/office/drawing/2014/main" id="{D12C3851-4DBA-4220-B863-7ECB5B54E4A6}"/>
              </a:ext>
            </a:extLst>
          </p:cNvPr>
          <p:cNvSpPr>
            <a:spLocks noGrp="1"/>
          </p:cNvSpPr>
          <p:nvPr>
            <p:ph sz="quarter" idx="12"/>
          </p:nvPr>
        </p:nvSpPr>
        <p:spPr/>
        <p:txBody>
          <a:bodyPr/>
          <a:lstStyle/>
          <a:p>
            <a:r>
              <a:rPr lang="en-US" dirty="0"/>
              <a:t>PM 7-21</a:t>
            </a:r>
          </a:p>
        </p:txBody>
      </p:sp>
      <p:sp>
        <p:nvSpPr>
          <p:cNvPr id="4" name="Text Placeholder 3">
            <a:extLst>
              <a:ext uri="{FF2B5EF4-FFF2-40B4-BE49-F238E27FC236}">
                <a16:creationId xmlns:a16="http://schemas.microsoft.com/office/drawing/2014/main" id="{2FFCB696-2A14-45C0-8A6B-A5BB4E583F9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76ADD53-EBAA-4D31-85E6-91DA5E8CAE66}"/>
              </a:ext>
            </a:extLst>
          </p:cNvPr>
          <p:cNvSpPr>
            <a:spLocks noGrp="1"/>
          </p:cNvSpPr>
          <p:nvPr>
            <p:ph type="body" sz="quarter" idx="11"/>
          </p:nvPr>
        </p:nvSpPr>
        <p:spPr/>
        <p:txBody>
          <a:bodyPr/>
          <a:lstStyle/>
          <a:p>
            <a:r>
              <a:rPr lang="en-US" dirty="0"/>
              <a:t>7-40</a:t>
            </a:r>
          </a:p>
        </p:txBody>
      </p:sp>
    </p:spTree>
    <p:extLst>
      <p:ext uri="{BB962C8B-B14F-4D97-AF65-F5344CB8AC3E}">
        <p14:creationId xmlns:p14="http://schemas.microsoft.com/office/powerpoint/2010/main" val="31194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2256C-6C5A-4703-83EC-B4DC670EB416}"/>
              </a:ext>
            </a:extLst>
          </p:cNvPr>
          <p:cNvSpPr>
            <a:spLocks noGrp="1"/>
          </p:cNvSpPr>
          <p:nvPr>
            <p:ph type="title"/>
          </p:nvPr>
        </p:nvSpPr>
        <p:spPr/>
        <p:txBody>
          <a:bodyPr/>
          <a:lstStyle/>
          <a:p>
            <a:r>
              <a:rPr lang="en-US" dirty="0"/>
              <a:t>One-Person Arm Carry</a:t>
            </a:r>
          </a:p>
        </p:txBody>
      </p:sp>
      <p:sp>
        <p:nvSpPr>
          <p:cNvPr id="2" name="Content Placeholder 1">
            <a:extLst>
              <a:ext uri="{FF2B5EF4-FFF2-40B4-BE49-F238E27FC236}">
                <a16:creationId xmlns:a16="http://schemas.microsoft.com/office/drawing/2014/main" id="{E769DD55-479E-411D-BE7C-10AC96D2D749}"/>
              </a:ext>
            </a:extLst>
          </p:cNvPr>
          <p:cNvSpPr>
            <a:spLocks noGrp="1"/>
          </p:cNvSpPr>
          <p:nvPr>
            <p:ph idx="1"/>
          </p:nvPr>
        </p:nvSpPr>
        <p:spPr/>
        <p:txBody>
          <a:bodyPr/>
          <a:lstStyle/>
          <a:p>
            <a:pPr>
              <a:lnSpc>
                <a:spcPct val="100000"/>
              </a:lnSpc>
              <a:spcBef>
                <a:spcPts val="600"/>
              </a:spcBef>
            </a:pPr>
            <a:r>
              <a:rPr lang="en-US" dirty="0"/>
              <a:t>Lift around survivor’s back and under his or her knees </a:t>
            </a:r>
          </a:p>
          <a:p>
            <a:pPr>
              <a:lnSpc>
                <a:spcPct val="100000"/>
              </a:lnSpc>
              <a:spcBef>
                <a:spcPts val="600"/>
              </a:spcBef>
            </a:pPr>
            <a:r>
              <a:rPr lang="en-US" dirty="0"/>
              <a:t>Lift survivor by keeping your own back straight and lifting with your legs </a:t>
            </a:r>
          </a:p>
        </p:txBody>
      </p:sp>
      <p:pic>
        <p:nvPicPr>
          <p:cNvPr id="10" name="Picture 9" descr="Two people demonstrate the one-person army carry. A man lifts a woman with one arm under her knees and the other arm around her back.">
            <a:extLst>
              <a:ext uri="{FF2B5EF4-FFF2-40B4-BE49-F238E27FC236}">
                <a16:creationId xmlns:a16="http://schemas.microsoft.com/office/drawing/2014/main" id="{24064121-EA6B-4CCE-AEBB-8CB753B8287D}"/>
              </a:ext>
            </a:extLst>
          </p:cNvPr>
          <p:cNvPicPr>
            <a:picLocks noChangeAspect="1"/>
          </p:cNvPicPr>
          <p:nvPr/>
        </p:nvPicPr>
        <p:blipFill>
          <a:blip r:embed="rId2"/>
          <a:stretch>
            <a:fillRect/>
          </a:stretch>
        </p:blipFill>
        <p:spPr>
          <a:xfrm>
            <a:off x="5323596" y="1740309"/>
            <a:ext cx="3301397" cy="4118677"/>
          </a:xfrm>
          <a:prstGeom prst="rect">
            <a:avLst/>
          </a:prstGeom>
        </p:spPr>
      </p:pic>
      <p:sp>
        <p:nvSpPr>
          <p:cNvPr id="3" name="Content Placeholder 2">
            <a:extLst>
              <a:ext uri="{FF2B5EF4-FFF2-40B4-BE49-F238E27FC236}">
                <a16:creationId xmlns:a16="http://schemas.microsoft.com/office/drawing/2014/main" id="{69D5F0CC-2CA2-4A74-88FF-9B4467348511}"/>
              </a:ext>
            </a:extLst>
          </p:cNvPr>
          <p:cNvSpPr>
            <a:spLocks noGrp="1"/>
          </p:cNvSpPr>
          <p:nvPr>
            <p:ph sz="quarter" idx="12"/>
          </p:nvPr>
        </p:nvSpPr>
        <p:spPr/>
        <p:txBody>
          <a:bodyPr/>
          <a:lstStyle/>
          <a:p>
            <a:r>
              <a:rPr lang="en-US" dirty="0"/>
              <a:t>PM 7-21</a:t>
            </a:r>
          </a:p>
        </p:txBody>
      </p:sp>
      <p:sp>
        <p:nvSpPr>
          <p:cNvPr id="6" name="Text Placeholder 5">
            <a:extLst>
              <a:ext uri="{FF2B5EF4-FFF2-40B4-BE49-F238E27FC236}">
                <a16:creationId xmlns:a16="http://schemas.microsoft.com/office/drawing/2014/main" id="{3333014F-5A43-4C14-AA6E-EA530FA18F2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BB7FABCA-D8D7-4256-A315-F537B22480B2}"/>
              </a:ext>
            </a:extLst>
          </p:cNvPr>
          <p:cNvSpPr>
            <a:spLocks noGrp="1"/>
          </p:cNvSpPr>
          <p:nvPr>
            <p:ph type="body" sz="quarter" idx="11"/>
          </p:nvPr>
        </p:nvSpPr>
        <p:spPr/>
        <p:txBody>
          <a:bodyPr/>
          <a:lstStyle/>
          <a:p>
            <a:r>
              <a:rPr lang="en-US" dirty="0"/>
              <a:t>7-41</a:t>
            </a:r>
          </a:p>
        </p:txBody>
      </p:sp>
    </p:spTree>
    <p:extLst>
      <p:ext uri="{BB962C8B-B14F-4D97-AF65-F5344CB8AC3E}">
        <p14:creationId xmlns:p14="http://schemas.microsoft.com/office/powerpoint/2010/main" val="212413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8291B-72E6-4ECE-905B-90E2AF957072}"/>
              </a:ext>
            </a:extLst>
          </p:cNvPr>
          <p:cNvSpPr>
            <a:spLocks noGrp="1"/>
          </p:cNvSpPr>
          <p:nvPr>
            <p:ph type="title"/>
          </p:nvPr>
        </p:nvSpPr>
        <p:spPr/>
        <p:txBody>
          <a:bodyPr/>
          <a:lstStyle/>
          <a:p>
            <a:r>
              <a:rPr lang="en-US" dirty="0"/>
              <a:t>Pack-Strap Carry</a:t>
            </a:r>
          </a:p>
        </p:txBody>
      </p:sp>
      <p:pic>
        <p:nvPicPr>
          <p:cNvPr id="6" name="Picture 5" descr="Two people demonstrate the pack-strap carry. The rescuer places the survivor's arms over his shoulders and grabs the hands in front of his chest.">
            <a:extLst>
              <a:ext uri="{FF2B5EF4-FFF2-40B4-BE49-F238E27FC236}">
                <a16:creationId xmlns:a16="http://schemas.microsoft.com/office/drawing/2014/main" id="{885712E6-7D83-41BA-8F1C-327DF28D8D29}"/>
              </a:ext>
            </a:extLst>
          </p:cNvPr>
          <p:cNvPicPr>
            <a:picLocks noChangeAspect="1"/>
          </p:cNvPicPr>
          <p:nvPr/>
        </p:nvPicPr>
        <p:blipFill>
          <a:blip r:embed="rId2"/>
          <a:stretch>
            <a:fillRect/>
          </a:stretch>
        </p:blipFill>
        <p:spPr>
          <a:xfrm>
            <a:off x="1154545" y="1651819"/>
            <a:ext cx="3159357" cy="4160852"/>
          </a:xfrm>
          <a:prstGeom prst="rect">
            <a:avLst/>
          </a:prstGeom>
        </p:spPr>
      </p:pic>
      <p:pic>
        <p:nvPicPr>
          <p:cNvPr id="7" name="Picture 6" descr="Two people demonstrate the pack-strap carry. The rescuer hoists the survivor by bending forward slightly until the survivor's feet just clear the floor.">
            <a:extLst>
              <a:ext uri="{FF2B5EF4-FFF2-40B4-BE49-F238E27FC236}">
                <a16:creationId xmlns:a16="http://schemas.microsoft.com/office/drawing/2014/main" id="{0B76BADD-C822-43A4-9CCD-1E7566061B6F}"/>
              </a:ext>
            </a:extLst>
          </p:cNvPr>
          <p:cNvPicPr>
            <a:picLocks noChangeAspect="1"/>
          </p:cNvPicPr>
          <p:nvPr/>
        </p:nvPicPr>
        <p:blipFill>
          <a:blip r:embed="rId3"/>
          <a:stretch>
            <a:fillRect/>
          </a:stretch>
        </p:blipFill>
        <p:spPr>
          <a:xfrm>
            <a:off x="4830097" y="1651819"/>
            <a:ext cx="3159358" cy="4160853"/>
          </a:xfrm>
          <a:prstGeom prst="rect">
            <a:avLst/>
          </a:prstGeom>
        </p:spPr>
      </p:pic>
      <p:sp>
        <p:nvSpPr>
          <p:cNvPr id="8" name="Content Placeholder 7">
            <a:extLst>
              <a:ext uri="{FF2B5EF4-FFF2-40B4-BE49-F238E27FC236}">
                <a16:creationId xmlns:a16="http://schemas.microsoft.com/office/drawing/2014/main" id="{0A0976FA-EB3D-41AA-9C49-D530BF8D489C}"/>
              </a:ext>
            </a:extLst>
          </p:cNvPr>
          <p:cNvSpPr>
            <a:spLocks noGrp="1"/>
          </p:cNvSpPr>
          <p:nvPr>
            <p:ph sz="quarter" idx="12"/>
          </p:nvPr>
        </p:nvSpPr>
        <p:spPr/>
        <p:txBody>
          <a:bodyPr/>
          <a:lstStyle/>
          <a:p>
            <a:r>
              <a:rPr lang="en-US" dirty="0"/>
              <a:t>PM 7-22</a:t>
            </a:r>
          </a:p>
        </p:txBody>
      </p:sp>
      <p:sp>
        <p:nvSpPr>
          <p:cNvPr id="4" name="Text Placeholder 3">
            <a:extLst>
              <a:ext uri="{FF2B5EF4-FFF2-40B4-BE49-F238E27FC236}">
                <a16:creationId xmlns:a16="http://schemas.microsoft.com/office/drawing/2014/main" id="{7F53C5D0-A4E9-49BE-A943-D21845F1C0A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28587F6B-DD66-45FE-8CE5-F5D7D6EF794A}"/>
              </a:ext>
            </a:extLst>
          </p:cNvPr>
          <p:cNvSpPr>
            <a:spLocks noGrp="1"/>
          </p:cNvSpPr>
          <p:nvPr>
            <p:ph type="body" sz="quarter" idx="11"/>
          </p:nvPr>
        </p:nvSpPr>
        <p:spPr/>
        <p:txBody>
          <a:bodyPr/>
          <a:lstStyle/>
          <a:p>
            <a:r>
              <a:rPr lang="en-US" dirty="0"/>
              <a:t>7-42</a:t>
            </a:r>
          </a:p>
        </p:txBody>
      </p:sp>
    </p:spTree>
    <p:extLst>
      <p:ext uri="{BB962C8B-B14F-4D97-AF65-F5344CB8AC3E}">
        <p14:creationId xmlns:p14="http://schemas.microsoft.com/office/powerpoint/2010/main" val="1168021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0190E-B773-4A81-B8A8-3EE1A9D85F83}"/>
              </a:ext>
            </a:extLst>
          </p:cNvPr>
          <p:cNvSpPr>
            <a:spLocks noGrp="1"/>
          </p:cNvSpPr>
          <p:nvPr>
            <p:ph type="title"/>
          </p:nvPr>
        </p:nvSpPr>
        <p:spPr/>
        <p:txBody>
          <a:bodyPr/>
          <a:lstStyle/>
          <a:p>
            <a:r>
              <a:rPr lang="en-US" dirty="0"/>
              <a:t>Two-Person Carry</a:t>
            </a:r>
          </a:p>
        </p:txBody>
      </p:sp>
      <p:pic>
        <p:nvPicPr>
          <p:cNvPr id="6" name="Picture 5" descr="Three people demonstrate the two-person carry. One rescuer squats at the survivor’s head and grasps the survivor from behind around the midsection, reaching under the arms and grasping the survivor's left wrist with his right hand, and vice versa. The second rescuer squats between the survivor's knees, facing toward the survivor. The second rescuer grasps the outside of the survivor's legs at the knees.">
            <a:extLst>
              <a:ext uri="{FF2B5EF4-FFF2-40B4-BE49-F238E27FC236}">
                <a16:creationId xmlns:a16="http://schemas.microsoft.com/office/drawing/2014/main" id="{69BBC5D8-4A0E-4207-ADEA-C4647D64C36F}"/>
              </a:ext>
            </a:extLst>
          </p:cNvPr>
          <p:cNvPicPr>
            <a:picLocks noChangeAspect="1"/>
          </p:cNvPicPr>
          <p:nvPr/>
        </p:nvPicPr>
        <p:blipFill>
          <a:blip r:embed="rId2"/>
          <a:stretch>
            <a:fillRect/>
          </a:stretch>
        </p:blipFill>
        <p:spPr>
          <a:xfrm>
            <a:off x="494072" y="1812941"/>
            <a:ext cx="4623618" cy="3664313"/>
          </a:xfrm>
          <a:prstGeom prst="rect">
            <a:avLst/>
          </a:prstGeom>
        </p:spPr>
      </p:pic>
      <p:pic>
        <p:nvPicPr>
          <p:cNvPr id="7" name="Picture 6" descr="Three people demonstrate the two-person carry. The two rescuers holding the survivor rise to a standing position simultaneously, keeping backs straight and lifting with the legs.">
            <a:extLst>
              <a:ext uri="{FF2B5EF4-FFF2-40B4-BE49-F238E27FC236}">
                <a16:creationId xmlns:a16="http://schemas.microsoft.com/office/drawing/2014/main" id="{7D31B24C-D887-48FF-8A25-BDF5280A02F1}"/>
              </a:ext>
            </a:extLst>
          </p:cNvPr>
          <p:cNvPicPr>
            <a:picLocks noChangeAspect="1"/>
          </p:cNvPicPr>
          <p:nvPr/>
        </p:nvPicPr>
        <p:blipFill>
          <a:blip r:embed="rId3"/>
          <a:stretch>
            <a:fillRect/>
          </a:stretch>
        </p:blipFill>
        <p:spPr>
          <a:xfrm>
            <a:off x="5220425" y="1667671"/>
            <a:ext cx="3352075" cy="4167550"/>
          </a:xfrm>
          <a:prstGeom prst="rect">
            <a:avLst/>
          </a:prstGeom>
        </p:spPr>
      </p:pic>
      <p:sp>
        <p:nvSpPr>
          <p:cNvPr id="8" name="Content Placeholder 7">
            <a:extLst>
              <a:ext uri="{FF2B5EF4-FFF2-40B4-BE49-F238E27FC236}">
                <a16:creationId xmlns:a16="http://schemas.microsoft.com/office/drawing/2014/main" id="{F4B39E5C-A7CD-461B-A362-6E79C5063D1B}"/>
              </a:ext>
            </a:extLst>
          </p:cNvPr>
          <p:cNvSpPr>
            <a:spLocks noGrp="1"/>
          </p:cNvSpPr>
          <p:nvPr>
            <p:ph sz="quarter" idx="12"/>
          </p:nvPr>
        </p:nvSpPr>
        <p:spPr/>
        <p:txBody>
          <a:bodyPr/>
          <a:lstStyle/>
          <a:p>
            <a:r>
              <a:rPr lang="en-US" dirty="0"/>
              <a:t>PM 7-22</a:t>
            </a:r>
          </a:p>
        </p:txBody>
      </p:sp>
      <p:sp>
        <p:nvSpPr>
          <p:cNvPr id="4" name="Text Placeholder 3">
            <a:extLst>
              <a:ext uri="{FF2B5EF4-FFF2-40B4-BE49-F238E27FC236}">
                <a16:creationId xmlns:a16="http://schemas.microsoft.com/office/drawing/2014/main" id="{368290AB-849F-4C19-A179-507A7A8BC7CF}"/>
              </a:ext>
            </a:extLst>
          </p:cNvPr>
          <p:cNvSpPr>
            <a:spLocks noGrp="1"/>
          </p:cNvSpPr>
          <p:nvPr>
            <p:ph type="body" sz="quarter" idx="10"/>
          </p:nvPr>
        </p:nvSpPr>
        <p:spPr>
          <a:xfrm>
            <a:off x="1429787" y="6385716"/>
            <a:ext cx="4623618"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067831F-0656-4459-A517-8C10537A536A}"/>
              </a:ext>
            </a:extLst>
          </p:cNvPr>
          <p:cNvSpPr>
            <a:spLocks noGrp="1"/>
          </p:cNvSpPr>
          <p:nvPr>
            <p:ph type="body" sz="quarter" idx="11"/>
          </p:nvPr>
        </p:nvSpPr>
        <p:spPr/>
        <p:txBody>
          <a:bodyPr/>
          <a:lstStyle/>
          <a:p>
            <a:r>
              <a:rPr lang="en-US" dirty="0"/>
              <a:t>7-43</a:t>
            </a:r>
          </a:p>
        </p:txBody>
      </p:sp>
    </p:spTree>
    <p:extLst>
      <p:ext uri="{BB962C8B-B14F-4D97-AF65-F5344CB8AC3E}">
        <p14:creationId xmlns:p14="http://schemas.microsoft.com/office/powerpoint/2010/main" val="141346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F3229-992D-4D0E-A0D3-79BFF229C6FF}"/>
              </a:ext>
            </a:extLst>
          </p:cNvPr>
          <p:cNvSpPr>
            <a:spLocks noGrp="1"/>
          </p:cNvSpPr>
          <p:nvPr>
            <p:ph type="title"/>
          </p:nvPr>
        </p:nvSpPr>
        <p:spPr/>
        <p:txBody>
          <a:bodyPr/>
          <a:lstStyle/>
          <a:p>
            <a:r>
              <a:rPr lang="en-US" dirty="0"/>
              <a:t>Chair Carry</a:t>
            </a:r>
          </a:p>
        </p:txBody>
      </p:sp>
      <p:pic>
        <p:nvPicPr>
          <p:cNvPr id="6" name="Picture 5" descr="Three people demonstrate the chair carry. The two rescuers seat the survivor in a chair. One rescuer crosses the survivor’s arms in her lap. Facing the back of the chair, the rescuer grasps the back of the chair. The second rescuer grasps the two front legs of the chair. Both rescuers begin to tilt the chair back.">
            <a:extLst>
              <a:ext uri="{FF2B5EF4-FFF2-40B4-BE49-F238E27FC236}">
                <a16:creationId xmlns:a16="http://schemas.microsoft.com/office/drawing/2014/main" id="{6757F4FD-E5C6-4192-B25C-6A2BFD872CD2}"/>
              </a:ext>
            </a:extLst>
          </p:cNvPr>
          <p:cNvPicPr>
            <a:picLocks noChangeAspect="1"/>
          </p:cNvPicPr>
          <p:nvPr/>
        </p:nvPicPr>
        <p:blipFill>
          <a:blip r:embed="rId2"/>
          <a:stretch>
            <a:fillRect/>
          </a:stretch>
        </p:blipFill>
        <p:spPr>
          <a:xfrm>
            <a:off x="390833" y="2013155"/>
            <a:ext cx="4834581" cy="3453113"/>
          </a:xfrm>
          <a:prstGeom prst="rect">
            <a:avLst/>
          </a:prstGeom>
        </p:spPr>
      </p:pic>
      <p:pic>
        <p:nvPicPr>
          <p:cNvPr id="7" name="Picture 6" descr="Three people demonstrate the chair carry. Two rescuers simultaneously lift a survivor in a chair and prepare to walk out. ">
            <a:extLst>
              <a:ext uri="{FF2B5EF4-FFF2-40B4-BE49-F238E27FC236}">
                <a16:creationId xmlns:a16="http://schemas.microsoft.com/office/drawing/2014/main" id="{390872BB-81AB-4E4F-9CE9-479B035FB234}"/>
              </a:ext>
            </a:extLst>
          </p:cNvPr>
          <p:cNvPicPr>
            <a:picLocks noChangeAspect="1"/>
          </p:cNvPicPr>
          <p:nvPr/>
        </p:nvPicPr>
        <p:blipFill>
          <a:blip r:embed="rId3"/>
          <a:stretch>
            <a:fillRect/>
          </a:stretch>
        </p:blipFill>
        <p:spPr>
          <a:xfrm>
            <a:off x="5538833" y="1712435"/>
            <a:ext cx="3042459" cy="4069311"/>
          </a:xfrm>
          <a:prstGeom prst="rect">
            <a:avLst/>
          </a:prstGeom>
        </p:spPr>
      </p:pic>
      <p:sp>
        <p:nvSpPr>
          <p:cNvPr id="8" name="Content Placeholder 7">
            <a:extLst>
              <a:ext uri="{FF2B5EF4-FFF2-40B4-BE49-F238E27FC236}">
                <a16:creationId xmlns:a16="http://schemas.microsoft.com/office/drawing/2014/main" id="{3DC4EAD1-D3AC-4EB1-8B07-E4E5189C42CA}"/>
              </a:ext>
            </a:extLst>
          </p:cNvPr>
          <p:cNvSpPr>
            <a:spLocks noGrp="1"/>
          </p:cNvSpPr>
          <p:nvPr>
            <p:ph sz="quarter" idx="12"/>
          </p:nvPr>
        </p:nvSpPr>
        <p:spPr/>
        <p:txBody>
          <a:bodyPr/>
          <a:lstStyle/>
          <a:p>
            <a:r>
              <a:rPr lang="en-US" dirty="0"/>
              <a:t>PM 7-23</a:t>
            </a:r>
          </a:p>
        </p:txBody>
      </p:sp>
      <p:sp>
        <p:nvSpPr>
          <p:cNvPr id="4" name="Text Placeholder 3">
            <a:extLst>
              <a:ext uri="{FF2B5EF4-FFF2-40B4-BE49-F238E27FC236}">
                <a16:creationId xmlns:a16="http://schemas.microsoft.com/office/drawing/2014/main" id="{838B6EFC-F5F2-4294-829E-51963219EC7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05B0504-7BE4-4790-9187-40AA64DD5EB3}"/>
              </a:ext>
            </a:extLst>
          </p:cNvPr>
          <p:cNvSpPr>
            <a:spLocks noGrp="1"/>
          </p:cNvSpPr>
          <p:nvPr>
            <p:ph type="body" sz="quarter" idx="11"/>
          </p:nvPr>
        </p:nvSpPr>
        <p:spPr/>
        <p:txBody>
          <a:bodyPr/>
          <a:lstStyle/>
          <a:p>
            <a:r>
              <a:rPr lang="en-US" dirty="0"/>
              <a:t>7-44</a:t>
            </a:r>
          </a:p>
        </p:txBody>
      </p:sp>
    </p:spTree>
    <p:extLst>
      <p:ext uri="{BB962C8B-B14F-4D97-AF65-F5344CB8AC3E}">
        <p14:creationId xmlns:p14="http://schemas.microsoft.com/office/powerpoint/2010/main" val="645765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3F0F8-09A1-49B6-B3BF-CBA7B02BC3D5}"/>
              </a:ext>
            </a:extLst>
          </p:cNvPr>
          <p:cNvSpPr>
            <a:spLocks noGrp="1"/>
          </p:cNvSpPr>
          <p:nvPr>
            <p:ph type="title"/>
          </p:nvPr>
        </p:nvSpPr>
        <p:spPr/>
        <p:txBody>
          <a:bodyPr/>
          <a:lstStyle/>
          <a:p>
            <a:r>
              <a:rPr lang="en-US" dirty="0"/>
              <a:t>Blanket Carry</a:t>
            </a:r>
          </a:p>
        </p:txBody>
      </p:sp>
      <p:pic>
        <p:nvPicPr>
          <p:cNvPr id="6" name="Picture 5" descr="A group of rescuers demonstrates the blanket carry. The team lifts the survivor on the blanket and stands in unison, keeping the survivor level, and carries the survivor feet first.">
            <a:extLst>
              <a:ext uri="{FF2B5EF4-FFF2-40B4-BE49-F238E27FC236}">
                <a16:creationId xmlns:a16="http://schemas.microsoft.com/office/drawing/2014/main" id="{EEB5575E-4C45-4D8B-A217-E10B66300E8D}"/>
              </a:ext>
            </a:extLst>
          </p:cNvPr>
          <p:cNvPicPr>
            <a:picLocks noChangeAspect="1"/>
          </p:cNvPicPr>
          <p:nvPr/>
        </p:nvPicPr>
        <p:blipFill>
          <a:blip r:embed="rId2"/>
          <a:stretch>
            <a:fillRect/>
          </a:stretch>
        </p:blipFill>
        <p:spPr>
          <a:xfrm>
            <a:off x="2925328" y="1675362"/>
            <a:ext cx="3293343" cy="4247924"/>
          </a:xfrm>
          <a:prstGeom prst="rect">
            <a:avLst/>
          </a:prstGeom>
        </p:spPr>
      </p:pic>
      <p:sp>
        <p:nvSpPr>
          <p:cNvPr id="7" name="Content Placeholder 6">
            <a:extLst>
              <a:ext uri="{FF2B5EF4-FFF2-40B4-BE49-F238E27FC236}">
                <a16:creationId xmlns:a16="http://schemas.microsoft.com/office/drawing/2014/main" id="{32EEDC27-E50B-4F31-AA4C-FFACA493711C}"/>
              </a:ext>
            </a:extLst>
          </p:cNvPr>
          <p:cNvSpPr>
            <a:spLocks noGrp="1"/>
          </p:cNvSpPr>
          <p:nvPr>
            <p:ph sz="quarter" idx="12"/>
          </p:nvPr>
        </p:nvSpPr>
        <p:spPr/>
        <p:txBody>
          <a:bodyPr/>
          <a:lstStyle/>
          <a:p>
            <a:r>
              <a:rPr lang="en-US" dirty="0"/>
              <a:t>PM 7-24</a:t>
            </a:r>
          </a:p>
        </p:txBody>
      </p:sp>
      <p:sp>
        <p:nvSpPr>
          <p:cNvPr id="4" name="Text Placeholder 3">
            <a:extLst>
              <a:ext uri="{FF2B5EF4-FFF2-40B4-BE49-F238E27FC236}">
                <a16:creationId xmlns:a16="http://schemas.microsoft.com/office/drawing/2014/main" id="{119AFCD6-3973-4E64-9A65-0AC07D74E29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F449C56B-4210-4586-95DF-E984BEF04FF3}"/>
              </a:ext>
            </a:extLst>
          </p:cNvPr>
          <p:cNvSpPr>
            <a:spLocks noGrp="1"/>
          </p:cNvSpPr>
          <p:nvPr>
            <p:ph type="body" sz="quarter" idx="11"/>
          </p:nvPr>
        </p:nvSpPr>
        <p:spPr/>
        <p:txBody>
          <a:bodyPr/>
          <a:lstStyle/>
          <a:p>
            <a:r>
              <a:rPr lang="en-US" dirty="0"/>
              <a:t>7-45</a:t>
            </a:r>
          </a:p>
        </p:txBody>
      </p:sp>
    </p:spTree>
    <p:extLst>
      <p:ext uri="{BB962C8B-B14F-4D97-AF65-F5344CB8AC3E}">
        <p14:creationId xmlns:p14="http://schemas.microsoft.com/office/powerpoint/2010/main" val="404527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2289-748A-4CBF-A373-4CD5ABB2F05A}"/>
              </a:ext>
            </a:extLst>
          </p:cNvPr>
          <p:cNvSpPr>
            <a:spLocks noGrp="1"/>
          </p:cNvSpPr>
          <p:nvPr>
            <p:ph type="title"/>
          </p:nvPr>
        </p:nvSpPr>
        <p:spPr/>
        <p:txBody>
          <a:bodyPr/>
          <a:lstStyle/>
          <a:p>
            <a:r>
              <a:rPr lang="en-US" dirty="0"/>
              <a:t>Log Rolling</a:t>
            </a:r>
          </a:p>
        </p:txBody>
      </p:sp>
      <p:pic>
        <p:nvPicPr>
          <p:cNvPr id="6" name="Picture 5" descr="Five people demonstrate log rolling. Four rescuers use this method to move a survivor with a suspected or confirmed cervical spine injury. The rescuer at the survivor’s head gives commands as fellow rescuers roll the survivor as a single unit onto the blanket, backboard, or other support.">
            <a:extLst>
              <a:ext uri="{FF2B5EF4-FFF2-40B4-BE49-F238E27FC236}">
                <a16:creationId xmlns:a16="http://schemas.microsoft.com/office/drawing/2014/main" id="{34EDA814-346C-45F7-822A-85451D8A26A5}"/>
              </a:ext>
            </a:extLst>
          </p:cNvPr>
          <p:cNvPicPr>
            <a:picLocks noChangeAspect="1"/>
          </p:cNvPicPr>
          <p:nvPr/>
        </p:nvPicPr>
        <p:blipFill>
          <a:blip r:embed="rId2"/>
          <a:stretch>
            <a:fillRect/>
          </a:stretch>
        </p:blipFill>
        <p:spPr>
          <a:xfrm>
            <a:off x="1443648" y="1828799"/>
            <a:ext cx="6256703" cy="3826152"/>
          </a:xfrm>
          <a:prstGeom prst="rect">
            <a:avLst/>
          </a:prstGeom>
        </p:spPr>
      </p:pic>
      <p:sp>
        <p:nvSpPr>
          <p:cNvPr id="7" name="Content Placeholder 6">
            <a:extLst>
              <a:ext uri="{FF2B5EF4-FFF2-40B4-BE49-F238E27FC236}">
                <a16:creationId xmlns:a16="http://schemas.microsoft.com/office/drawing/2014/main" id="{409D77AC-C758-45CF-8F2E-9B3012DD44A4}"/>
              </a:ext>
            </a:extLst>
          </p:cNvPr>
          <p:cNvSpPr>
            <a:spLocks noGrp="1"/>
          </p:cNvSpPr>
          <p:nvPr>
            <p:ph sz="quarter" idx="12"/>
          </p:nvPr>
        </p:nvSpPr>
        <p:spPr/>
        <p:txBody>
          <a:bodyPr/>
          <a:lstStyle/>
          <a:p>
            <a:r>
              <a:rPr lang="en-US" dirty="0"/>
              <a:t>PM 7-25</a:t>
            </a:r>
          </a:p>
        </p:txBody>
      </p:sp>
      <p:sp>
        <p:nvSpPr>
          <p:cNvPr id="4" name="Text Placeholder 3">
            <a:extLst>
              <a:ext uri="{FF2B5EF4-FFF2-40B4-BE49-F238E27FC236}">
                <a16:creationId xmlns:a16="http://schemas.microsoft.com/office/drawing/2014/main" id="{50211332-6560-4A61-9EB0-815DD71D2275}"/>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D4080D2-6BF6-4BE9-AB26-381A3C428F8D}"/>
              </a:ext>
            </a:extLst>
          </p:cNvPr>
          <p:cNvSpPr>
            <a:spLocks noGrp="1"/>
          </p:cNvSpPr>
          <p:nvPr>
            <p:ph type="body" sz="quarter" idx="11"/>
          </p:nvPr>
        </p:nvSpPr>
        <p:spPr/>
        <p:txBody>
          <a:bodyPr/>
          <a:lstStyle/>
          <a:p>
            <a:r>
              <a:rPr lang="en-US" dirty="0"/>
              <a:t>7-46</a:t>
            </a:r>
          </a:p>
        </p:txBody>
      </p:sp>
    </p:spTree>
    <p:extLst>
      <p:ext uri="{BB962C8B-B14F-4D97-AF65-F5344CB8AC3E}">
        <p14:creationId xmlns:p14="http://schemas.microsoft.com/office/powerpoint/2010/main" val="914181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31DE2-D467-4548-9111-8C7DDD713A69}"/>
              </a:ext>
            </a:extLst>
          </p:cNvPr>
          <p:cNvSpPr>
            <a:spLocks noGrp="1"/>
          </p:cNvSpPr>
          <p:nvPr>
            <p:ph type="title"/>
          </p:nvPr>
        </p:nvSpPr>
        <p:spPr/>
        <p:txBody>
          <a:bodyPr/>
          <a:lstStyle/>
          <a:p>
            <a:r>
              <a:rPr lang="en-US" dirty="0"/>
              <a:t>Blanket Drag</a:t>
            </a:r>
          </a:p>
        </p:txBody>
      </p:sp>
      <p:pic>
        <p:nvPicPr>
          <p:cNvPr id="6" name="Picture 5" descr="Two people demonstrate the blanket drag. The rescuer wrapped the survivor in a blanket and squats down, grasping the edge of the blanket above the survivor's head. The rescuer prepares to drag the survivor across the floor.">
            <a:extLst>
              <a:ext uri="{FF2B5EF4-FFF2-40B4-BE49-F238E27FC236}">
                <a16:creationId xmlns:a16="http://schemas.microsoft.com/office/drawing/2014/main" id="{67E99A30-DE71-4AA0-94C6-708165CC934F}"/>
              </a:ext>
            </a:extLst>
          </p:cNvPr>
          <p:cNvPicPr>
            <a:picLocks noChangeAspect="1"/>
          </p:cNvPicPr>
          <p:nvPr/>
        </p:nvPicPr>
        <p:blipFill>
          <a:blip r:embed="rId2"/>
          <a:stretch>
            <a:fillRect/>
          </a:stretch>
        </p:blipFill>
        <p:spPr>
          <a:xfrm>
            <a:off x="1570703" y="2196844"/>
            <a:ext cx="6002594" cy="3374139"/>
          </a:xfrm>
          <a:prstGeom prst="rect">
            <a:avLst/>
          </a:prstGeom>
        </p:spPr>
      </p:pic>
      <p:sp>
        <p:nvSpPr>
          <p:cNvPr id="7" name="Content Placeholder 6">
            <a:extLst>
              <a:ext uri="{FF2B5EF4-FFF2-40B4-BE49-F238E27FC236}">
                <a16:creationId xmlns:a16="http://schemas.microsoft.com/office/drawing/2014/main" id="{3641EC78-1A82-4370-8879-A90B7A907CFE}"/>
              </a:ext>
            </a:extLst>
          </p:cNvPr>
          <p:cNvSpPr>
            <a:spLocks noGrp="1"/>
          </p:cNvSpPr>
          <p:nvPr>
            <p:ph sz="quarter" idx="12"/>
          </p:nvPr>
        </p:nvSpPr>
        <p:spPr/>
        <p:txBody>
          <a:bodyPr/>
          <a:lstStyle/>
          <a:p>
            <a:r>
              <a:rPr lang="en-US" dirty="0"/>
              <a:t>PM 7-25</a:t>
            </a:r>
          </a:p>
        </p:txBody>
      </p:sp>
      <p:sp>
        <p:nvSpPr>
          <p:cNvPr id="4" name="Text Placeholder 3">
            <a:extLst>
              <a:ext uri="{FF2B5EF4-FFF2-40B4-BE49-F238E27FC236}">
                <a16:creationId xmlns:a16="http://schemas.microsoft.com/office/drawing/2014/main" id="{F37F43BD-5A38-4BA9-961B-1C714A32FFBD}"/>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E403946-ED54-4B94-885D-2106322CDA23}"/>
              </a:ext>
            </a:extLst>
          </p:cNvPr>
          <p:cNvSpPr>
            <a:spLocks noGrp="1"/>
          </p:cNvSpPr>
          <p:nvPr>
            <p:ph type="body" sz="quarter" idx="11"/>
          </p:nvPr>
        </p:nvSpPr>
        <p:spPr/>
        <p:txBody>
          <a:bodyPr/>
          <a:lstStyle/>
          <a:p>
            <a:r>
              <a:rPr lang="en-US" dirty="0"/>
              <a:t>7-47</a:t>
            </a:r>
          </a:p>
        </p:txBody>
      </p:sp>
    </p:spTree>
    <p:extLst>
      <p:ext uri="{BB962C8B-B14F-4D97-AF65-F5344CB8AC3E}">
        <p14:creationId xmlns:p14="http://schemas.microsoft.com/office/powerpoint/2010/main" val="339633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ECBEB-BC21-4C85-B077-2D518AB31218}"/>
              </a:ext>
            </a:extLst>
          </p:cNvPr>
          <p:cNvSpPr>
            <a:spLocks noGrp="1"/>
          </p:cNvSpPr>
          <p:nvPr>
            <p:ph type="title"/>
          </p:nvPr>
        </p:nvSpPr>
        <p:spPr/>
        <p:txBody>
          <a:bodyPr/>
          <a:lstStyle/>
          <a:p>
            <a:r>
              <a:rPr lang="en-US" dirty="0"/>
              <a:t>Exercise 7.3</a:t>
            </a:r>
          </a:p>
        </p:txBody>
      </p:sp>
      <p:sp>
        <p:nvSpPr>
          <p:cNvPr id="2" name="Content Placeholder 1">
            <a:extLst>
              <a:ext uri="{FF2B5EF4-FFF2-40B4-BE49-F238E27FC236}">
                <a16:creationId xmlns:a16="http://schemas.microsoft.com/office/drawing/2014/main" id="{F6621D7B-6E2D-4997-A7F9-9A0E4EE4A4D2}"/>
              </a:ext>
            </a:extLst>
          </p:cNvPr>
          <p:cNvSpPr>
            <a:spLocks noGrp="1"/>
          </p:cNvSpPr>
          <p:nvPr>
            <p:ph idx="1"/>
          </p:nvPr>
        </p:nvSpPr>
        <p:spPr/>
        <p:txBody>
          <a:bodyPr>
            <a:normAutofit/>
          </a:bodyPr>
          <a:lstStyle/>
          <a:p>
            <a:r>
              <a:rPr lang="en-US" sz="2400" dirty="0"/>
              <a:t>Break into teams of seven </a:t>
            </a:r>
          </a:p>
          <a:p>
            <a:r>
              <a:rPr lang="en-US" sz="2400" dirty="0"/>
              <a:t>Members of your team will volunteer to be “victims” that other team members will move using the drags and carries demonstrated in the class </a:t>
            </a:r>
          </a:p>
          <a:p>
            <a:r>
              <a:rPr lang="en-US" sz="2400" dirty="0"/>
              <a:t>Use chairs and other items as needed to perform the drags and carries </a:t>
            </a:r>
          </a:p>
          <a:p>
            <a:r>
              <a:rPr lang="en-US" sz="2400" dirty="0"/>
              <a:t>Trade off “victim” and “rescuer” roles so that everyone on your team has a chance to practice the drags and carries </a:t>
            </a:r>
          </a:p>
          <a:p>
            <a:r>
              <a:rPr lang="en-US" sz="2400" dirty="0"/>
              <a:t>Know your limits! Do not attempt any lift or carry that will not be safe for you and the victim </a:t>
            </a:r>
          </a:p>
        </p:txBody>
      </p:sp>
      <p:sp>
        <p:nvSpPr>
          <p:cNvPr id="6" name="Content Placeholder 5">
            <a:extLst>
              <a:ext uri="{FF2B5EF4-FFF2-40B4-BE49-F238E27FC236}">
                <a16:creationId xmlns:a16="http://schemas.microsoft.com/office/drawing/2014/main" id="{1D98AB43-2E66-42D3-A324-D9D4C3FA3131}"/>
              </a:ext>
            </a:extLst>
          </p:cNvPr>
          <p:cNvSpPr>
            <a:spLocks noGrp="1"/>
          </p:cNvSpPr>
          <p:nvPr>
            <p:ph sz="quarter" idx="12"/>
          </p:nvPr>
        </p:nvSpPr>
        <p:spPr/>
        <p:txBody>
          <a:bodyPr/>
          <a:lstStyle/>
          <a:p>
            <a:r>
              <a:rPr lang="en-US" dirty="0"/>
              <a:t>PM 7-26</a:t>
            </a:r>
          </a:p>
        </p:txBody>
      </p:sp>
      <p:sp>
        <p:nvSpPr>
          <p:cNvPr id="4" name="Text Placeholder 3">
            <a:extLst>
              <a:ext uri="{FF2B5EF4-FFF2-40B4-BE49-F238E27FC236}">
                <a16:creationId xmlns:a16="http://schemas.microsoft.com/office/drawing/2014/main" id="{1C63AF0F-AF84-4EC1-99AD-ED9E19529FB8}"/>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D05304E-55F4-4027-A632-7E2637AB7E6F}"/>
              </a:ext>
            </a:extLst>
          </p:cNvPr>
          <p:cNvSpPr>
            <a:spLocks noGrp="1"/>
          </p:cNvSpPr>
          <p:nvPr>
            <p:ph type="body" sz="quarter" idx="11"/>
          </p:nvPr>
        </p:nvSpPr>
        <p:spPr/>
        <p:txBody>
          <a:bodyPr/>
          <a:lstStyle/>
          <a:p>
            <a:r>
              <a:rPr lang="en-US" dirty="0"/>
              <a:t>7-48</a:t>
            </a:r>
          </a:p>
        </p:txBody>
      </p:sp>
    </p:spTree>
    <p:extLst>
      <p:ext uri="{BB962C8B-B14F-4D97-AF65-F5344CB8AC3E}">
        <p14:creationId xmlns:p14="http://schemas.microsoft.com/office/powerpoint/2010/main" val="24059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6341B-94E8-4424-9F40-30FB7EDB8870}"/>
              </a:ext>
            </a:extLst>
          </p:cNvPr>
          <p:cNvSpPr>
            <a:spLocks noGrp="1"/>
          </p:cNvSpPr>
          <p:nvPr>
            <p:ph type="title"/>
          </p:nvPr>
        </p:nvSpPr>
        <p:spPr/>
        <p:txBody>
          <a:bodyPr>
            <a:normAutofit fontScale="90000"/>
          </a:bodyPr>
          <a:lstStyle/>
          <a:p>
            <a:r>
              <a:rPr lang="en-US" dirty="0"/>
              <a:t>Deciding to Attempt Rescue</a:t>
            </a:r>
          </a:p>
        </p:txBody>
      </p:sp>
      <p:sp>
        <p:nvSpPr>
          <p:cNvPr id="2" name="Content Placeholder 1">
            <a:extLst>
              <a:ext uri="{FF2B5EF4-FFF2-40B4-BE49-F238E27FC236}">
                <a16:creationId xmlns:a16="http://schemas.microsoft.com/office/drawing/2014/main" id="{9EB6F7BC-CC5F-4B1B-B2C1-072EEB74121C}"/>
              </a:ext>
            </a:extLst>
          </p:cNvPr>
          <p:cNvSpPr>
            <a:spLocks noGrp="1"/>
          </p:cNvSpPr>
          <p:nvPr>
            <p:ph idx="1"/>
          </p:nvPr>
        </p:nvSpPr>
        <p:spPr/>
        <p:txBody>
          <a:bodyPr>
            <a:noAutofit/>
          </a:bodyPr>
          <a:lstStyle/>
          <a:p>
            <a:r>
              <a:rPr lang="en-US" dirty="0"/>
              <a:t>Rescue attempt decisions are based on three factors</a:t>
            </a:r>
          </a:p>
          <a:p>
            <a:pPr lvl="1"/>
            <a:r>
              <a:rPr lang="en-US" dirty="0"/>
              <a:t>Risks involved for the rescuer and survivor</a:t>
            </a:r>
          </a:p>
          <a:p>
            <a:pPr lvl="1"/>
            <a:r>
              <a:rPr lang="en-US" dirty="0"/>
              <a:t>Greatest good for the greatest number</a:t>
            </a:r>
          </a:p>
          <a:p>
            <a:pPr lvl="1"/>
            <a:r>
              <a:rPr lang="en-US" dirty="0"/>
              <a:t>Resources and manpower available </a:t>
            </a:r>
          </a:p>
          <a:p>
            <a:endParaRPr lang="en-US" dirty="0"/>
          </a:p>
        </p:txBody>
      </p:sp>
      <p:pic>
        <p:nvPicPr>
          <p:cNvPr id="6" name="Picture 5" descr="Photo: CERT members practice search and rescue activities.">
            <a:extLst>
              <a:ext uri="{FF2B5EF4-FFF2-40B4-BE49-F238E27FC236}">
                <a16:creationId xmlns:a16="http://schemas.microsoft.com/office/drawing/2014/main" id="{B963BED5-2669-4784-8CE5-629B2A5870DB}"/>
              </a:ext>
            </a:extLst>
          </p:cNvPr>
          <p:cNvPicPr>
            <a:picLocks noChangeAspect="1"/>
          </p:cNvPicPr>
          <p:nvPr/>
        </p:nvPicPr>
        <p:blipFill>
          <a:blip r:embed="rId2"/>
          <a:stretch>
            <a:fillRect/>
          </a:stretch>
        </p:blipFill>
        <p:spPr>
          <a:xfrm>
            <a:off x="2953738" y="3866726"/>
            <a:ext cx="3236524" cy="2144799"/>
          </a:xfrm>
          <a:prstGeom prst="rect">
            <a:avLst/>
          </a:prstGeom>
        </p:spPr>
      </p:pic>
      <p:sp>
        <p:nvSpPr>
          <p:cNvPr id="7" name="Content Placeholder 6">
            <a:extLst>
              <a:ext uri="{FF2B5EF4-FFF2-40B4-BE49-F238E27FC236}">
                <a16:creationId xmlns:a16="http://schemas.microsoft.com/office/drawing/2014/main" id="{DC0D3AEA-EEBB-4F7C-99E4-0C9C31B641D4}"/>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7A5DEC6F-1F14-4827-A132-87A039E3E085}"/>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E0B8801-DB04-490C-B040-0502BEA92F23}"/>
              </a:ext>
            </a:extLst>
          </p:cNvPr>
          <p:cNvSpPr>
            <a:spLocks noGrp="1"/>
          </p:cNvSpPr>
          <p:nvPr>
            <p:ph type="body" sz="quarter" idx="11"/>
          </p:nvPr>
        </p:nvSpPr>
        <p:spPr/>
        <p:txBody>
          <a:bodyPr/>
          <a:lstStyle/>
          <a:p>
            <a:r>
              <a:rPr lang="en-US" dirty="0"/>
              <a:t>7-4</a:t>
            </a:r>
          </a:p>
        </p:txBody>
      </p:sp>
    </p:spTree>
    <p:extLst>
      <p:ext uri="{BB962C8B-B14F-4D97-AF65-F5344CB8AC3E}">
        <p14:creationId xmlns:p14="http://schemas.microsoft.com/office/powerpoint/2010/main" val="2452198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8F0DA-7C25-4A6D-9100-F9CAA2FBF72B}"/>
              </a:ext>
            </a:extLst>
          </p:cNvPr>
          <p:cNvSpPr>
            <a:spLocks noGrp="1"/>
          </p:cNvSpPr>
          <p:nvPr>
            <p:ph type="title"/>
          </p:nvPr>
        </p:nvSpPr>
        <p:spPr/>
        <p:txBody>
          <a:bodyPr/>
          <a:lstStyle/>
          <a:p>
            <a:r>
              <a:rPr lang="en-US" dirty="0"/>
              <a:t>Exercise 7.4</a:t>
            </a:r>
          </a:p>
        </p:txBody>
      </p:sp>
      <p:sp>
        <p:nvSpPr>
          <p:cNvPr id="2" name="Content Placeholder 1">
            <a:extLst>
              <a:ext uri="{FF2B5EF4-FFF2-40B4-BE49-F238E27FC236}">
                <a16:creationId xmlns:a16="http://schemas.microsoft.com/office/drawing/2014/main" id="{C985AD9A-CB89-4342-9F01-88475BAB6AE0}"/>
              </a:ext>
            </a:extLst>
          </p:cNvPr>
          <p:cNvSpPr>
            <a:spLocks noGrp="1"/>
          </p:cNvSpPr>
          <p:nvPr>
            <p:ph idx="1"/>
          </p:nvPr>
        </p:nvSpPr>
        <p:spPr/>
        <p:txBody>
          <a:bodyPr>
            <a:normAutofit/>
          </a:bodyPr>
          <a:lstStyle/>
          <a:p>
            <a:r>
              <a:rPr lang="en-US" sz="2400" dirty="0"/>
              <a:t>Break into teams of seven </a:t>
            </a:r>
          </a:p>
          <a:p>
            <a:r>
              <a:rPr lang="en-US" sz="2400" dirty="0"/>
              <a:t>Your team will be directed to a “damage site.” Consider your plan of action </a:t>
            </a:r>
          </a:p>
          <a:p>
            <a:r>
              <a:rPr lang="en-US" sz="2400" dirty="0"/>
              <a:t>Enter “damage site” and conduct room search. Locate victims and make plan to extricate them from debris </a:t>
            </a:r>
          </a:p>
          <a:p>
            <a:r>
              <a:rPr lang="en-US" sz="2400" dirty="0"/>
              <a:t>Leverage and crib as needed to free the survivor </a:t>
            </a:r>
          </a:p>
          <a:p>
            <a:r>
              <a:rPr lang="en-US" sz="2400" dirty="0"/>
              <a:t>Use appropriate lifts and drags to remove victims from the room (and, if possible, from the building) </a:t>
            </a:r>
          </a:p>
          <a:p>
            <a:r>
              <a:rPr lang="en-US" sz="2400" dirty="0"/>
              <a:t>If there is a second “damage site,” conduct another rescue operation </a:t>
            </a:r>
          </a:p>
        </p:txBody>
      </p:sp>
      <p:sp>
        <p:nvSpPr>
          <p:cNvPr id="6" name="Content Placeholder 5">
            <a:extLst>
              <a:ext uri="{FF2B5EF4-FFF2-40B4-BE49-F238E27FC236}">
                <a16:creationId xmlns:a16="http://schemas.microsoft.com/office/drawing/2014/main" id="{1DCBF6C0-1525-4986-8550-BD4362F75642}"/>
              </a:ext>
            </a:extLst>
          </p:cNvPr>
          <p:cNvSpPr>
            <a:spLocks noGrp="1"/>
          </p:cNvSpPr>
          <p:nvPr>
            <p:ph sz="quarter" idx="12"/>
          </p:nvPr>
        </p:nvSpPr>
        <p:spPr/>
        <p:txBody>
          <a:bodyPr/>
          <a:lstStyle/>
          <a:p>
            <a:r>
              <a:rPr lang="en-US" dirty="0"/>
              <a:t>PM 7-26</a:t>
            </a:r>
          </a:p>
        </p:txBody>
      </p:sp>
      <p:sp>
        <p:nvSpPr>
          <p:cNvPr id="4" name="Text Placeholder 3">
            <a:extLst>
              <a:ext uri="{FF2B5EF4-FFF2-40B4-BE49-F238E27FC236}">
                <a16:creationId xmlns:a16="http://schemas.microsoft.com/office/drawing/2014/main" id="{984DC179-3FF6-48D5-8FFB-F5BB0C47C75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0839A29-78D8-42D9-A153-96D82BFF1FFC}"/>
              </a:ext>
            </a:extLst>
          </p:cNvPr>
          <p:cNvSpPr>
            <a:spLocks noGrp="1"/>
          </p:cNvSpPr>
          <p:nvPr>
            <p:ph type="body" sz="quarter" idx="11"/>
          </p:nvPr>
        </p:nvSpPr>
        <p:spPr/>
        <p:txBody>
          <a:bodyPr/>
          <a:lstStyle/>
          <a:p>
            <a:r>
              <a:rPr lang="en-US" dirty="0"/>
              <a:t>7-49</a:t>
            </a:r>
          </a:p>
        </p:txBody>
      </p:sp>
    </p:spTree>
    <p:extLst>
      <p:ext uri="{BB962C8B-B14F-4D97-AF65-F5344CB8AC3E}">
        <p14:creationId xmlns:p14="http://schemas.microsoft.com/office/powerpoint/2010/main" val="1727924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C490F-886B-49A5-8CDC-183CB62CADED}"/>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7)</a:t>
            </a:r>
            <a:endParaRPr lang="en-US" dirty="0">
              <a:solidFill>
                <a:srgbClr val="448431"/>
              </a:solidFill>
            </a:endParaRPr>
          </a:p>
        </p:txBody>
      </p:sp>
      <p:sp>
        <p:nvSpPr>
          <p:cNvPr id="2" name="Content Placeholder 1">
            <a:extLst>
              <a:ext uri="{FF2B5EF4-FFF2-40B4-BE49-F238E27FC236}">
                <a16:creationId xmlns:a16="http://schemas.microsoft.com/office/drawing/2014/main" id="{E1427DA5-BB31-4461-876B-DC3056E82B56}"/>
              </a:ext>
            </a:extLst>
          </p:cNvPr>
          <p:cNvSpPr>
            <a:spLocks noGrp="1"/>
          </p:cNvSpPr>
          <p:nvPr>
            <p:ph idx="1"/>
          </p:nvPr>
        </p:nvSpPr>
        <p:spPr/>
        <p:txBody>
          <a:bodyPr/>
          <a:lstStyle/>
          <a:p>
            <a:r>
              <a:rPr lang="en-US" dirty="0"/>
              <a:t>You should know</a:t>
            </a:r>
          </a:p>
          <a:p>
            <a:pPr lvl="1"/>
            <a:r>
              <a:rPr lang="en-US" dirty="0"/>
              <a:t>How to decide whether to attempt rescue</a:t>
            </a:r>
          </a:p>
          <a:p>
            <a:pPr lvl="1"/>
            <a:r>
              <a:rPr lang="en-US" dirty="0"/>
              <a:t>The objectives of interior and exterior search and rescue</a:t>
            </a:r>
          </a:p>
          <a:p>
            <a:pPr lvl="1"/>
            <a:r>
              <a:rPr lang="en-US" dirty="0"/>
              <a:t>How to perform search and rescue size-up</a:t>
            </a:r>
          </a:p>
          <a:p>
            <a:pPr lvl="1"/>
            <a:r>
              <a:rPr lang="en-US" dirty="0"/>
              <a:t>Building markings</a:t>
            </a:r>
          </a:p>
          <a:p>
            <a:pPr lvl="1"/>
            <a:r>
              <a:rPr lang="en-US" dirty="0"/>
              <a:t>Rescue functions</a:t>
            </a:r>
          </a:p>
          <a:p>
            <a:pPr lvl="1"/>
            <a:r>
              <a:rPr lang="en-US" dirty="0"/>
              <a:t>How to remove debris</a:t>
            </a:r>
          </a:p>
          <a:p>
            <a:pPr lvl="1"/>
            <a:r>
              <a:rPr lang="en-US" dirty="0"/>
              <a:t>How to extricate survivors </a:t>
            </a:r>
          </a:p>
        </p:txBody>
      </p:sp>
      <p:sp>
        <p:nvSpPr>
          <p:cNvPr id="6" name="Content Placeholder 5">
            <a:extLst>
              <a:ext uri="{FF2B5EF4-FFF2-40B4-BE49-F238E27FC236}">
                <a16:creationId xmlns:a16="http://schemas.microsoft.com/office/drawing/2014/main" id="{BA70A39A-ADAF-43AE-AAD5-EFAD2BECB040}"/>
              </a:ext>
            </a:extLst>
          </p:cNvPr>
          <p:cNvSpPr>
            <a:spLocks noGrp="1"/>
          </p:cNvSpPr>
          <p:nvPr>
            <p:ph sz="quarter" idx="12"/>
          </p:nvPr>
        </p:nvSpPr>
        <p:spPr/>
        <p:txBody>
          <a:bodyPr/>
          <a:lstStyle/>
          <a:p>
            <a:r>
              <a:rPr lang="en-US" dirty="0"/>
              <a:t>PM 7-27</a:t>
            </a:r>
          </a:p>
        </p:txBody>
      </p:sp>
      <p:sp>
        <p:nvSpPr>
          <p:cNvPr id="4" name="Text Placeholder 3">
            <a:extLst>
              <a:ext uri="{FF2B5EF4-FFF2-40B4-BE49-F238E27FC236}">
                <a16:creationId xmlns:a16="http://schemas.microsoft.com/office/drawing/2014/main" id="{5F8BA637-D907-45BA-BBF8-EE851BBF8E24}"/>
              </a:ext>
            </a:extLst>
          </p:cNvPr>
          <p:cNvSpPr>
            <a:spLocks noGrp="1"/>
          </p:cNvSpPr>
          <p:nvPr>
            <p:ph type="body" sz="quarter" idx="10"/>
          </p:nvPr>
        </p:nvSpPr>
        <p:spPr>
          <a:xfrm>
            <a:off x="1429787" y="6385716"/>
            <a:ext cx="4777582"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7A8D5C4-1950-4CF9-9214-883C76308EAB}"/>
              </a:ext>
            </a:extLst>
          </p:cNvPr>
          <p:cNvSpPr>
            <a:spLocks noGrp="1"/>
          </p:cNvSpPr>
          <p:nvPr>
            <p:ph type="body" sz="quarter" idx="11"/>
          </p:nvPr>
        </p:nvSpPr>
        <p:spPr/>
        <p:txBody>
          <a:bodyPr/>
          <a:lstStyle/>
          <a:p>
            <a:r>
              <a:rPr lang="en-US" dirty="0"/>
              <a:t>7-50</a:t>
            </a:r>
          </a:p>
        </p:txBody>
      </p:sp>
    </p:spTree>
    <p:extLst>
      <p:ext uri="{BB962C8B-B14F-4D97-AF65-F5344CB8AC3E}">
        <p14:creationId xmlns:p14="http://schemas.microsoft.com/office/powerpoint/2010/main" val="2191983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3A091-86F1-4A7B-9926-9D3C29DD836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7)</a:t>
            </a:r>
            <a:endParaRPr lang="en-US" dirty="0">
              <a:solidFill>
                <a:srgbClr val="448431"/>
              </a:solidFill>
            </a:endParaRPr>
          </a:p>
        </p:txBody>
      </p:sp>
      <p:sp>
        <p:nvSpPr>
          <p:cNvPr id="7" name="Content Placeholder 6">
            <a:extLst>
              <a:ext uri="{FF2B5EF4-FFF2-40B4-BE49-F238E27FC236}">
                <a16:creationId xmlns:a16="http://schemas.microsoft.com/office/drawing/2014/main" id="{B4AC0486-68E5-4862-A712-39541DBBD314}"/>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729408E4-1BFC-4FC6-B3D2-1C4C5112EE44}"/>
              </a:ext>
            </a:extLst>
          </p:cNvPr>
          <p:cNvSpPr>
            <a:spLocks noGrp="1"/>
          </p:cNvSpPr>
          <p:nvPr>
            <p:ph sz="quarter" idx="12"/>
          </p:nvPr>
        </p:nvSpPr>
        <p:spPr/>
        <p:txBody>
          <a:bodyPr/>
          <a:lstStyle/>
          <a:p>
            <a:r>
              <a:rPr lang="en-US" dirty="0"/>
              <a:t>PM 7-27</a:t>
            </a:r>
          </a:p>
        </p:txBody>
      </p:sp>
      <p:sp>
        <p:nvSpPr>
          <p:cNvPr id="4" name="Text Placeholder 3">
            <a:extLst>
              <a:ext uri="{FF2B5EF4-FFF2-40B4-BE49-F238E27FC236}">
                <a16:creationId xmlns:a16="http://schemas.microsoft.com/office/drawing/2014/main" id="{CF2BB624-5EDD-4540-8A2C-E77BD52C4ABE}"/>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4888458-9D19-4C95-A4E5-8FECA3139595}"/>
              </a:ext>
            </a:extLst>
          </p:cNvPr>
          <p:cNvSpPr>
            <a:spLocks noGrp="1"/>
          </p:cNvSpPr>
          <p:nvPr>
            <p:ph type="body" sz="quarter" idx="11"/>
          </p:nvPr>
        </p:nvSpPr>
        <p:spPr/>
        <p:txBody>
          <a:bodyPr/>
          <a:lstStyle/>
          <a:p>
            <a:r>
              <a:rPr lang="en-US" dirty="0"/>
              <a:t>7-51</a:t>
            </a:r>
          </a:p>
        </p:txBody>
      </p:sp>
    </p:spTree>
    <p:extLst>
      <p:ext uri="{BB962C8B-B14F-4D97-AF65-F5344CB8AC3E}">
        <p14:creationId xmlns:p14="http://schemas.microsoft.com/office/powerpoint/2010/main" val="348581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CA11F-BAEC-4FD3-99C8-D095D0F360AA}"/>
              </a:ext>
            </a:extLst>
          </p:cNvPr>
          <p:cNvSpPr>
            <a:spLocks noGrp="1"/>
          </p:cNvSpPr>
          <p:nvPr>
            <p:ph type="title"/>
          </p:nvPr>
        </p:nvSpPr>
        <p:spPr/>
        <p:txBody>
          <a:bodyPr>
            <a:normAutofit fontScale="90000"/>
          </a:bodyPr>
          <a:lstStyle/>
          <a:p>
            <a:r>
              <a:rPr lang="en-US" dirty="0"/>
              <a:t>Goals of Search and Rescue</a:t>
            </a:r>
          </a:p>
        </p:txBody>
      </p:sp>
      <p:sp>
        <p:nvSpPr>
          <p:cNvPr id="2" name="Content Placeholder 1">
            <a:extLst>
              <a:ext uri="{FF2B5EF4-FFF2-40B4-BE49-F238E27FC236}">
                <a16:creationId xmlns:a16="http://schemas.microsoft.com/office/drawing/2014/main" id="{FC075795-D62B-42AF-A941-94EDFA4E5197}"/>
              </a:ext>
            </a:extLst>
          </p:cNvPr>
          <p:cNvSpPr>
            <a:spLocks noGrp="1"/>
          </p:cNvSpPr>
          <p:nvPr>
            <p:ph idx="1"/>
          </p:nvPr>
        </p:nvSpPr>
        <p:spPr/>
        <p:txBody>
          <a:bodyPr/>
          <a:lstStyle/>
          <a:p>
            <a:r>
              <a:rPr lang="en-US" dirty="0"/>
              <a:t>Rescue greatest number in shortest amount of time </a:t>
            </a:r>
          </a:p>
          <a:p>
            <a:r>
              <a:rPr lang="en-US" dirty="0"/>
              <a:t>Get walking wounded out first </a:t>
            </a:r>
          </a:p>
          <a:p>
            <a:r>
              <a:rPr lang="en-US" dirty="0"/>
              <a:t>Rescue lightly trapped survivors next </a:t>
            </a:r>
          </a:p>
          <a:p>
            <a:r>
              <a:rPr lang="en-US" dirty="0"/>
              <a:t>Keep the rescuers and survivors safe </a:t>
            </a:r>
          </a:p>
        </p:txBody>
      </p:sp>
      <p:sp>
        <p:nvSpPr>
          <p:cNvPr id="6" name="Content Placeholder 5">
            <a:extLst>
              <a:ext uri="{FF2B5EF4-FFF2-40B4-BE49-F238E27FC236}">
                <a16:creationId xmlns:a16="http://schemas.microsoft.com/office/drawing/2014/main" id="{5EB24431-FF15-4241-B46B-2C5B0A9834D9}"/>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7BEEB367-4BDE-4665-8E2F-4137DB354B7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FFC2BEF-D239-4AA4-BA03-13279AA14082}"/>
              </a:ext>
            </a:extLst>
          </p:cNvPr>
          <p:cNvSpPr>
            <a:spLocks noGrp="1"/>
          </p:cNvSpPr>
          <p:nvPr>
            <p:ph type="body" sz="quarter" idx="11"/>
          </p:nvPr>
        </p:nvSpPr>
        <p:spPr/>
        <p:txBody>
          <a:bodyPr/>
          <a:lstStyle/>
          <a:p>
            <a:r>
              <a:rPr lang="en-US" dirty="0"/>
              <a:t>7-5</a:t>
            </a:r>
          </a:p>
        </p:txBody>
      </p:sp>
    </p:spTree>
    <p:extLst>
      <p:ext uri="{BB962C8B-B14F-4D97-AF65-F5344CB8AC3E}">
        <p14:creationId xmlns:p14="http://schemas.microsoft.com/office/powerpoint/2010/main" val="225461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87A3E-036E-4288-9F8D-EA3B00A7436D}"/>
              </a:ext>
            </a:extLst>
          </p:cNvPr>
          <p:cNvSpPr>
            <a:spLocks noGrp="1"/>
          </p:cNvSpPr>
          <p:nvPr>
            <p:ph type="title"/>
          </p:nvPr>
        </p:nvSpPr>
        <p:spPr/>
        <p:txBody>
          <a:bodyPr>
            <a:normAutofit fontScale="90000"/>
          </a:bodyPr>
          <a:lstStyle/>
          <a:p>
            <a:r>
              <a:rPr lang="en-US" dirty="0"/>
              <a:t>Effective Search and Rescue</a:t>
            </a:r>
          </a:p>
        </p:txBody>
      </p:sp>
      <p:sp>
        <p:nvSpPr>
          <p:cNvPr id="2" name="Content Placeholder 1">
            <a:extLst>
              <a:ext uri="{FF2B5EF4-FFF2-40B4-BE49-F238E27FC236}">
                <a16:creationId xmlns:a16="http://schemas.microsoft.com/office/drawing/2014/main" id="{DE0F6065-4764-4139-945E-C92F844DCBF0}"/>
              </a:ext>
            </a:extLst>
          </p:cNvPr>
          <p:cNvSpPr>
            <a:spLocks noGrp="1"/>
          </p:cNvSpPr>
          <p:nvPr>
            <p:ph idx="1"/>
          </p:nvPr>
        </p:nvSpPr>
        <p:spPr/>
        <p:txBody>
          <a:bodyPr>
            <a:normAutofit/>
          </a:bodyPr>
          <a:lstStyle/>
          <a:p>
            <a:pPr marL="0" indent="0">
              <a:buNone/>
            </a:pPr>
            <a:r>
              <a:rPr lang="en-US" dirty="0"/>
              <a:t>Depends on:</a:t>
            </a:r>
          </a:p>
          <a:p>
            <a:pPr lvl="1">
              <a:buFont typeface="Arial" panose="020B0604020202020204" pitchFamily="34" charset="0"/>
              <a:buChar char="•"/>
            </a:pPr>
            <a:r>
              <a:rPr lang="en-US" dirty="0"/>
              <a:t>Effective size-up</a:t>
            </a:r>
          </a:p>
          <a:p>
            <a:pPr lvl="1">
              <a:buFont typeface="Arial" panose="020B0604020202020204" pitchFamily="34" charset="0"/>
              <a:buChar char="•"/>
            </a:pPr>
            <a:r>
              <a:rPr lang="en-US" dirty="0"/>
              <a:t>Rescuer safety</a:t>
            </a:r>
          </a:p>
          <a:p>
            <a:pPr lvl="1">
              <a:buFont typeface="Arial" panose="020B0604020202020204" pitchFamily="34" charset="0"/>
              <a:buChar char="•"/>
            </a:pPr>
            <a:r>
              <a:rPr lang="en-US" dirty="0"/>
              <a:t>Survivor safety </a:t>
            </a:r>
          </a:p>
        </p:txBody>
      </p:sp>
      <p:pic>
        <p:nvPicPr>
          <p:cNvPr id="6" name="Picture 5" descr="Photo of a CERT volunteer wearing a light green CERT vest.">
            <a:extLst>
              <a:ext uri="{FF2B5EF4-FFF2-40B4-BE49-F238E27FC236}">
                <a16:creationId xmlns:a16="http://schemas.microsoft.com/office/drawing/2014/main" id="{8B9D8593-FC84-4EAE-A640-87CC1FA36AFF}"/>
              </a:ext>
            </a:extLst>
          </p:cNvPr>
          <p:cNvPicPr>
            <a:picLocks noChangeAspect="1"/>
          </p:cNvPicPr>
          <p:nvPr/>
        </p:nvPicPr>
        <p:blipFill>
          <a:blip r:embed="rId2"/>
          <a:stretch>
            <a:fillRect/>
          </a:stretch>
        </p:blipFill>
        <p:spPr>
          <a:xfrm>
            <a:off x="4150386" y="2138861"/>
            <a:ext cx="4501005" cy="3008325"/>
          </a:xfrm>
          <a:prstGeom prst="rect">
            <a:avLst/>
          </a:prstGeom>
        </p:spPr>
      </p:pic>
      <p:sp>
        <p:nvSpPr>
          <p:cNvPr id="7" name="Content Placeholder 6">
            <a:extLst>
              <a:ext uri="{FF2B5EF4-FFF2-40B4-BE49-F238E27FC236}">
                <a16:creationId xmlns:a16="http://schemas.microsoft.com/office/drawing/2014/main" id="{CD4E8FE4-37B1-4444-821E-7F6F2485FABD}"/>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8911785D-8AD3-4C5D-8D92-AD262A61645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E0AE08CC-8D7F-435D-BFE9-5B42C5526149}"/>
              </a:ext>
            </a:extLst>
          </p:cNvPr>
          <p:cNvSpPr>
            <a:spLocks noGrp="1"/>
          </p:cNvSpPr>
          <p:nvPr>
            <p:ph type="body" sz="quarter" idx="11"/>
          </p:nvPr>
        </p:nvSpPr>
        <p:spPr/>
        <p:txBody>
          <a:bodyPr/>
          <a:lstStyle/>
          <a:p>
            <a:r>
              <a:rPr lang="en-US" dirty="0"/>
              <a:t>7-6</a:t>
            </a:r>
          </a:p>
        </p:txBody>
      </p:sp>
    </p:spTree>
    <p:extLst>
      <p:ext uri="{BB962C8B-B14F-4D97-AF65-F5344CB8AC3E}">
        <p14:creationId xmlns:p14="http://schemas.microsoft.com/office/powerpoint/2010/main" val="136580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25DD-8602-4FF5-B8F2-763C48A13E93}"/>
              </a:ext>
            </a:extLst>
          </p:cNvPr>
          <p:cNvSpPr>
            <a:spLocks noGrp="1"/>
          </p:cNvSpPr>
          <p:nvPr>
            <p:ph type="title"/>
          </p:nvPr>
        </p:nvSpPr>
        <p:spPr/>
        <p:txBody>
          <a:bodyPr/>
          <a:lstStyle/>
          <a:p>
            <a:r>
              <a:rPr lang="en-US" dirty="0"/>
              <a:t>CERT Size-up </a:t>
            </a:r>
          </a:p>
        </p:txBody>
      </p:sp>
      <p:sp>
        <p:nvSpPr>
          <p:cNvPr id="6" name="Content Placeholder 5">
            <a:extLst>
              <a:ext uri="{FF2B5EF4-FFF2-40B4-BE49-F238E27FC236}">
                <a16:creationId xmlns:a16="http://schemas.microsoft.com/office/drawing/2014/main" id="{79EAD3D9-B38B-421D-A4DA-6D54F2E29DDA}"/>
              </a:ext>
            </a:extLst>
          </p:cNvPr>
          <p:cNvSpPr>
            <a:spLocks noGrp="1"/>
          </p:cNvSpPr>
          <p:nvPr>
            <p:ph idx="1"/>
          </p:nvPr>
        </p:nvSpPr>
        <p:spPr/>
        <p:txBody>
          <a:bodyPr>
            <a:noAutofit/>
          </a:bodyPr>
          <a:lstStyle/>
          <a:p>
            <a:pPr>
              <a:spcBef>
                <a:spcPts val="500"/>
              </a:spcBef>
            </a:pPr>
            <a:r>
              <a:rPr lang="en-US" dirty="0"/>
              <a:t>Gather Facts </a:t>
            </a:r>
          </a:p>
          <a:p>
            <a:pPr>
              <a:spcBef>
                <a:spcPts val="500"/>
              </a:spcBef>
            </a:pPr>
            <a:r>
              <a:rPr lang="en-US" dirty="0"/>
              <a:t>Assess Damage </a:t>
            </a:r>
          </a:p>
          <a:p>
            <a:pPr>
              <a:spcBef>
                <a:spcPts val="500"/>
              </a:spcBef>
            </a:pPr>
            <a:r>
              <a:rPr lang="en-US" dirty="0"/>
              <a:t>Consider Probabilities </a:t>
            </a:r>
          </a:p>
          <a:p>
            <a:pPr>
              <a:spcBef>
                <a:spcPts val="500"/>
              </a:spcBef>
            </a:pPr>
            <a:r>
              <a:rPr lang="en-US" dirty="0"/>
              <a:t>Assess Your Situation </a:t>
            </a:r>
          </a:p>
          <a:p>
            <a:pPr>
              <a:spcBef>
                <a:spcPts val="500"/>
              </a:spcBef>
            </a:pPr>
            <a:r>
              <a:rPr lang="en-US" dirty="0"/>
              <a:t>Establish Priorities </a:t>
            </a:r>
          </a:p>
          <a:p>
            <a:pPr>
              <a:spcBef>
                <a:spcPts val="500"/>
              </a:spcBef>
            </a:pPr>
            <a:r>
              <a:rPr lang="en-US" dirty="0"/>
              <a:t>Make Decisions </a:t>
            </a:r>
          </a:p>
          <a:p>
            <a:pPr>
              <a:spcBef>
                <a:spcPts val="500"/>
              </a:spcBef>
            </a:pPr>
            <a:r>
              <a:rPr lang="en-US" dirty="0"/>
              <a:t>Develop Plan of Action </a:t>
            </a:r>
          </a:p>
          <a:p>
            <a:pPr>
              <a:spcBef>
                <a:spcPts val="500"/>
              </a:spcBef>
            </a:pPr>
            <a:r>
              <a:rPr lang="en-US" dirty="0"/>
              <a:t>Take Action </a:t>
            </a:r>
          </a:p>
          <a:p>
            <a:pPr>
              <a:spcBef>
                <a:spcPts val="500"/>
              </a:spcBef>
            </a:pPr>
            <a:r>
              <a:rPr lang="en-US" dirty="0"/>
              <a:t>Evaluate Progress </a:t>
            </a:r>
          </a:p>
        </p:txBody>
      </p:sp>
      <p:pic>
        <p:nvPicPr>
          <p:cNvPr id="10" name="Picture 9" descr="A drawing of a flag&#10;&#10;Description generated with very high confidence">
            <a:extLst>
              <a:ext uri="{FF2B5EF4-FFF2-40B4-BE49-F238E27FC236}">
                <a16:creationId xmlns:a16="http://schemas.microsoft.com/office/drawing/2014/main" id="{C7E76EC8-8D9C-4A53-94BB-0BC6D3BD7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422" y="2246287"/>
            <a:ext cx="3339281" cy="3418446"/>
          </a:xfrm>
          <a:prstGeom prst="rect">
            <a:avLst/>
          </a:prstGeom>
        </p:spPr>
      </p:pic>
      <p:sp>
        <p:nvSpPr>
          <p:cNvPr id="2" name="Content Placeholder 1">
            <a:extLst>
              <a:ext uri="{FF2B5EF4-FFF2-40B4-BE49-F238E27FC236}">
                <a16:creationId xmlns:a16="http://schemas.microsoft.com/office/drawing/2014/main" id="{AFCA2A0A-0EEC-44F8-B545-93F0329D29DA}"/>
              </a:ext>
            </a:extLst>
          </p:cNvPr>
          <p:cNvSpPr>
            <a:spLocks noGrp="1"/>
          </p:cNvSpPr>
          <p:nvPr>
            <p:ph sz="quarter" idx="12"/>
          </p:nvPr>
        </p:nvSpPr>
        <p:spPr/>
        <p:txBody>
          <a:bodyPr/>
          <a:lstStyle/>
          <a:p>
            <a:r>
              <a:rPr lang="en-US" dirty="0"/>
              <a:t>PM 7-3</a:t>
            </a:r>
          </a:p>
        </p:txBody>
      </p:sp>
      <p:sp>
        <p:nvSpPr>
          <p:cNvPr id="7" name="Text Placeholder 6">
            <a:extLst>
              <a:ext uri="{FF2B5EF4-FFF2-40B4-BE49-F238E27FC236}">
                <a16:creationId xmlns:a16="http://schemas.microsoft.com/office/drawing/2014/main" id="{3D674DAD-8955-43B2-880B-0DE54F71037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0839FA28-B6A1-4AAD-A9DF-937E09844995}"/>
              </a:ext>
            </a:extLst>
          </p:cNvPr>
          <p:cNvSpPr>
            <a:spLocks noGrp="1"/>
          </p:cNvSpPr>
          <p:nvPr>
            <p:ph type="body" sz="quarter" idx="11"/>
          </p:nvPr>
        </p:nvSpPr>
        <p:spPr/>
        <p:txBody>
          <a:bodyPr/>
          <a:lstStyle/>
          <a:p>
            <a:r>
              <a:rPr lang="en-US" dirty="0"/>
              <a:t>7-7</a:t>
            </a:r>
          </a:p>
        </p:txBody>
      </p:sp>
    </p:spTree>
    <p:extLst>
      <p:ext uri="{BB962C8B-B14F-4D97-AF65-F5344CB8AC3E}">
        <p14:creationId xmlns:p14="http://schemas.microsoft.com/office/powerpoint/2010/main" val="182701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C3999-73BD-4CBF-890C-2C95882AA794}"/>
              </a:ext>
            </a:extLst>
          </p:cNvPr>
          <p:cNvSpPr>
            <a:spLocks noGrp="1"/>
          </p:cNvSpPr>
          <p:nvPr>
            <p:ph type="title"/>
          </p:nvPr>
        </p:nvSpPr>
        <p:spPr/>
        <p:txBody>
          <a:bodyPr/>
          <a:lstStyle/>
          <a:p>
            <a:r>
              <a:rPr lang="en-US" dirty="0"/>
              <a:t>Size-up Step 1</a:t>
            </a:r>
          </a:p>
        </p:txBody>
      </p:sp>
      <p:sp>
        <p:nvSpPr>
          <p:cNvPr id="2" name="Content Placeholder 1">
            <a:extLst>
              <a:ext uri="{FF2B5EF4-FFF2-40B4-BE49-F238E27FC236}">
                <a16:creationId xmlns:a16="http://schemas.microsoft.com/office/drawing/2014/main" id="{9E7CD619-2A2C-4D5F-9656-FDE79751A7BC}"/>
              </a:ext>
            </a:extLst>
          </p:cNvPr>
          <p:cNvSpPr>
            <a:spLocks noGrp="1"/>
          </p:cNvSpPr>
          <p:nvPr>
            <p:ph idx="1"/>
          </p:nvPr>
        </p:nvSpPr>
        <p:spPr>
          <a:xfrm>
            <a:off x="315142" y="1521229"/>
            <a:ext cx="5092127" cy="4781145"/>
          </a:xfrm>
        </p:spPr>
        <p:txBody>
          <a:bodyPr/>
          <a:lstStyle/>
          <a:p>
            <a:r>
              <a:rPr lang="en-US" b="1" dirty="0"/>
              <a:t>Gather Facts: </a:t>
            </a:r>
          </a:p>
          <a:p>
            <a:pPr lvl="1"/>
            <a:r>
              <a:rPr lang="en-US" dirty="0"/>
              <a:t>Time of event and day of the week</a:t>
            </a:r>
          </a:p>
          <a:p>
            <a:pPr lvl="1"/>
            <a:r>
              <a:rPr lang="en-US" dirty="0"/>
              <a:t>Construction type/terrain</a:t>
            </a:r>
          </a:p>
          <a:p>
            <a:pPr lvl="1"/>
            <a:r>
              <a:rPr lang="en-US" dirty="0"/>
              <a:t>Occupancy</a:t>
            </a:r>
          </a:p>
          <a:p>
            <a:pPr lvl="1"/>
            <a:r>
              <a:rPr lang="en-US" dirty="0"/>
              <a:t>Weather</a:t>
            </a:r>
          </a:p>
          <a:p>
            <a:pPr lvl="1"/>
            <a:r>
              <a:rPr lang="en-US" dirty="0"/>
              <a:t>Hazards</a:t>
            </a:r>
          </a:p>
          <a:p>
            <a:pPr lvl="1"/>
            <a:r>
              <a:rPr lang="en-US" dirty="0"/>
              <a:t>Search subject profile </a:t>
            </a:r>
          </a:p>
        </p:txBody>
      </p:sp>
      <p:pic>
        <p:nvPicPr>
          <p:cNvPr id="6" name="Picture 5" descr="Photo of a large building that has partially collapsed.">
            <a:extLst>
              <a:ext uri="{FF2B5EF4-FFF2-40B4-BE49-F238E27FC236}">
                <a16:creationId xmlns:a16="http://schemas.microsoft.com/office/drawing/2014/main" id="{8B5AC193-D036-47CD-8DE0-6CDD62FB8A1A}"/>
              </a:ext>
            </a:extLst>
          </p:cNvPr>
          <p:cNvPicPr>
            <a:picLocks noChangeAspect="1"/>
          </p:cNvPicPr>
          <p:nvPr/>
        </p:nvPicPr>
        <p:blipFill>
          <a:blip r:embed="rId2"/>
          <a:stretch>
            <a:fillRect/>
          </a:stretch>
        </p:blipFill>
        <p:spPr>
          <a:xfrm>
            <a:off x="5045778" y="1935261"/>
            <a:ext cx="3737367" cy="3651244"/>
          </a:xfrm>
          <a:prstGeom prst="rect">
            <a:avLst/>
          </a:prstGeom>
        </p:spPr>
      </p:pic>
      <p:sp>
        <p:nvSpPr>
          <p:cNvPr id="7" name="Content Placeholder 6">
            <a:extLst>
              <a:ext uri="{FF2B5EF4-FFF2-40B4-BE49-F238E27FC236}">
                <a16:creationId xmlns:a16="http://schemas.microsoft.com/office/drawing/2014/main" id="{907510B6-EB70-4E9A-95E4-BCEA17C7F813}"/>
              </a:ext>
            </a:extLst>
          </p:cNvPr>
          <p:cNvSpPr>
            <a:spLocks noGrp="1"/>
          </p:cNvSpPr>
          <p:nvPr>
            <p:ph sz="quarter" idx="12"/>
          </p:nvPr>
        </p:nvSpPr>
        <p:spPr/>
        <p:txBody>
          <a:bodyPr/>
          <a:lstStyle/>
          <a:p>
            <a:r>
              <a:rPr lang="en-US" dirty="0"/>
              <a:t>PM 7-5</a:t>
            </a:r>
          </a:p>
        </p:txBody>
      </p:sp>
      <p:sp>
        <p:nvSpPr>
          <p:cNvPr id="4" name="Text Placeholder 3">
            <a:extLst>
              <a:ext uri="{FF2B5EF4-FFF2-40B4-BE49-F238E27FC236}">
                <a16:creationId xmlns:a16="http://schemas.microsoft.com/office/drawing/2014/main" id="{934B8D07-1165-4A3C-A283-DEBBB2EF76F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3286F08-293B-4EB1-B5AD-062FD615F70D}"/>
              </a:ext>
            </a:extLst>
          </p:cNvPr>
          <p:cNvSpPr>
            <a:spLocks noGrp="1"/>
          </p:cNvSpPr>
          <p:nvPr>
            <p:ph type="body" sz="quarter" idx="11"/>
          </p:nvPr>
        </p:nvSpPr>
        <p:spPr/>
        <p:txBody>
          <a:bodyPr/>
          <a:lstStyle/>
          <a:p>
            <a:r>
              <a:rPr lang="en-US" dirty="0"/>
              <a:t>7-8</a:t>
            </a:r>
          </a:p>
        </p:txBody>
      </p:sp>
    </p:spTree>
    <p:extLst>
      <p:ext uri="{BB962C8B-B14F-4D97-AF65-F5344CB8AC3E}">
        <p14:creationId xmlns:p14="http://schemas.microsoft.com/office/powerpoint/2010/main" val="21878095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d7a79f3-a22f-4b0a-abe2-9eca9b7c463e"/>
    <ds:schemaRef ds:uri="http://purl.org/dc/elements/1.1/"/>
    <ds:schemaRef ds:uri="http://schemas.microsoft.com/office/2006/metadata/properties"/>
    <ds:schemaRef ds:uri="ec9525e3-0e26-41e5-be28-2227dc64c83e"/>
    <ds:schemaRef ds:uri="http://www.w3.org/XML/1998/namespace"/>
    <ds:schemaRef ds:uri="http://purl.org/dc/dcmitype/"/>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2065</Words>
  <Application>Microsoft Office PowerPoint</Application>
  <PresentationFormat>On-screen Show (4:3)</PresentationFormat>
  <Paragraphs>403</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1_Office Theme</vt:lpstr>
      <vt:lpstr>Unit 7: Light Search and Rescue Operations</vt:lpstr>
      <vt:lpstr>Unit 7 Objectives</vt:lpstr>
      <vt:lpstr>Unit 7 Topics</vt:lpstr>
      <vt:lpstr>Search and Rescue</vt:lpstr>
      <vt:lpstr>Deciding to Attempt Rescue</vt:lpstr>
      <vt:lpstr>Goals of Search and Rescue</vt:lpstr>
      <vt:lpstr>Effective Search and Rescue</vt:lpstr>
      <vt:lpstr>CERT Size-up </vt:lpstr>
      <vt:lpstr>Size-up Step 1</vt:lpstr>
      <vt:lpstr>Exercise 7.1</vt:lpstr>
      <vt:lpstr>Size-up Step 2</vt:lpstr>
      <vt:lpstr>Light Damage</vt:lpstr>
      <vt:lpstr>Moderate Damage</vt:lpstr>
      <vt:lpstr>Heavy Damage</vt:lpstr>
      <vt:lpstr>Size-up Step 3</vt:lpstr>
      <vt:lpstr>Size-up Step 4</vt:lpstr>
      <vt:lpstr>Rescue Resources</vt:lpstr>
      <vt:lpstr>Size-up Step 5</vt:lpstr>
      <vt:lpstr>Size-up Step 6</vt:lpstr>
      <vt:lpstr>Size-up Step 7</vt:lpstr>
      <vt:lpstr>Size-up Step 8</vt:lpstr>
      <vt:lpstr>Size-up Step 9</vt:lpstr>
      <vt:lpstr>Exercise 7.2</vt:lpstr>
      <vt:lpstr>Structural Voids</vt:lpstr>
      <vt:lpstr>Individual Voids</vt:lpstr>
      <vt:lpstr>Search Markings (1 of 3)</vt:lpstr>
      <vt:lpstr>Search Markings (2 of 3)</vt:lpstr>
      <vt:lpstr>Search Markings (3 of 3)</vt:lpstr>
      <vt:lpstr>Search Methodology (1 of 5)</vt:lpstr>
      <vt:lpstr>Search Methodology (2 of 5)</vt:lpstr>
      <vt:lpstr>Search Methodology (3 of 5)</vt:lpstr>
      <vt:lpstr>Search Methodology (4 of 5)</vt:lpstr>
      <vt:lpstr>Search Methodology (5 of 5)</vt:lpstr>
      <vt:lpstr>Exterior Search</vt:lpstr>
      <vt:lpstr>Rescue Operations</vt:lpstr>
      <vt:lpstr>Creating a Safe Environment</vt:lpstr>
      <vt:lpstr>Precautions to Minimize Risk</vt:lpstr>
      <vt:lpstr>Proper Lifting Procedures</vt:lpstr>
      <vt:lpstr>Leveraging and Cribbing</vt:lpstr>
      <vt:lpstr>Two Types of Removal</vt:lpstr>
      <vt:lpstr>Which Extrication Method?</vt:lpstr>
      <vt:lpstr>One-Person Arm Carry</vt:lpstr>
      <vt:lpstr>Pack-Strap Carry</vt:lpstr>
      <vt:lpstr>Two-Person Carry</vt:lpstr>
      <vt:lpstr>Chair Carry</vt:lpstr>
      <vt:lpstr>Blanket Carry</vt:lpstr>
      <vt:lpstr>Log Rolling</vt:lpstr>
      <vt:lpstr>Blanket Drag</vt:lpstr>
      <vt:lpstr>Exercise 7.3</vt:lpstr>
      <vt:lpstr>Exercise 7.4</vt:lpstr>
      <vt:lpstr>Unit Summary (Unit 7)</vt:lpstr>
      <vt:lpstr>Homework Assignment (Unit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EMRICK, BRENDA</cp:lastModifiedBy>
  <cp:revision>758</cp:revision>
  <dcterms:created xsi:type="dcterms:W3CDTF">2019-04-19T15:08:43Z</dcterms:created>
  <dcterms:modified xsi:type="dcterms:W3CDTF">2020-01-06T18:06:55Z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