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handoutMasterIdLst>
    <p:handoutMasterId r:id="rId39"/>
  </p:handoutMasterIdLst>
  <p:sldIdLst>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100" d="100"/>
          <a:sy n="100" d="100"/>
        </p:scale>
        <p:origin x="1536" y="78"/>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1/6/2020</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1/6/2020</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1/6/2020</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BBAF4-FA8F-45CA-8152-73BB28390258}"/>
              </a:ext>
            </a:extLst>
          </p:cNvPr>
          <p:cNvSpPr>
            <a:spLocks noGrp="1"/>
          </p:cNvSpPr>
          <p:nvPr>
            <p:ph type="title" idx="4294967295"/>
          </p:nvPr>
        </p:nvSpPr>
        <p:spPr>
          <a:xfrm>
            <a:off x="349321" y="2177501"/>
            <a:ext cx="8429007" cy="1325563"/>
          </a:xfrm>
        </p:spPr>
        <p:txBody>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Unit 6: Fire Safety and Utility Controls</a:t>
            </a:r>
          </a:p>
        </p:txBody>
      </p:sp>
      <p:sp>
        <p:nvSpPr>
          <p:cNvPr id="3" name="Text Placeholder 2">
            <a:extLst>
              <a:ext uri="{FF2B5EF4-FFF2-40B4-BE49-F238E27FC236}">
                <a16:creationId xmlns:a16="http://schemas.microsoft.com/office/drawing/2014/main" id="{6887D6E4-B399-4280-9E5E-21482DFBAAB4}"/>
              </a:ext>
            </a:extLst>
          </p:cNvPr>
          <p:cNvSpPr>
            <a:spLocks noGrp="1"/>
          </p:cNvSpPr>
          <p:nvPr>
            <p:ph type="body" sz="quarter" idx="11"/>
          </p:nvPr>
        </p:nvSpPr>
        <p:spPr>
          <a:xfrm>
            <a:off x="0" y="1654567"/>
            <a:ext cx="9144000" cy="725488"/>
          </a:xfrm>
        </p:spPr>
        <p:txBody>
          <a:bodyPr>
            <a:noAutofit/>
          </a:bodyPr>
          <a:lstStyle/>
          <a:p>
            <a:r>
              <a:rPr lang="en-US" sz="5000" dirty="0">
                <a:solidFill>
                  <a:srgbClr val="FFFFFF"/>
                </a:solidFill>
              </a:rPr>
              <a:t>CERT Basic Training</a:t>
            </a:r>
            <a:endParaRPr lang="en-US" sz="5000" dirty="0"/>
          </a:p>
        </p:txBody>
      </p:sp>
    </p:spTree>
    <p:extLst>
      <p:ext uri="{BB962C8B-B14F-4D97-AF65-F5344CB8AC3E}">
        <p14:creationId xmlns:p14="http://schemas.microsoft.com/office/powerpoint/2010/main" val="242368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3DF8D3-A610-4915-A554-47854995C4E7}"/>
              </a:ext>
            </a:extLst>
          </p:cNvPr>
          <p:cNvSpPr>
            <a:spLocks noGrp="1"/>
          </p:cNvSpPr>
          <p:nvPr>
            <p:ph type="title"/>
          </p:nvPr>
        </p:nvSpPr>
        <p:spPr/>
        <p:txBody>
          <a:bodyPr>
            <a:normAutofit fontScale="90000"/>
          </a:bodyPr>
          <a:lstStyle/>
          <a:p>
            <a:r>
              <a:rPr lang="en-US" dirty="0"/>
              <a:t>Extinguisher Rating/Labeling</a:t>
            </a:r>
          </a:p>
        </p:txBody>
      </p:sp>
      <p:sp>
        <p:nvSpPr>
          <p:cNvPr id="2" name="Content Placeholder 1">
            <a:extLst>
              <a:ext uri="{FF2B5EF4-FFF2-40B4-BE49-F238E27FC236}">
                <a16:creationId xmlns:a16="http://schemas.microsoft.com/office/drawing/2014/main" id="{199CA60A-1DC9-4D28-BC7D-CE137117BC21}"/>
              </a:ext>
            </a:extLst>
          </p:cNvPr>
          <p:cNvSpPr>
            <a:spLocks noGrp="1"/>
          </p:cNvSpPr>
          <p:nvPr>
            <p:ph idx="1"/>
          </p:nvPr>
        </p:nvSpPr>
        <p:spPr/>
        <p:txBody>
          <a:bodyPr/>
          <a:lstStyle/>
          <a:p>
            <a:r>
              <a:rPr lang="en-US" dirty="0"/>
              <a:t>Labels show types of fires for which that extinguisher is used</a:t>
            </a:r>
          </a:p>
          <a:p>
            <a:pPr lvl="1"/>
            <a:r>
              <a:rPr lang="en-US" dirty="0"/>
              <a:t>Class A fire ratings: 1A to 40A</a:t>
            </a:r>
          </a:p>
          <a:p>
            <a:pPr lvl="1"/>
            <a:r>
              <a:rPr lang="en-US" dirty="0"/>
              <a:t>Class B fire ratings: 1B to 640B </a:t>
            </a:r>
          </a:p>
          <a:p>
            <a:r>
              <a:rPr lang="en-US" dirty="0"/>
              <a:t>Higher number on label = greater amount of extinguishing agent </a:t>
            </a:r>
          </a:p>
          <a:p>
            <a:pPr lvl="1"/>
            <a:endParaRPr lang="en-US" dirty="0"/>
          </a:p>
          <a:p>
            <a:endParaRPr lang="en-US" dirty="0"/>
          </a:p>
        </p:txBody>
      </p:sp>
      <p:sp>
        <p:nvSpPr>
          <p:cNvPr id="6" name="Content Placeholder 5">
            <a:extLst>
              <a:ext uri="{FF2B5EF4-FFF2-40B4-BE49-F238E27FC236}">
                <a16:creationId xmlns:a16="http://schemas.microsoft.com/office/drawing/2014/main" id="{D1B91639-C005-4844-A930-C08594420EB7}"/>
              </a:ext>
            </a:extLst>
          </p:cNvPr>
          <p:cNvSpPr>
            <a:spLocks noGrp="1"/>
          </p:cNvSpPr>
          <p:nvPr>
            <p:ph sz="quarter" idx="12"/>
          </p:nvPr>
        </p:nvSpPr>
        <p:spPr/>
        <p:txBody>
          <a:bodyPr/>
          <a:lstStyle/>
          <a:p>
            <a:r>
              <a:rPr lang="en-US" dirty="0"/>
              <a:t>PM 6-8</a:t>
            </a:r>
          </a:p>
        </p:txBody>
      </p:sp>
      <p:sp>
        <p:nvSpPr>
          <p:cNvPr id="4" name="Text Placeholder 3">
            <a:extLst>
              <a:ext uri="{FF2B5EF4-FFF2-40B4-BE49-F238E27FC236}">
                <a16:creationId xmlns:a16="http://schemas.microsoft.com/office/drawing/2014/main" id="{EEF5C572-C01B-4539-A372-9D69E133C721}"/>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0C8BA8AB-794D-4838-BD82-1EFAB29931F1}"/>
              </a:ext>
            </a:extLst>
          </p:cNvPr>
          <p:cNvSpPr>
            <a:spLocks noGrp="1"/>
          </p:cNvSpPr>
          <p:nvPr>
            <p:ph type="body" sz="quarter" idx="11"/>
          </p:nvPr>
        </p:nvSpPr>
        <p:spPr/>
        <p:txBody>
          <a:bodyPr/>
          <a:lstStyle/>
          <a:p>
            <a:r>
              <a:rPr lang="en-US" dirty="0"/>
              <a:t>6-9</a:t>
            </a:r>
          </a:p>
        </p:txBody>
      </p:sp>
    </p:spTree>
    <p:extLst>
      <p:ext uri="{BB962C8B-B14F-4D97-AF65-F5344CB8AC3E}">
        <p14:creationId xmlns:p14="http://schemas.microsoft.com/office/powerpoint/2010/main" val="42486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034A7-EA36-4902-B8CE-F2CDBB9D3A1A}"/>
              </a:ext>
            </a:extLst>
          </p:cNvPr>
          <p:cNvSpPr>
            <a:spLocks noGrp="1"/>
          </p:cNvSpPr>
          <p:nvPr>
            <p:ph type="title"/>
          </p:nvPr>
        </p:nvSpPr>
        <p:spPr/>
        <p:txBody>
          <a:bodyPr/>
          <a:lstStyle/>
          <a:p>
            <a:r>
              <a:rPr lang="en-US" dirty="0"/>
              <a:t>Sample Label</a:t>
            </a:r>
          </a:p>
        </p:txBody>
      </p:sp>
      <p:pic>
        <p:nvPicPr>
          <p:cNvPr id="6" name="Picture 5" descr="Sample manufacturer’s label for a fire extinguisher, showing the Underwriters Laboratories symbol at the top. Also denotes type, classification, testing procedures used, and serial number. The label further includes marine information, including the U.S. Coast Guard approval number. ">
            <a:extLst>
              <a:ext uri="{FF2B5EF4-FFF2-40B4-BE49-F238E27FC236}">
                <a16:creationId xmlns:a16="http://schemas.microsoft.com/office/drawing/2014/main" id="{9CDFD150-F5FC-4DC2-98F7-F1D0A23A3ABC}"/>
              </a:ext>
            </a:extLst>
          </p:cNvPr>
          <p:cNvPicPr>
            <a:picLocks noChangeAspect="1"/>
          </p:cNvPicPr>
          <p:nvPr/>
        </p:nvPicPr>
        <p:blipFill>
          <a:blip r:embed="rId2"/>
          <a:stretch>
            <a:fillRect/>
          </a:stretch>
        </p:blipFill>
        <p:spPr>
          <a:xfrm>
            <a:off x="2541465" y="1957532"/>
            <a:ext cx="4491102" cy="3512458"/>
          </a:xfrm>
          <a:prstGeom prst="rect">
            <a:avLst/>
          </a:prstGeom>
        </p:spPr>
      </p:pic>
      <p:sp>
        <p:nvSpPr>
          <p:cNvPr id="7" name="Content Placeholder 6">
            <a:extLst>
              <a:ext uri="{FF2B5EF4-FFF2-40B4-BE49-F238E27FC236}">
                <a16:creationId xmlns:a16="http://schemas.microsoft.com/office/drawing/2014/main" id="{AD65252C-AE0D-4DE3-BA1D-7A2C51408241}"/>
              </a:ext>
            </a:extLst>
          </p:cNvPr>
          <p:cNvSpPr>
            <a:spLocks noGrp="1"/>
          </p:cNvSpPr>
          <p:nvPr>
            <p:ph sz="quarter" idx="12"/>
          </p:nvPr>
        </p:nvSpPr>
        <p:spPr/>
        <p:txBody>
          <a:bodyPr/>
          <a:lstStyle/>
          <a:p>
            <a:r>
              <a:rPr lang="en-US" dirty="0"/>
              <a:t>PM 6-8</a:t>
            </a:r>
          </a:p>
        </p:txBody>
      </p:sp>
      <p:sp>
        <p:nvSpPr>
          <p:cNvPr id="4" name="Text Placeholder 3">
            <a:extLst>
              <a:ext uri="{FF2B5EF4-FFF2-40B4-BE49-F238E27FC236}">
                <a16:creationId xmlns:a16="http://schemas.microsoft.com/office/drawing/2014/main" id="{4C69BC8B-EE67-4D52-9403-D0B62E3AFE32}"/>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D2EFBF14-6047-4FE3-8480-2AE64061DC2C}"/>
              </a:ext>
            </a:extLst>
          </p:cNvPr>
          <p:cNvSpPr>
            <a:spLocks noGrp="1"/>
          </p:cNvSpPr>
          <p:nvPr>
            <p:ph type="body" sz="quarter" idx="11"/>
          </p:nvPr>
        </p:nvSpPr>
        <p:spPr/>
        <p:txBody>
          <a:bodyPr/>
          <a:lstStyle/>
          <a:p>
            <a:r>
              <a:rPr lang="en-US" dirty="0"/>
              <a:t>6-10</a:t>
            </a:r>
          </a:p>
        </p:txBody>
      </p:sp>
    </p:spTree>
    <p:extLst>
      <p:ext uri="{BB962C8B-B14F-4D97-AF65-F5344CB8AC3E}">
        <p14:creationId xmlns:p14="http://schemas.microsoft.com/office/powerpoint/2010/main" val="186418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3AAF5-89CF-4DBB-AEC2-B9FF44772379}"/>
              </a:ext>
            </a:extLst>
          </p:cNvPr>
          <p:cNvSpPr>
            <a:spLocks noGrp="1"/>
          </p:cNvSpPr>
          <p:nvPr>
            <p:ph type="title"/>
          </p:nvPr>
        </p:nvSpPr>
        <p:spPr/>
        <p:txBody>
          <a:bodyPr/>
          <a:lstStyle/>
          <a:p>
            <a:r>
              <a:rPr lang="en-US" dirty="0"/>
              <a:t>P.A.S.S. </a:t>
            </a:r>
          </a:p>
        </p:txBody>
      </p:sp>
      <p:sp>
        <p:nvSpPr>
          <p:cNvPr id="2" name="Content Placeholder 1">
            <a:extLst>
              <a:ext uri="{FF2B5EF4-FFF2-40B4-BE49-F238E27FC236}">
                <a16:creationId xmlns:a16="http://schemas.microsoft.com/office/drawing/2014/main" id="{C1094EE0-A847-4862-899E-66A44FA8D319}"/>
              </a:ext>
            </a:extLst>
          </p:cNvPr>
          <p:cNvSpPr>
            <a:spLocks noGrp="1"/>
          </p:cNvSpPr>
          <p:nvPr>
            <p:ph idx="1"/>
          </p:nvPr>
        </p:nvSpPr>
        <p:spPr/>
        <p:txBody>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Test the extinguisher after pulling the pin  </a:t>
            </a:r>
          </a:p>
        </p:txBody>
      </p:sp>
      <p:pic>
        <p:nvPicPr>
          <p:cNvPr id="7" name="Picture 6" descr="Diagram of the P.A.S.S. process for using a fire extinguisher, which directs you to pull the pin from the extinguisher, aim at the base of the fire, squeeze the trigger, and sweep the extinguisher hose from side to side. To ensure the distinguisher is working properly, test it before approaching any fire. ">
            <a:extLst>
              <a:ext uri="{FF2B5EF4-FFF2-40B4-BE49-F238E27FC236}">
                <a16:creationId xmlns:a16="http://schemas.microsoft.com/office/drawing/2014/main" id="{9C2EAEF3-F149-4B35-8DA0-CB8DF7ABC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609" y="1851577"/>
            <a:ext cx="2986782" cy="2998314"/>
          </a:xfrm>
          <a:prstGeom prst="rect">
            <a:avLst/>
          </a:prstGeom>
        </p:spPr>
      </p:pic>
      <p:sp>
        <p:nvSpPr>
          <p:cNvPr id="8" name="Content Placeholder 7">
            <a:extLst>
              <a:ext uri="{FF2B5EF4-FFF2-40B4-BE49-F238E27FC236}">
                <a16:creationId xmlns:a16="http://schemas.microsoft.com/office/drawing/2014/main" id="{B6BB83D5-88C0-485A-AEF6-69964D2B18A7}"/>
              </a:ext>
            </a:extLst>
          </p:cNvPr>
          <p:cNvSpPr>
            <a:spLocks noGrp="1"/>
          </p:cNvSpPr>
          <p:nvPr>
            <p:ph sz="quarter" idx="12"/>
          </p:nvPr>
        </p:nvSpPr>
        <p:spPr/>
        <p:txBody>
          <a:bodyPr/>
          <a:lstStyle/>
          <a:p>
            <a:r>
              <a:rPr lang="en-US" dirty="0"/>
              <a:t>PM 6-11</a:t>
            </a:r>
          </a:p>
        </p:txBody>
      </p:sp>
      <p:sp>
        <p:nvSpPr>
          <p:cNvPr id="4" name="Text Placeholder 3">
            <a:extLst>
              <a:ext uri="{FF2B5EF4-FFF2-40B4-BE49-F238E27FC236}">
                <a16:creationId xmlns:a16="http://schemas.microsoft.com/office/drawing/2014/main" id="{146CC478-05E3-4F23-8A03-C761B3CC5EA4}"/>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D8688325-0309-452D-BF79-A4FA4E73514C}"/>
              </a:ext>
            </a:extLst>
          </p:cNvPr>
          <p:cNvSpPr>
            <a:spLocks noGrp="1"/>
          </p:cNvSpPr>
          <p:nvPr>
            <p:ph type="body" sz="quarter" idx="11"/>
          </p:nvPr>
        </p:nvSpPr>
        <p:spPr/>
        <p:txBody>
          <a:bodyPr/>
          <a:lstStyle/>
          <a:p>
            <a:r>
              <a:rPr lang="en-US" dirty="0"/>
              <a:t>6-11</a:t>
            </a:r>
          </a:p>
        </p:txBody>
      </p:sp>
    </p:spTree>
    <p:extLst>
      <p:ext uri="{BB962C8B-B14F-4D97-AF65-F5344CB8AC3E}">
        <p14:creationId xmlns:p14="http://schemas.microsoft.com/office/powerpoint/2010/main" val="22972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4BD9A-9A89-4324-AE4C-FDA24DA534C4}"/>
              </a:ext>
            </a:extLst>
          </p:cNvPr>
          <p:cNvSpPr>
            <a:spLocks noGrp="1"/>
          </p:cNvSpPr>
          <p:nvPr>
            <p:ph type="title"/>
          </p:nvPr>
        </p:nvSpPr>
        <p:spPr/>
        <p:txBody>
          <a:bodyPr>
            <a:normAutofit fontScale="90000"/>
          </a:bodyPr>
          <a:lstStyle/>
          <a:p>
            <a:r>
              <a:rPr lang="en-US" dirty="0"/>
              <a:t>Interior Wet Standpipes</a:t>
            </a:r>
          </a:p>
        </p:txBody>
      </p:sp>
      <p:sp>
        <p:nvSpPr>
          <p:cNvPr id="2" name="Content Placeholder 1">
            <a:extLst>
              <a:ext uri="{FF2B5EF4-FFF2-40B4-BE49-F238E27FC236}">
                <a16:creationId xmlns:a16="http://schemas.microsoft.com/office/drawing/2014/main" id="{6D95D911-4853-4902-91E2-F6A81096035F}"/>
              </a:ext>
            </a:extLst>
          </p:cNvPr>
          <p:cNvSpPr>
            <a:spLocks noGrp="1"/>
          </p:cNvSpPr>
          <p:nvPr>
            <p:ph idx="1"/>
          </p:nvPr>
        </p:nvSpPr>
        <p:spPr>
          <a:xfrm>
            <a:off x="315142" y="1521229"/>
            <a:ext cx="5806851" cy="4781145"/>
          </a:xfrm>
        </p:spPr>
        <p:txBody>
          <a:bodyPr/>
          <a:lstStyle/>
          <a:p>
            <a:r>
              <a:rPr lang="en-US" dirty="0"/>
              <a:t>Usually found in commercial buildings or apartments </a:t>
            </a:r>
          </a:p>
          <a:p>
            <a:r>
              <a:rPr lang="en-US" dirty="0"/>
              <a:t>CERT volunteers should not operate </a:t>
            </a:r>
          </a:p>
        </p:txBody>
      </p:sp>
      <p:pic>
        <p:nvPicPr>
          <p:cNvPr id="6" name="Picture 5" descr="Photo of a valve wheel on wet standpipe.">
            <a:extLst>
              <a:ext uri="{FF2B5EF4-FFF2-40B4-BE49-F238E27FC236}">
                <a16:creationId xmlns:a16="http://schemas.microsoft.com/office/drawing/2014/main" id="{936062EE-9CFC-4119-AD7F-6991D8504517}"/>
              </a:ext>
            </a:extLst>
          </p:cNvPr>
          <p:cNvPicPr>
            <a:picLocks noChangeAspect="1"/>
          </p:cNvPicPr>
          <p:nvPr/>
        </p:nvPicPr>
        <p:blipFill>
          <a:blip r:embed="rId2"/>
          <a:stretch>
            <a:fillRect/>
          </a:stretch>
        </p:blipFill>
        <p:spPr>
          <a:xfrm>
            <a:off x="5316338" y="2292035"/>
            <a:ext cx="3432458" cy="2273930"/>
          </a:xfrm>
          <a:prstGeom prst="rect">
            <a:avLst/>
          </a:prstGeom>
        </p:spPr>
      </p:pic>
      <p:sp>
        <p:nvSpPr>
          <p:cNvPr id="7" name="Content Placeholder 6">
            <a:extLst>
              <a:ext uri="{FF2B5EF4-FFF2-40B4-BE49-F238E27FC236}">
                <a16:creationId xmlns:a16="http://schemas.microsoft.com/office/drawing/2014/main" id="{FE14B9BC-9F15-4A5C-974D-A641951FBD33}"/>
              </a:ext>
            </a:extLst>
          </p:cNvPr>
          <p:cNvSpPr>
            <a:spLocks noGrp="1"/>
          </p:cNvSpPr>
          <p:nvPr>
            <p:ph sz="quarter" idx="12"/>
          </p:nvPr>
        </p:nvSpPr>
        <p:spPr/>
        <p:txBody>
          <a:bodyPr/>
          <a:lstStyle/>
          <a:p>
            <a:r>
              <a:rPr lang="en-US" dirty="0"/>
              <a:t>PM 6-11</a:t>
            </a:r>
          </a:p>
        </p:txBody>
      </p:sp>
      <p:sp>
        <p:nvSpPr>
          <p:cNvPr id="4" name="Text Placeholder 3">
            <a:extLst>
              <a:ext uri="{FF2B5EF4-FFF2-40B4-BE49-F238E27FC236}">
                <a16:creationId xmlns:a16="http://schemas.microsoft.com/office/drawing/2014/main" id="{F44C5284-A0C0-426B-A5A9-B51867CEA846}"/>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A4C3428D-1994-4BEB-85DE-E43B4BBB7BAE}"/>
              </a:ext>
            </a:extLst>
          </p:cNvPr>
          <p:cNvSpPr>
            <a:spLocks noGrp="1"/>
          </p:cNvSpPr>
          <p:nvPr>
            <p:ph type="body" sz="quarter" idx="11"/>
          </p:nvPr>
        </p:nvSpPr>
        <p:spPr/>
        <p:txBody>
          <a:bodyPr/>
          <a:lstStyle/>
          <a:p>
            <a:r>
              <a:rPr lang="en-US" dirty="0"/>
              <a:t>6-12</a:t>
            </a:r>
          </a:p>
        </p:txBody>
      </p:sp>
    </p:spTree>
    <p:extLst>
      <p:ext uri="{BB962C8B-B14F-4D97-AF65-F5344CB8AC3E}">
        <p14:creationId xmlns:p14="http://schemas.microsoft.com/office/powerpoint/2010/main" val="142432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733F-0CF4-4612-9BCF-06A9C412BF1E}"/>
              </a:ext>
            </a:extLst>
          </p:cNvPr>
          <p:cNvSpPr>
            <a:spLocks noGrp="1"/>
          </p:cNvSpPr>
          <p:nvPr>
            <p:ph type="title"/>
          </p:nvPr>
        </p:nvSpPr>
        <p:spPr/>
        <p:txBody>
          <a:bodyPr>
            <a:normAutofit fontScale="90000"/>
          </a:bodyPr>
          <a:lstStyle/>
          <a:p>
            <a:r>
              <a:rPr lang="en-US" dirty="0"/>
              <a:t>Fire Suppression Safety</a:t>
            </a:r>
          </a:p>
        </p:txBody>
      </p:sp>
      <p:sp>
        <p:nvSpPr>
          <p:cNvPr id="2" name="Content Placeholder 1">
            <a:extLst>
              <a:ext uri="{FF2B5EF4-FFF2-40B4-BE49-F238E27FC236}">
                <a16:creationId xmlns:a16="http://schemas.microsoft.com/office/drawing/2014/main" id="{7A4CEABB-EBE3-476F-B7AB-61FD534C6C8F}"/>
              </a:ext>
            </a:extLst>
          </p:cNvPr>
          <p:cNvSpPr>
            <a:spLocks noGrp="1"/>
          </p:cNvSpPr>
          <p:nvPr>
            <p:ph idx="1"/>
          </p:nvPr>
        </p:nvSpPr>
        <p:spPr>
          <a:xfrm>
            <a:off x="315142" y="1521229"/>
            <a:ext cx="8714558" cy="4781145"/>
          </a:xfrm>
        </p:spPr>
        <p:txBody>
          <a:bodyPr/>
          <a:lstStyle/>
          <a:p>
            <a:pPr marL="0" indent="0" algn="ctr">
              <a:buNone/>
            </a:pPr>
            <a:r>
              <a:rPr lang="en-US" b="1" dirty="0"/>
              <a:t>Safety of individual CERT members is top priority</a:t>
            </a:r>
          </a:p>
        </p:txBody>
      </p:sp>
      <p:pic>
        <p:nvPicPr>
          <p:cNvPr id="6" name="Picture 5" descr="Photo: A CERT member safely tests a fire extinguisher, aiming the hose at the base of a fire.">
            <a:extLst>
              <a:ext uri="{FF2B5EF4-FFF2-40B4-BE49-F238E27FC236}">
                <a16:creationId xmlns:a16="http://schemas.microsoft.com/office/drawing/2014/main" id="{421D8883-7DD0-4397-BF40-111A457C7B3D}"/>
              </a:ext>
            </a:extLst>
          </p:cNvPr>
          <p:cNvPicPr>
            <a:picLocks noChangeAspect="1"/>
          </p:cNvPicPr>
          <p:nvPr/>
        </p:nvPicPr>
        <p:blipFill>
          <a:blip r:embed="rId2"/>
          <a:stretch>
            <a:fillRect/>
          </a:stretch>
        </p:blipFill>
        <p:spPr>
          <a:xfrm>
            <a:off x="2270386" y="2273622"/>
            <a:ext cx="4603227" cy="3075750"/>
          </a:xfrm>
          <a:prstGeom prst="rect">
            <a:avLst/>
          </a:prstGeom>
        </p:spPr>
      </p:pic>
      <p:sp>
        <p:nvSpPr>
          <p:cNvPr id="7" name="Content Placeholder 6">
            <a:extLst>
              <a:ext uri="{FF2B5EF4-FFF2-40B4-BE49-F238E27FC236}">
                <a16:creationId xmlns:a16="http://schemas.microsoft.com/office/drawing/2014/main" id="{7F8E7DCB-BE1D-4CA5-B7AD-DE6C3DEC7034}"/>
              </a:ext>
            </a:extLst>
          </p:cNvPr>
          <p:cNvSpPr>
            <a:spLocks noGrp="1"/>
          </p:cNvSpPr>
          <p:nvPr>
            <p:ph sz="quarter" idx="12"/>
          </p:nvPr>
        </p:nvSpPr>
        <p:spPr/>
        <p:txBody>
          <a:bodyPr/>
          <a:lstStyle/>
          <a:p>
            <a:r>
              <a:rPr lang="en-US" dirty="0"/>
              <a:t>PM 6-12</a:t>
            </a:r>
          </a:p>
        </p:txBody>
      </p:sp>
      <p:sp>
        <p:nvSpPr>
          <p:cNvPr id="4" name="Text Placeholder 3">
            <a:extLst>
              <a:ext uri="{FF2B5EF4-FFF2-40B4-BE49-F238E27FC236}">
                <a16:creationId xmlns:a16="http://schemas.microsoft.com/office/drawing/2014/main" id="{4D10B721-C019-4138-8E8C-4B19AF1A637E}"/>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972BCAF5-EEF1-4EE3-A3F9-088ED8A0EFB3}"/>
              </a:ext>
            </a:extLst>
          </p:cNvPr>
          <p:cNvSpPr>
            <a:spLocks noGrp="1"/>
          </p:cNvSpPr>
          <p:nvPr>
            <p:ph type="body" sz="quarter" idx="11"/>
          </p:nvPr>
        </p:nvSpPr>
        <p:spPr/>
        <p:txBody>
          <a:bodyPr/>
          <a:lstStyle/>
          <a:p>
            <a:r>
              <a:rPr lang="en-US" dirty="0"/>
              <a:t>6-13</a:t>
            </a:r>
          </a:p>
        </p:txBody>
      </p:sp>
    </p:spTree>
    <p:extLst>
      <p:ext uri="{BB962C8B-B14F-4D97-AF65-F5344CB8AC3E}">
        <p14:creationId xmlns:p14="http://schemas.microsoft.com/office/powerpoint/2010/main" val="88484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F4C41-58E8-450F-958C-CE76BFCBE01A}"/>
              </a:ext>
            </a:extLst>
          </p:cNvPr>
          <p:cNvSpPr>
            <a:spLocks noGrp="1"/>
          </p:cNvSpPr>
          <p:nvPr>
            <p:ph type="title"/>
          </p:nvPr>
        </p:nvSpPr>
        <p:spPr/>
        <p:txBody>
          <a:bodyPr>
            <a:normAutofit fontScale="90000"/>
          </a:bodyPr>
          <a:lstStyle/>
          <a:p>
            <a:r>
              <a:rPr lang="en-US" dirty="0"/>
              <a:t>Fire Suppression Dont’s</a:t>
            </a:r>
          </a:p>
        </p:txBody>
      </p:sp>
      <p:sp>
        <p:nvSpPr>
          <p:cNvPr id="2" name="Content Placeholder 1">
            <a:extLst>
              <a:ext uri="{FF2B5EF4-FFF2-40B4-BE49-F238E27FC236}">
                <a16:creationId xmlns:a16="http://schemas.microsoft.com/office/drawing/2014/main" id="{70D3AA17-4CD5-46AB-8A63-E3B487019DFA}"/>
              </a:ext>
            </a:extLst>
          </p:cNvPr>
          <p:cNvSpPr>
            <a:spLocks noGrp="1"/>
          </p:cNvSpPr>
          <p:nvPr>
            <p:ph idx="1"/>
          </p:nvPr>
        </p:nvSpPr>
        <p:spPr>
          <a:xfrm>
            <a:off x="315142" y="1521229"/>
            <a:ext cx="4256858" cy="4781145"/>
          </a:xfrm>
        </p:spPr>
        <p:txBody>
          <a:bodyPr/>
          <a:lstStyle/>
          <a:p>
            <a:r>
              <a:rPr lang="en-US" dirty="0"/>
              <a:t>Don’t get too close </a:t>
            </a:r>
          </a:p>
          <a:p>
            <a:r>
              <a:rPr lang="en-US" dirty="0"/>
              <a:t>Don’t try to fight a fire alone </a:t>
            </a:r>
          </a:p>
          <a:p>
            <a:r>
              <a:rPr lang="en-US" dirty="0"/>
              <a:t>Don’t try to suppress large fires </a:t>
            </a:r>
          </a:p>
          <a:p>
            <a:r>
              <a:rPr lang="en-US" dirty="0"/>
              <a:t>Don’t enter smoke-filled areas </a:t>
            </a:r>
          </a:p>
        </p:txBody>
      </p:sp>
      <p:pic>
        <p:nvPicPr>
          <p:cNvPr id="6" name="Picture 5" descr="Photo: A crowd of first responders stand at a distance looking at a large building that is on fire and emitting a large amount of smoke into the air. ">
            <a:extLst>
              <a:ext uri="{FF2B5EF4-FFF2-40B4-BE49-F238E27FC236}">
                <a16:creationId xmlns:a16="http://schemas.microsoft.com/office/drawing/2014/main" id="{84622E1E-1E8E-48CA-AED8-3712508DCC1C}"/>
              </a:ext>
            </a:extLst>
          </p:cNvPr>
          <p:cNvPicPr>
            <a:picLocks noChangeAspect="1"/>
          </p:cNvPicPr>
          <p:nvPr/>
        </p:nvPicPr>
        <p:blipFill>
          <a:blip r:embed="rId2"/>
          <a:stretch>
            <a:fillRect/>
          </a:stretch>
        </p:blipFill>
        <p:spPr>
          <a:xfrm>
            <a:off x="4523395" y="1712952"/>
            <a:ext cx="4438997" cy="2946904"/>
          </a:xfrm>
          <a:prstGeom prst="rect">
            <a:avLst/>
          </a:prstGeom>
        </p:spPr>
      </p:pic>
      <p:sp>
        <p:nvSpPr>
          <p:cNvPr id="7" name="Content Placeholder 6">
            <a:extLst>
              <a:ext uri="{FF2B5EF4-FFF2-40B4-BE49-F238E27FC236}">
                <a16:creationId xmlns:a16="http://schemas.microsoft.com/office/drawing/2014/main" id="{6BC32183-E047-4B45-8C8D-CC6F4CC8B5A2}"/>
              </a:ext>
            </a:extLst>
          </p:cNvPr>
          <p:cNvSpPr>
            <a:spLocks noGrp="1"/>
          </p:cNvSpPr>
          <p:nvPr>
            <p:ph sz="quarter" idx="12"/>
          </p:nvPr>
        </p:nvSpPr>
        <p:spPr/>
        <p:txBody>
          <a:bodyPr/>
          <a:lstStyle/>
          <a:p>
            <a:r>
              <a:rPr lang="en-US" dirty="0"/>
              <a:t>PM 6-12</a:t>
            </a:r>
          </a:p>
        </p:txBody>
      </p:sp>
      <p:sp>
        <p:nvSpPr>
          <p:cNvPr id="4" name="Text Placeholder 3">
            <a:extLst>
              <a:ext uri="{FF2B5EF4-FFF2-40B4-BE49-F238E27FC236}">
                <a16:creationId xmlns:a16="http://schemas.microsoft.com/office/drawing/2014/main" id="{DF564F04-C59E-4E05-B329-E6441C805AF3}"/>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2D24C150-1F22-4B92-BA35-28A925AD2F8C}"/>
              </a:ext>
            </a:extLst>
          </p:cNvPr>
          <p:cNvSpPr>
            <a:spLocks noGrp="1"/>
          </p:cNvSpPr>
          <p:nvPr>
            <p:ph type="body" sz="quarter" idx="11"/>
          </p:nvPr>
        </p:nvSpPr>
        <p:spPr/>
        <p:txBody>
          <a:bodyPr/>
          <a:lstStyle/>
          <a:p>
            <a:r>
              <a:rPr lang="en-US" dirty="0"/>
              <a:t>6-14</a:t>
            </a:r>
          </a:p>
        </p:txBody>
      </p:sp>
    </p:spTree>
    <p:extLst>
      <p:ext uri="{BB962C8B-B14F-4D97-AF65-F5344CB8AC3E}">
        <p14:creationId xmlns:p14="http://schemas.microsoft.com/office/powerpoint/2010/main" val="26751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C0800-FB8C-4008-BB80-E71F6FBEB8A6}"/>
              </a:ext>
            </a:extLst>
          </p:cNvPr>
          <p:cNvSpPr>
            <a:spLocks noGrp="1"/>
          </p:cNvSpPr>
          <p:nvPr>
            <p:ph type="title"/>
          </p:nvPr>
        </p:nvSpPr>
        <p:spPr/>
        <p:txBody>
          <a:bodyPr>
            <a:normAutofit fontScale="90000"/>
          </a:bodyPr>
          <a:lstStyle/>
          <a:p>
            <a:r>
              <a:rPr lang="en-US" dirty="0"/>
              <a:t>Reducing Electrical Hazards</a:t>
            </a:r>
          </a:p>
        </p:txBody>
      </p:sp>
      <p:sp>
        <p:nvSpPr>
          <p:cNvPr id="2" name="Content Placeholder 1">
            <a:extLst>
              <a:ext uri="{FF2B5EF4-FFF2-40B4-BE49-F238E27FC236}">
                <a16:creationId xmlns:a16="http://schemas.microsoft.com/office/drawing/2014/main" id="{C1945145-7569-4790-9F88-A3F5DC236484}"/>
              </a:ext>
            </a:extLst>
          </p:cNvPr>
          <p:cNvSpPr>
            <a:spLocks noGrp="1"/>
          </p:cNvSpPr>
          <p:nvPr>
            <p:ph idx="1"/>
          </p:nvPr>
        </p:nvSpPr>
        <p:spPr>
          <a:xfrm>
            <a:off x="315142" y="1521229"/>
            <a:ext cx="5285558" cy="4781145"/>
          </a:xfrm>
        </p:spPr>
        <p:txBody>
          <a:bodyPr/>
          <a:lstStyle/>
          <a:p>
            <a:r>
              <a:rPr lang="en-US" dirty="0"/>
              <a:t>Avoid the “electrical octopus”</a:t>
            </a:r>
          </a:p>
          <a:p>
            <a:r>
              <a:rPr lang="en-US" dirty="0"/>
              <a:t>Don’t run cords under carpets </a:t>
            </a:r>
          </a:p>
          <a:p>
            <a:r>
              <a:rPr lang="en-US" dirty="0"/>
              <a:t>Check for and replace broken or frayed cords </a:t>
            </a:r>
          </a:p>
          <a:p>
            <a:r>
              <a:rPr lang="en-US" dirty="0"/>
              <a:t>Maintain appliances </a:t>
            </a:r>
          </a:p>
        </p:txBody>
      </p:sp>
      <p:pic>
        <p:nvPicPr>
          <p:cNvPr id="6" name="Picture 5" descr="Drawing of an electrical outlet overloaded with power strips and chords.">
            <a:extLst>
              <a:ext uri="{FF2B5EF4-FFF2-40B4-BE49-F238E27FC236}">
                <a16:creationId xmlns:a16="http://schemas.microsoft.com/office/drawing/2014/main" id="{13FB78EF-B858-41D3-A082-A4FB95D649F1}"/>
              </a:ext>
            </a:extLst>
          </p:cNvPr>
          <p:cNvPicPr>
            <a:picLocks noChangeAspect="1"/>
          </p:cNvPicPr>
          <p:nvPr/>
        </p:nvPicPr>
        <p:blipFill>
          <a:blip r:embed="rId2"/>
          <a:stretch>
            <a:fillRect/>
          </a:stretch>
        </p:blipFill>
        <p:spPr>
          <a:xfrm>
            <a:off x="5688466" y="1666558"/>
            <a:ext cx="2921466" cy="4067046"/>
          </a:xfrm>
          <a:prstGeom prst="rect">
            <a:avLst/>
          </a:prstGeom>
        </p:spPr>
      </p:pic>
      <p:sp>
        <p:nvSpPr>
          <p:cNvPr id="8" name="Content Placeholder 7">
            <a:extLst>
              <a:ext uri="{FF2B5EF4-FFF2-40B4-BE49-F238E27FC236}">
                <a16:creationId xmlns:a16="http://schemas.microsoft.com/office/drawing/2014/main" id="{3B840660-9E47-4083-8738-D7DF0CDC45A8}"/>
              </a:ext>
            </a:extLst>
          </p:cNvPr>
          <p:cNvSpPr>
            <a:spLocks noGrp="1"/>
          </p:cNvSpPr>
          <p:nvPr>
            <p:ph sz="quarter" idx="12"/>
          </p:nvPr>
        </p:nvSpPr>
        <p:spPr/>
        <p:txBody>
          <a:bodyPr/>
          <a:lstStyle/>
          <a:p>
            <a:r>
              <a:rPr lang="en-US" dirty="0"/>
              <a:t>PM 6-14</a:t>
            </a:r>
          </a:p>
        </p:txBody>
      </p:sp>
      <p:sp>
        <p:nvSpPr>
          <p:cNvPr id="4" name="Text Placeholder 3">
            <a:extLst>
              <a:ext uri="{FF2B5EF4-FFF2-40B4-BE49-F238E27FC236}">
                <a16:creationId xmlns:a16="http://schemas.microsoft.com/office/drawing/2014/main" id="{22C0B64F-AA4B-4957-BCA1-5AB9E1ED05B3}"/>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4C615CFB-2846-405F-9E5E-6393CB9A8AB5}"/>
              </a:ext>
            </a:extLst>
          </p:cNvPr>
          <p:cNvSpPr>
            <a:spLocks noGrp="1"/>
          </p:cNvSpPr>
          <p:nvPr>
            <p:ph type="body" sz="quarter" idx="11"/>
          </p:nvPr>
        </p:nvSpPr>
        <p:spPr/>
        <p:txBody>
          <a:bodyPr/>
          <a:lstStyle/>
          <a:p>
            <a:r>
              <a:rPr lang="en-US" dirty="0"/>
              <a:t>6-15</a:t>
            </a:r>
          </a:p>
        </p:txBody>
      </p:sp>
    </p:spTree>
    <p:extLst>
      <p:ext uri="{BB962C8B-B14F-4D97-AF65-F5344CB8AC3E}">
        <p14:creationId xmlns:p14="http://schemas.microsoft.com/office/powerpoint/2010/main" val="3371191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9EAAD-67AC-480B-B06A-54B51FC8D675}"/>
              </a:ext>
            </a:extLst>
          </p:cNvPr>
          <p:cNvSpPr>
            <a:spLocks noGrp="1"/>
          </p:cNvSpPr>
          <p:nvPr>
            <p:ph type="title"/>
          </p:nvPr>
        </p:nvSpPr>
        <p:spPr/>
        <p:txBody>
          <a:bodyPr/>
          <a:lstStyle/>
          <a:p>
            <a:r>
              <a:rPr lang="en-US" dirty="0"/>
              <a:t>Electrical Emergencies</a:t>
            </a:r>
          </a:p>
        </p:txBody>
      </p:sp>
      <p:sp>
        <p:nvSpPr>
          <p:cNvPr id="2" name="Content Placeholder 1">
            <a:extLst>
              <a:ext uri="{FF2B5EF4-FFF2-40B4-BE49-F238E27FC236}">
                <a16:creationId xmlns:a16="http://schemas.microsoft.com/office/drawing/2014/main" id="{7DF3EBA3-1764-4671-8E63-C4D8FFA9A6E5}"/>
              </a:ext>
            </a:extLst>
          </p:cNvPr>
          <p:cNvSpPr>
            <a:spLocks noGrp="1"/>
          </p:cNvSpPr>
          <p:nvPr>
            <p:ph idx="1"/>
          </p:nvPr>
        </p:nvSpPr>
        <p:spPr/>
        <p:txBody>
          <a:bodyPr/>
          <a:lstStyle/>
          <a:p>
            <a:r>
              <a:rPr lang="en-US" dirty="0"/>
              <a:t>Know where power shutoffs are</a:t>
            </a:r>
          </a:p>
          <a:p>
            <a:pPr lvl="1"/>
            <a:r>
              <a:rPr lang="en-US" dirty="0"/>
              <a:t>Appliances</a:t>
            </a:r>
          </a:p>
          <a:p>
            <a:pPr lvl="1"/>
            <a:r>
              <a:rPr lang="en-US" dirty="0"/>
              <a:t>Circuit breakers</a:t>
            </a:r>
          </a:p>
          <a:p>
            <a:pPr lvl="1"/>
            <a:r>
              <a:rPr lang="en-US" dirty="0"/>
              <a:t>Fuses </a:t>
            </a:r>
          </a:p>
          <a:p>
            <a:r>
              <a:rPr lang="en-US" dirty="0"/>
              <a:t>Post shutoff directions next to all utilities </a:t>
            </a:r>
          </a:p>
          <a:p>
            <a:r>
              <a:rPr lang="en-US" dirty="0"/>
              <a:t>Know procedures for turning power back on after the fire </a:t>
            </a:r>
          </a:p>
          <a:p>
            <a:pPr lvl="1"/>
            <a:endParaRPr lang="en-US" dirty="0"/>
          </a:p>
          <a:p>
            <a:endParaRPr lang="en-US" dirty="0"/>
          </a:p>
        </p:txBody>
      </p:sp>
      <p:sp>
        <p:nvSpPr>
          <p:cNvPr id="6" name="Content Placeholder 5">
            <a:extLst>
              <a:ext uri="{FF2B5EF4-FFF2-40B4-BE49-F238E27FC236}">
                <a16:creationId xmlns:a16="http://schemas.microsoft.com/office/drawing/2014/main" id="{DEE0D2A9-7929-47BE-A326-6368090FAC2B}"/>
              </a:ext>
            </a:extLst>
          </p:cNvPr>
          <p:cNvSpPr>
            <a:spLocks noGrp="1"/>
          </p:cNvSpPr>
          <p:nvPr>
            <p:ph sz="quarter" idx="12"/>
          </p:nvPr>
        </p:nvSpPr>
        <p:spPr/>
        <p:txBody>
          <a:bodyPr/>
          <a:lstStyle/>
          <a:p>
            <a:r>
              <a:rPr lang="en-US" dirty="0"/>
              <a:t>PM 6-14</a:t>
            </a:r>
          </a:p>
        </p:txBody>
      </p:sp>
      <p:sp>
        <p:nvSpPr>
          <p:cNvPr id="4" name="Text Placeholder 3">
            <a:extLst>
              <a:ext uri="{FF2B5EF4-FFF2-40B4-BE49-F238E27FC236}">
                <a16:creationId xmlns:a16="http://schemas.microsoft.com/office/drawing/2014/main" id="{17B25263-4F6C-40E3-9C15-EC1DB97AEFE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C792AE74-C064-407E-B9E5-BE097450B2D9}"/>
              </a:ext>
            </a:extLst>
          </p:cNvPr>
          <p:cNvSpPr>
            <a:spLocks noGrp="1"/>
          </p:cNvSpPr>
          <p:nvPr>
            <p:ph type="body" sz="quarter" idx="11"/>
          </p:nvPr>
        </p:nvSpPr>
        <p:spPr/>
        <p:txBody>
          <a:bodyPr/>
          <a:lstStyle/>
          <a:p>
            <a:r>
              <a:rPr lang="en-US" dirty="0"/>
              <a:t>6-16</a:t>
            </a:r>
          </a:p>
        </p:txBody>
      </p:sp>
    </p:spTree>
    <p:extLst>
      <p:ext uri="{BB962C8B-B14F-4D97-AF65-F5344CB8AC3E}">
        <p14:creationId xmlns:p14="http://schemas.microsoft.com/office/powerpoint/2010/main" val="2411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BB639-67E9-4D88-BF2E-AF970535F729}"/>
              </a:ext>
            </a:extLst>
          </p:cNvPr>
          <p:cNvSpPr>
            <a:spLocks noGrp="1"/>
          </p:cNvSpPr>
          <p:nvPr>
            <p:ph type="title"/>
          </p:nvPr>
        </p:nvSpPr>
        <p:spPr/>
        <p:txBody>
          <a:bodyPr/>
          <a:lstStyle/>
          <a:p>
            <a:r>
              <a:rPr lang="en-US" dirty="0"/>
              <a:t>Shutoff Procedures</a:t>
            </a:r>
          </a:p>
        </p:txBody>
      </p:sp>
      <p:sp>
        <p:nvSpPr>
          <p:cNvPr id="2" name="Content Placeholder 1">
            <a:extLst>
              <a:ext uri="{FF2B5EF4-FFF2-40B4-BE49-F238E27FC236}">
                <a16:creationId xmlns:a16="http://schemas.microsoft.com/office/drawing/2014/main" id="{29445902-08F4-418D-AEC8-ED7BD936C320}"/>
              </a:ext>
            </a:extLst>
          </p:cNvPr>
          <p:cNvSpPr>
            <a:spLocks noGrp="1"/>
          </p:cNvSpPr>
          <p:nvPr>
            <p:ph idx="1"/>
          </p:nvPr>
        </p:nvSpPr>
        <p:spPr/>
        <p:txBody>
          <a:bodyPr/>
          <a:lstStyle/>
          <a:p>
            <a:r>
              <a:rPr lang="en-US" dirty="0"/>
              <a:t>Circuit box with shutoff</a:t>
            </a:r>
          </a:p>
          <a:p>
            <a:r>
              <a:rPr lang="en-US" dirty="0"/>
              <a:t>Fuse box with shutoff</a:t>
            </a:r>
          </a:p>
        </p:txBody>
      </p:sp>
      <p:pic>
        <p:nvPicPr>
          <p:cNvPr id="6" name="Picture 5" descr="Diagram depicting circuit and fuse boxes. Unscrew individual fuses or switch off smaller breakers first, then pull the main switch or breaker.">
            <a:extLst>
              <a:ext uri="{FF2B5EF4-FFF2-40B4-BE49-F238E27FC236}">
                <a16:creationId xmlns:a16="http://schemas.microsoft.com/office/drawing/2014/main" id="{9A1B3F41-2CC8-44C0-B7C5-82ED06BB52AD}"/>
              </a:ext>
            </a:extLst>
          </p:cNvPr>
          <p:cNvPicPr>
            <a:picLocks noChangeAspect="1"/>
          </p:cNvPicPr>
          <p:nvPr/>
        </p:nvPicPr>
        <p:blipFill>
          <a:blip r:embed="rId2"/>
          <a:stretch>
            <a:fillRect/>
          </a:stretch>
        </p:blipFill>
        <p:spPr>
          <a:xfrm>
            <a:off x="5573467" y="1789985"/>
            <a:ext cx="2882103" cy="3908996"/>
          </a:xfrm>
          <a:prstGeom prst="rect">
            <a:avLst/>
          </a:prstGeom>
        </p:spPr>
      </p:pic>
      <p:sp>
        <p:nvSpPr>
          <p:cNvPr id="7" name="Content Placeholder 6">
            <a:extLst>
              <a:ext uri="{FF2B5EF4-FFF2-40B4-BE49-F238E27FC236}">
                <a16:creationId xmlns:a16="http://schemas.microsoft.com/office/drawing/2014/main" id="{440F422C-C6BD-41D4-B8B2-C3EC26B76FB5}"/>
              </a:ext>
            </a:extLst>
          </p:cNvPr>
          <p:cNvSpPr>
            <a:spLocks noGrp="1"/>
          </p:cNvSpPr>
          <p:nvPr>
            <p:ph sz="quarter" idx="12"/>
          </p:nvPr>
        </p:nvSpPr>
        <p:spPr/>
        <p:txBody>
          <a:bodyPr/>
          <a:lstStyle/>
          <a:p>
            <a:r>
              <a:rPr lang="en-US" dirty="0"/>
              <a:t>PM 6-14</a:t>
            </a:r>
          </a:p>
        </p:txBody>
      </p:sp>
      <p:sp>
        <p:nvSpPr>
          <p:cNvPr id="4" name="Text Placeholder 3">
            <a:extLst>
              <a:ext uri="{FF2B5EF4-FFF2-40B4-BE49-F238E27FC236}">
                <a16:creationId xmlns:a16="http://schemas.microsoft.com/office/drawing/2014/main" id="{4BD6A522-2066-4CDB-83DF-6800EF0F32E6}"/>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8152E020-8E66-48B8-8137-06E77F38CF64}"/>
              </a:ext>
            </a:extLst>
          </p:cNvPr>
          <p:cNvSpPr>
            <a:spLocks noGrp="1"/>
          </p:cNvSpPr>
          <p:nvPr>
            <p:ph type="body" sz="quarter" idx="11"/>
          </p:nvPr>
        </p:nvSpPr>
        <p:spPr/>
        <p:txBody>
          <a:bodyPr/>
          <a:lstStyle/>
          <a:p>
            <a:r>
              <a:rPr lang="en-US" dirty="0"/>
              <a:t>6-17</a:t>
            </a:r>
          </a:p>
        </p:txBody>
      </p:sp>
    </p:spTree>
    <p:extLst>
      <p:ext uri="{BB962C8B-B14F-4D97-AF65-F5344CB8AC3E}">
        <p14:creationId xmlns:p14="http://schemas.microsoft.com/office/powerpoint/2010/main" val="411404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16DD2-01CE-4388-BA27-871FDFD24C89}"/>
              </a:ext>
            </a:extLst>
          </p:cNvPr>
          <p:cNvSpPr>
            <a:spLocks noGrp="1"/>
          </p:cNvSpPr>
          <p:nvPr>
            <p:ph type="title"/>
          </p:nvPr>
        </p:nvSpPr>
        <p:spPr/>
        <p:txBody>
          <a:bodyPr/>
          <a:lstStyle/>
          <a:p>
            <a:r>
              <a:rPr lang="en-US" dirty="0"/>
              <a:t>Natural Gas Hazards</a:t>
            </a:r>
          </a:p>
        </p:txBody>
      </p:sp>
      <p:sp>
        <p:nvSpPr>
          <p:cNvPr id="2" name="Content Placeholder 1">
            <a:extLst>
              <a:ext uri="{FF2B5EF4-FFF2-40B4-BE49-F238E27FC236}">
                <a16:creationId xmlns:a16="http://schemas.microsoft.com/office/drawing/2014/main" id="{FA66691B-085F-429E-8E3E-69937994C2B0}"/>
              </a:ext>
            </a:extLst>
          </p:cNvPr>
          <p:cNvSpPr>
            <a:spLocks noGrp="1"/>
          </p:cNvSpPr>
          <p:nvPr>
            <p:ph idx="1"/>
          </p:nvPr>
        </p:nvSpPr>
        <p:spPr/>
        <p:txBody>
          <a:bodyPr/>
          <a:lstStyle/>
          <a:p>
            <a:r>
              <a:rPr lang="en-US" dirty="0"/>
              <a:t>Asphyxiant</a:t>
            </a:r>
          </a:p>
          <a:p>
            <a:pPr lvl="1"/>
            <a:r>
              <a:rPr lang="en-US" dirty="0"/>
              <a:t>Displaces oxygen in the body </a:t>
            </a:r>
          </a:p>
          <a:p>
            <a:r>
              <a:rPr lang="en-US" dirty="0"/>
              <a:t>Explosive</a:t>
            </a:r>
          </a:p>
          <a:p>
            <a:pPr lvl="1"/>
            <a:r>
              <a:rPr lang="en-US" dirty="0"/>
              <a:t>Can readily ignite under the right conditions </a:t>
            </a:r>
          </a:p>
          <a:p>
            <a:pPr lvl="1"/>
            <a:endParaRPr lang="en-US" dirty="0"/>
          </a:p>
          <a:p>
            <a:endParaRPr lang="en-US" dirty="0"/>
          </a:p>
        </p:txBody>
      </p:sp>
      <p:sp>
        <p:nvSpPr>
          <p:cNvPr id="6" name="Content Placeholder 5">
            <a:extLst>
              <a:ext uri="{FF2B5EF4-FFF2-40B4-BE49-F238E27FC236}">
                <a16:creationId xmlns:a16="http://schemas.microsoft.com/office/drawing/2014/main" id="{6D954D42-E0B6-4475-B9ED-7CEB70B82679}"/>
              </a:ext>
            </a:extLst>
          </p:cNvPr>
          <p:cNvSpPr>
            <a:spLocks noGrp="1"/>
          </p:cNvSpPr>
          <p:nvPr>
            <p:ph sz="quarter" idx="12"/>
          </p:nvPr>
        </p:nvSpPr>
        <p:spPr/>
        <p:txBody>
          <a:bodyPr/>
          <a:lstStyle/>
          <a:p>
            <a:r>
              <a:rPr lang="en-US" dirty="0"/>
              <a:t>PM 6-15</a:t>
            </a:r>
          </a:p>
        </p:txBody>
      </p:sp>
      <p:sp>
        <p:nvSpPr>
          <p:cNvPr id="4" name="Text Placeholder 3">
            <a:extLst>
              <a:ext uri="{FF2B5EF4-FFF2-40B4-BE49-F238E27FC236}">
                <a16:creationId xmlns:a16="http://schemas.microsoft.com/office/drawing/2014/main" id="{FF84685E-1D58-4BD7-A53D-005ACEE8F0B1}"/>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1EA91BAC-DF63-451D-8787-38F050A02CFF}"/>
              </a:ext>
            </a:extLst>
          </p:cNvPr>
          <p:cNvSpPr>
            <a:spLocks noGrp="1"/>
          </p:cNvSpPr>
          <p:nvPr>
            <p:ph type="body" sz="quarter" idx="11"/>
          </p:nvPr>
        </p:nvSpPr>
        <p:spPr/>
        <p:txBody>
          <a:bodyPr/>
          <a:lstStyle/>
          <a:p>
            <a:r>
              <a:rPr lang="en-US" dirty="0"/>
              <a:t>6-18</a:t>
            </a:r>
          </a:p>
        </p:txBody>
      </p:sp>
    </p:spTree>
    <p:extLst>
      <p:ext uri="{BB962C8B-B14F-4D97-AF65-F5344CB8AC3E}">
        <p14:creationId xmlns:p14="http://schemas.microsoft.com/office/powerpoint/2010/main" val="396057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98CB-D6BB-43F0-81A4-63E9C1A17AA0}"/>
              </a:ext>
            </a:extLst>
          </p:cNvPr>
          <p:cNvSpPr>
            <a:spLocks noGrp="1"/>
          </p:cNvSpPr>
          <p:nvPr>
            <p:ph type="title"/>
          </p:nvPr>
        </p:nvSpPr>
        <p:spPr/>
        <p:txBody>
          <a:bodyPr/>
          <a:lstStyle/>
          <a:p>
            <a:r>
              <a:rPr lang="en-US" dirty="0"/>
              <a:t>Unit</a:t>
            </a:r>
            <a:r>
              <a:rPr lang="en-US" sz="800" dirty="0">
                <a:solidFill>
                  <a:srgbClr val="448431"/>
                </a:solidFill>
              </a:rPr>
              <a:t> 6 </a:t>
            </a:r>
            <a:r>
              <a:rPr lang="en-US" dirty="0"/>
              <a:t>Objectives</a:t>
            </a:r>
          </a:p>
        </p:txBody>
      </p:sp>
      <p:sp>
        <p:nvSpPr>
          <p:cNvPr id="6" name="Content Placeholder 5">
            <a:extLst>
              <a:ext uri="{FF2B5EF4-FFF2-40B4-BE49-F238E27FC236}">
                <a16:creationId xmlns:a16="http://schemas.microsoft.com/office/drawing/2014/main" id="{D7D71E9C-544A-4199-A247-4521AC29BA7E}"/>
              </a:ext>
            </a:extLst>
          </p:cNvPr>
          <p:cNvSpPr>
            <a:spLocks noGrp="1"/>
          </p:cNvSpPr>
          <p:nvPr>
            <p:ph idx="1"/>
          </p:nvPr>
        </p:nvSpPr>
        <p:spPr/>
        <p:txBody>
          <a:bodyPr/>
          <a:lstStyle/>
          <a:p>
            <a:pPr>
              <a:lnSpc>
                <a:spcPct val="100000"/>
              </a:lnSpc>
              <a:spcBef>
                <a:spcPts val="600"/>
              </a:spcBef>
            </a:pPr>
            <a:r>
              <a:rPr lang="en-US" dirty="0"/>
              <a:t>Explain the role CERTs play in fire safety and response, including the CERT size-up process and minimum safety precautions </a:t>
            </a:r>
          </a:p>
          <a:p>
            <a:pPr>
              <a:lnSpc>
                <a:spcPct val="100000"/>
              </a:lnSpc>
              <a:spcBef>
                <a:spcPts val="600"/>
              </a:spcBef>
            </a:pPr>
            <a:r>
              <a:rPr lang="en-US" dirty="0"/>
              <a:t>Extinguish a small fire using a fire extinguisher </a:t>
            </a:r>
          </a:p>
          <a:p>
            <a:pPr>
              <a:lnSpc>
                <a:spcPct val="100000"/>
              </a:lnSpc>
              <a:spcBef>
                <a:spcPts val="600"/>
              </a:spcBef>
            </a:pPr>
            <a:r>
              <a:rPr lang="en-US" dirty="0"/>
              <a:t>Identify and reduce potential fire, utility, and hazardous materials hazards at home and in the community </a:t>
            </a:r>
          </a:p>
        </p:txBody>
      </p:sp>
      <p:sp>
        <p:nvSpPr>
          <p:cNvPr id="4" name="Content Placeholder 3">
            <a:extLst>
              <a:ext uri="{FF2B5EF4-FFF2-40B4-BE49-F238E27FC236}">
                <a16:creationId xmlns:a16="http://schemas.microsoft.com/office/drawing/2014/main" id="{75802054-229E-4D4C-8C9E-7DC53F084483}"/>
              </a:ext>
            </a:extLst>
          </p:cNvPr>
          <p:cNvSpPr>
            <a:spLocks noGrp="1"/>
          </p:cNvSpPr>
          <p:nvPr>
            <p:ph sz="quarter" idx="12"/>
          </p:nvPr>
        </p:nvSpPr>
        <p:spPr/>
        <p:txBody>
          <a:bodyPr/>
          <a:lstStyle/>
          <a:p>
            <a:r>
              <a:rPr lang="en-US" dirty="0"/>
              <a:t>PM 6-1</a:t>
            </a:r>
          </a:p>
        </p:txBody>
      </p:sp>
      <p:sp>
        <p:nvSpPr>
          <p:cNvPr id="7" name="Text Placeholder 6">
            <a:extLst>
              <a:ext uri="{FF2B5EF4-FFF2-40B4-BE49-F238E27FC236}">
                <a16:creationId xmlns:a16="http://schemas.microsoft.com/office/drawing/2014/main" id="{2FDE2820-E46E-49DB-8E32-D17E0674FA2B}"/>
              </a:ext>
            </a:extLst>
          </p:cNvPr>
          <p:cNvSpPr>
            <a:spLocks noGrp="1"/>
          </p:cNvSpPr>
          <p:nvPr>
            <p:ph type="body" sz="quarter" idx="10"/>
          </p:nvPr>
        </p:nvSpPr>
        <p:spPr/>
        <p:txBody>
          <a:bodyPr/>
          <a:lstStyle/>
          <a:p>
            <a:r>
              <a:rPr lang="en-US" dirty="0"/>
              <a:t>CERT Basic Training Unit 6: Fire Safety and Utility Controls</a:t>
            </a:r>
          </a:p>
        </p:txBody>
      </p:sp>
      <p:sp>
        <p:nvSpPr>
          <p:cNvPr id="8" name="Text Placeholder 7">
            <a:extLst>
              <a:ext uri="{FF2B5EF4-FFF2-40B4-BE49-F238E27FC236}">
                <a16:creationId xmlns:a16="http://schemas.microsoft.com/office/drawing/2014/main" id="{40F79FBB-F47B-4A90-BB86-C56158DC9147}"/>
              </a:ext>
            </a:extLst>
          </p:cNvPr>
          <p:cNvSpPr>
            <a:spLocks noGrp="1"/>
          </p:cNvSpPr>
          <p:nvPr>
            <p:ph type="body" sz="quarter" idx="11"/>
          </p:nvPr>
        </p:nvSpPr>
        <p:spPr/>
        <p:txBody>
          <a:bodyPr/>
          <a:lstStyle/>
          <a:p>
            <a:r>
              <a:rPr lang="en-US" dirty="0"/>
              <a:t>6-1</a:t>
            </a:r>
          </a:p>
        </p:txBody>
      </p:sp>
    </p:spTree>
    <p:extLst>
      <p:ext uri="{BB962C8B-B14F-4D97-AF65-F5344CB8AC3E}">
        <p14:creationId xmlns:p14="http://schemas.microsoft.com/office/powerpoint/2010/main" val="320956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23C45-452D-40E0-8271-59A38A0AAEDC}"/>
              </a:ext>
            </a:extLst>
          </p:cNvPr>
          <p:cNvSpPr>
            <a:spLocks noGrp="1"/>
          </p:cNvSpPr>
          <p:nvPr>
            <p:ph type="title"/>
          </p:nvPr>
        </p:nvSpPr>
        <p:spPr/>
        <p:txBody>
          <a:bodyPr>
            <a:normAutofit fontScale="90000"/>
          </a:bodyPr>
          <a:lstStyle/>
          <a:p>
            <a:r>
              <a:rPr lang="en-US" dirty="0"/>
              <a:t>Natural Gas Hazard Awareness</a:t>
            </a:r>
          </a:p>
        </p:txBody>
      </p:sp>
      <p:sp>
        <p:nvSpPr>
          <p:cNvPr id="2" name="Content Placeholder 1">
            <a:extLst>
              <a:ext uri="{FF2B5EF4-FFF2-40B4-BE49-F238E27FC236}">
                <a16:creationId xmlns:a16="http://schemas.microsoft.com/office/drawing/2014/main" id="{CCF2CCD0-57FB-4645-A6D3-561E8838B179}"/>
              </a:ext>
            </a:extLst>
          </p:cNvPr>
          <p:cNvSpPr>
            <a:spLocks noGrp="1"/>
          </p:cNvSpPr>
          <p:nvPr>
            <p:ph idx="1"/>
          </p:nvPr>
        </p:nvSpPr>
        <p:spPr/>
        <p:txBody>
          <a:bodyPr/>
          <a:lstStyle/>
          <a:p>
            <a:r>
              <a:rPr lang="en-US" dirty="0"/>
              <a:t>Install natural gas detector </a:t>
            </a:r>
          </a:p>
          <a:p>
            <a:r>
              <a:rPr lang="en-US" dirty="0"/>
              <a:t>Install carbon monoxide detector in home </a:t>
            </a:r>
          </a:p>
          <a:p>
            <a:r>
              <a:rPr lang="en-US" dirty="0"/>
              <a:t>Test batteries for natural gas and carbon monoxide detectors every month </a:t>
            </a:r>
          </a:p>
          <a:p>
            <a:pPr lvl="1"/>
            <a:r>
              <a:rPr lang="en-US" dirty="0"/>
              <a:t>Change batteries every six months </a:t>
            </a:r>
          </a:p>
          <a:p>
            <a:r>
              <a:rPr lang="en-US" dirty="0"/>
              <a:t>Locate and label gas shutoffs </a:t>
            </a:r>
          </a:p>
          <a:p>
            <a:pPr lvl="1"/>
            <a:r>
              <a:rPr lang="en-US" dirty="0"/>
              <a:t>Have proper non-sparking tool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09A00A5C-14AC-4C8D-9C96-D34E49EACE15}"/>
              </a:ext>
            </a:extLst>
          </p:cNvPr>
          <p:cNvSpPr>
            <a:spLocks noGrp="1"/>
          </p:cNvSpPr>
          <p:nvPr>
            <p:ph sz="quarter" idx="12"/>
          </p:nvPr>
        </p:nvSpPr>
        <p:spPr/>
        <p:txBody>
          <a:bodyPr/>
          <a:lstStyle/>
          <a:p>
            <a:r>
              <a:rPr lang="en-US" dirty="0"/>
              <a:t>PM 6-15</a:t>
            </a:r>
          </a:p>
        </p:txBody>
      </p:sp>
      <p:sp>
        <p:nvSpPr>
          <p:cNvPr id="4" name="Text Placeholder 3">
            <a:extLst>
              <a:ext uri="{FF2B5EF4-FFF2-40B4-BE49-F238E27FC236}">
                <a16:creationId xmlns:a16="http://schemas.microsoft.com/office/drawing/2014/main" id="{298F3D84-34B7-42C7-BE34-D6B87A1022D6}"/>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A28E2CBA-9C30-4D03-BC3D-61C75243FC67}"/>
              </a:ext>
            </a:extLst>
          </p:cNvPr>
          <p:cNvSpPr>
            <a:spLocks noGrp="1"/>
          </p:cNvSpPr>
          <p:nvPr>
            <p:ph type="body" sz="quarter" idx="11"/>
          </p:nvPr>
        </p:nvSpPr>
        <p:spPr/>
        <p:txBody>
          <a:bodyPr/>
          <a:lstStyle/>
          <a:p>
            <a:r>
              <a:rPr lang="en-US" dirty="0"/>
              <a:t>6-19</a:t>
            </a:r>
          </a:p>
        </p:txBody>
      </p:sp>
    </p:spTree>
    <p:extLst>
      <p:ext uri="{BB962C8B-B14F-4D97-AF65-F5344CB8AC3E}">
        <p14:creationId xmlns:p14="http://schemas.microsoft.com/office/powerpoint/2010/main" val="2358229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5AD0D-21FD-460F-A4BE-439065C67FF6}"/>
              </a:ext>
            </a:extLst>
          </p:cNvPr>
          <p:cNvSpPr>
            <a:spLocks noGrp="1"/>
          </p:cNvSpPr>
          <p:nvPr>
            <p:ph type="title"/>
          </p:nvPr>
        </p:nvSpPr>
        <p:spPr/>
        <p:txBody>
          <a:bodyPr/>
          <a:lstStyle/>
          <a:p>
            <a:r>
              <a:rPr lang="en-US" dirty="0"/>
              <a:t>Gas Shutoff</a:t>
            </a:r>
          </a:p>
        </p:txBody>
      </p:sp>
      <p:sp>
        <p:nvSpPr>
          <p:cNvPr id="2" name="Content Placeholder 1">
            <a:extLst>
              <a:ext uri="{FF2B5EF4-FFF2-40B4-BE49-F238E27FC236}">
                <a16:creationId xmlns:a16="http://schemas.microsoft.com/office/drawing/2014/main" id="{E006834A-C20F-48A1-8936-0C92BE21F633}"/>
              </a:ext>
            </a:extLst>
          </p:cNvPr>
          <p:cNvSpPr>
            <a:spLocks noGrp="1"/>
          </p:cNvSpPr>
          <p:nvPr>
            <p:ph idx="1"/>
          </p:nvPr>
        </p:nvSpPr>
        <p:spPr>
          <a:xfrm>
            <a:off x="315142" y="1521229"/>
            <a:ext cx="4315853" cy="4781145"/>
          </a:xfrm>
        </p:spPr>
        <p:txBody>
          <a:bodyPr/>
          <a:lstStyle/>
          <a:p>
            <a:r>
              <a:rPr lang="en-US" dirty="0"/>
              <a:t>Locate and label gas shutoff valves </a:t>
            </a:r>
          </a:p>
          <a:p>
            <a:r>
              <a:rPr lang="en-US" dirty="0"/>
              <a:t>If not automatic, know procedures for shutting off gas </a:t>
            </a:r>
          </a:p>
        </p:txBody>
      </p:sp>
      <p:pic>
        <p:nvPicPr>
          <p:cNvPr id="6" name="Picture 5" descr="Photo of a gas meter and shutoff valves.">
            <a:extLst>
              <a:ext uri="{FF2B5EF4-FFF2-40B4-BE49-F238E27FC236}">
                <a16:creationId xmlns:a16="http://schemas.microsoft.com/office/drawing/2014/main" id="{612626C5-1BEE-45AB-BAE2-BF8175BA2A34}"/>
              </a:ext>
            </a:extLst>
          </p:cNvPr>
          <p:cNvPicPr>
            <a:picLocks noChangeAspect="1"/>
          </p:cNvPicPr>
          <p:nvPr/>
        </p:nvPicPr>
        <p:blipFill>
          <a:blip r:embed="rId2"/>
          <a:stretch>
            <a:fillRect/>
          </a:stretch>
        </p:blipFill>
        <p:spPr>
          <a:xfrm>
            <a:off x="4630995" y="1616204"/>
            <a:ext cx="4094404" cy="3975855"/>
          </a:xfrm>
          <a:prstGeom prst="rect">
            <a:avLst/>
          </a:prstGeom>
        </p:spPr>
      </p:pic>
      <p:sp>
        <p:nvSpPr>
          <p:cNvPr id="7" name="Content Placeholder 6">
            <a:extLst>
              <a:ext uri="{FF2B5EF4-FFF2-40B4-BE49-F238E27FC236}">
                <a16:creationId xmlns:a16="http://schemas.microsoft.com/office/drawing/2014/main" id="{C5DA5C46-7131-44D0-AA6C-3F7A0FEA81CC}"/>
              </a:ext>
            </a:extLst>
          </p:cNvPr>
          <p:cNvSpPr>
            <a:spLocks noGrp="1"/>
          </p:cNvSpPr>
          <p:nvPr>
            <p:ph sz="quarter" idx="12"/>
          </p:nvPr>
        </p:nvSpPr>
        <p:spPr/>
        <p:txBody>
          <a:bodyPr/>
          <a:lstStyle/>
          <a:p>
            <a:r>
              <a:rPr lang="en-US" dirty="0"/>
              <a:t>PM 6-16</a:t>
            </a:r>
          </a:p>
        </p:txBody>
      </p:sp>
      <p:sp>
        <p:nvSpPr>
          <p:cNvPr id="4" name="Text Placeholder 3">
            <a:extLst>
              <a:ext uri="{FF2B5EF4-FFF2-40B4-BE49-F238E27FC236}">
                <a16:creationId xmlns:a16="http://schemas.microsoft.com/office/drawing/2014/main" id="{727B56B6-3350-42CB-A9D2-DC51D4E0A14C}"/>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E4F1972D-B1FA-4401-9C5E-9925B98878E2}"/>
              </a:ext>
            </a:extLst>
          </p:cNvPr>
          <p:cNvSpPr>
            <a:spLocks noGrp="1"/>
          </p:cNvSpPr>
          <p:nvPr>
            <p:ph type="body" sz="quarter" idx="11"/>
          </p:nvPr>
        </p:nvSpPr>
        <p:spPr/>
        <p:txBody>
          <a:bodyPr/>
          <a:lstStyle/>
          <a:p>
            <a:r>
              <a:rPr lang="en-US" dirty="0"/>
              <a:t>6-20</a:t>
            </a:r>
          </a:p>
        </p:txBody>
      </p:sp>
    </p:spTree>
    <p:extLst>
      <p:ext uri="{BB962C8B-B14F-4D97-AF65-F5344CB8AC3E}">
        <p14:creationId xmlns:p14="http://schemas.microsoft.com/office/powerpoint/2010/main" val="37543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8F29B-65C7-44A3-A63B-E5EA93230CBE}"/>
              </a:ext>
            </a:extLst>
          </p:cNvPr>
          <p:cNvSpPr>
            <a:spLocks noGrp="1"/>
          </p:cNvSpPr>
          <p:nvPr>
            <p:ph type="title"/>
          </p:nvPr>
        </p:nvSpPr>
        <p:spPr/>
        <p:txBody>
          <a:bodyPr/>
          <a:lstStyle/>
          <a:p>
            <a:r>
              <a:rPr lang="en-US" dirty="0"/>
              <a:t>L.I.E.S.</a:t>
            </a:r>
          </a:p>
        </p:txBody>
      </p:sp>
      <p:sp>
        <p:nvSpPr>
          <p:cNvPr id="2" name="Content Placeholder 1">
            <a:extLst>
              <a:ext uri="{FF2B5EF4-FFF2-40B4-BE49-F238E27FC236}">
                <a16:creationId xmlns:a16="http://schemas.microsoft.com/office/drawing/2014/main" id="{1A87E5AF-2716-4CDA-882F-1EE2C6090F44}"/>
              </a:ext>
            </a:extLst>
          </p:cNvPr>
          <p:cNvSpPr>
            <a:spLocks noGrp="1"/>
          </p:cNvSpPr>
          <p:nvPr>
            <p:ph idx="1"/>
          </p:nvPr>
        </p:nvSpPr>
        <p:spPr/>
        <p:txBody>
          <a:bodyPr/>
          <a:lstStyle/>
          <a:p>
            <a:r>
              <a:rPr lang="en-US" dirty="0"/>
              <a:t>Always read labels </a:t>
            </a:r>
          </a:p>
          <a:p>
            <a:r>
              <a:rPr lang="en-US" dirty="0"/>
              <a:t>Use L.I.E.S. storage procedures</a:t>
            </a:r>
          </a:p>
          <a:p>
            <a:pPr lvl="1"/>
            <a:r>
              <a:rPr lang="en-US" dirty="0"/>
              <a:t>(</a:t>
            </a:r>
            <a:r>
              <a:rPr lang="en-US" b="1" u="sng" dirty="0"/>
              <a:t>L</a:t>
            </a:r>
            <a:r>
              <a:rPr lang="en-US" dirty="0"/>
              <a:t>imit, </a:t>
            </a:r>
            <a:r>
              <a:rPr lang="en-US" b="1" u="sng" dirty="0"/>
              <a:t>I</a:t>
            </a:r>
            <a:r>
              <a:rPr lang="en-US" dirty="0"/>
              <a:t>solate, </a:t>
            </a:r>
            <a:r>
              <a:rPr lang="en-US" b="1" u="sng" dirty="0"/>
              <a:t>E</a:t>
            </a:r>
            <a:r>
              <a:rPr lang="en-US" dirty="0"/>
              <a:t>liminate, </a:t>
            </a:r>
            <a:r>
              <a:rPr lang="en-US" b="1" u="sng" dirty="0"/>
              <a:t>S</a:t>
            </a:r>
            <a:r>
              <a:rPr lang="en-US" dirty="0"/>
              <a:t>eparate) </a:t>
            </a:r>
          </a:p>
        </p:txBody>
      </p:sp>
      <p:pic>
        <p:nvPicPr>
          <p:cNvPr id="6" name="Picture 5" descr="Photo of potentially flammable liquids in their containers. Read the labels on containers to identify flammable products.">
            <a:extLst>
              <a:ext uri="{FF2B5EF4-FFF2-40B4-BE49-F238E27FC236}">
                <a16:creationId xmlns:a16="http://schemas.microsoft.com/office/drawing/2014/main" id="{50C0C771-7DFD-447E-BDFF-10331D84DB97}"/>
              </a:ext>
            </a:extLst>
          </p:cNvPr>
          <p:cNvPicPr>
            <a:picLocks noChangeAspect="1"/>
          </p:cNvPicPr>
          <p:nvPr/>
        </p:nvPicPr>
        <p:blipFill>
          <a:blip r:embed="rId2"/>
          <a:stretch>
            <a:fillRect/>
          </a:stretch>
        </p:blipFill>
        <p:spPr>
          <a:xfrm>
            <a:off x="2342758" y="3303485"/>
            <a:ext cx="4458483" cy="2704658"/>
          </a:xfrm>
          <a:prstGeom prst="rect">
            <a:avLst/>
          </a:prstGeom>
        </p:spPr>
      </p:pic>
      <p:sp>
        <p:nvSpPr>
          <p:cNvPr id="7" name="Content Placeholder 6">
            <a:extLst>
              <a:ext uri="{FF2B5EF4-FFF2-40B4-BE49-F238E27FC236}">
                <a16:creationId xmlns:a16="http://schemas.microsoft.com/office/drawing/2014/main" id="{4F2EB7F1-ABE7-47E0-8E5F-03CEFBE4E7A4}"/>
              </a:ext>
            </a:extLst>
          </p:cNvPr>
          <p:cNvSpPr>
            <a:spLocks noGrp="1"/>
          </p:cNvSpPr>
          <p:nvPr>
            <p:ph sz="quarter" idx="12"/>
          </p:nvPr>
        </p:nvSpPr>
        <p:spPr/>
        <p:txBody>
          <a:bodyPr/>
          <a:lstStyle/>
          <a:p>
            <a:r>
              <a:rPr lang="en-US" dirty="0"/>
              <a:t>PM 6-17</a:t>
            </a:r>
          </a:p>
        </p:txBody>
      </p:sp>
      <p:sp>
        <p:nvSpPr>
          <p:cNvPr id="4" name="Text Placeholder 3">
            <a:extLst>
              <a:ext uri="{FF2B5EF4-FFF2-40B4-BE49-F238E27FC236}">
                <a16:creationId xmlns:a16="http://schemas.microsoft.com/office/drawing/2014/main" id="{EB70168A-B2F9-44F4-AFBA-BDAE12729E86}"/>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1967D64F-3104-4A19-B060-AB03FA18C547}"/>
              </a:ext>
            </a:extLst>
          </p:cNvPr>
          <p:cNvSpPr>
            <a:spLocks noGrp="1"/>
          </p:cNvSpPr>
          <p:nvPr>
            <p:ph type="body" sz="quarter" idx="11"/>
          </p:nvPr>
        </p:nvSpPr>
        <p:spPr/>
        <p:txBody>
          <a:bodyPr/>
          <a:lstStyle/>
          <a:p>
            <a:r>
              <a:rPr lang="en-US" dirty="0"/>
              <a:t>6-21</a:t>
            </a:r>
          </a:p>
        </p:txBody>
      </p:sp>
    </p:spTree>
    <p:extLst>
      <p:ext uri="{BB962C8B-B14F-4D97-AF65-F5344CB8AC3E}">
        <p14:creationId xmlns:p14="http://schemas.microsoft.com/office/powerpoint/2010/main" val="313688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6CE87A-9495-4F1C-8FAE-A1B68EDD1DCE}"/>
              </a:ext>
            </a:extLst>
          </p:cNvPr>
          <p:cNvSpPr>
            <a:spLocks noGrp="1"/>
          </p:cNvSpPr>
          <p:nvPr>
            <p:ph type="title"/>
          </p:nvPr>
        </p:nvSpPr>
        <p:spPr/>
        <p:txBody>
          <a:bodyPr/>
          <a:lstStyle/>
          <a:p>
            <a:r>
              <a:rPr lang="en-US" dirty="0"/>
              <a:t>Hazardous Materials</a:t>
            </a:r>
          </a:p>
        </p:txBody>
      </p:sp>
      <p:sp>
        <p:nvSpPr>
          <p:cNvPr id="2" name="Content Placeholder 1">
            <a:extLst>
              <a:ext uri="{FF2B5EF4-FFF2-40B4-BE49-F238E27FC236}">
                <a16:creationId xmlns:a16="http://schemas.microsoft.com/office/drawing/2014/main" id="{27508856-C5C7-44FC-82EB-C305D2CA5B55}"/>
              </a:ext>
            </a:extLst>
          </p:cNvPr>
          <p:cNvSpPr>
            <a:spLocks noGrp="1"/>
          </p:cNvSpPr>
          <p:nvPr>
            <p:ph idx="1"/>
          </p:nvPr>
        </p:nvSpPr>
        <p:spPr/>
        <p:txBody>
          <a:bodyPr/>
          <a:lstStyle/>
          <a:p>
            <a:r>
              <a:rPr lang="en-US" dirty="0"/>
              <a:t>Corrode other materials</a:t>
            </a:r>
          </a:p>
          <a:p>
            <a:r>
              <a:rPr lang="en-US" dirty="0"/>
              <a:t>Explode or are easily ignited</a:t>
            </a:r>
          </a:p>
          <a:p>
            <a:r>
              <a:rPr lang="en-US" dirty="0"/>
              <a:t>React strongly with water</a:t>
            </a:r>
          </a:p>
          <a:p>
            <a:r>
              <a:rPr lang="en-US" dirty="0"/>
              <a:t>Are unstable when exposed to heat or shock</a:t>
            </a:r>
          </a:p>
          <a:p>
            <a:r>
              <a:rPr lang="en-US" dirty="0"/>
              <a:t>Are otherwise toxic to humans, animals, or the environment through absorption, inhalation, injection, or ingestion </a:t>
            </a:r>
          </a:p>
        </p:txBody>
      </p:sp>
      <p:sp>
        <p:nvSpPr>
          <p:cNvPr id="6" name="Content Placeholder 5">
            <a:extLst>
              <a:ext uri="{FF2B5EF4-FFF2-40B4-BE49-F238E27FC236}">
                <a16:creationId xmlns:a16="http://schemas.microsoft.com/office/drawing/2014/main" id="{510AB61E-FE48-44FC-91F3-9B649651F663}"/>
              </a:ext>
            </a:extLst>
          </p:cNvPr>
          <p:cNvSpPr>
            <a:spLocks noGrp="1"/>
          </p:cNvSpPr>
          <p:nvPr>
            <p:ph sz="quarter" idx="12"/>
          </p:nvPr>
        </p:nvSpPr>
        <p:spPr/>
        <p:txBody>
          <a:bodyPr/>
          <a:lstStyle/>
          <a:p>
            <a:r>
              <a:rPr lang="en-US" dirty="0"/>
              <a:t>PM 6-18</a:t>
            </a:r>
          </a:p>
        </p:txBody>
      </p:sp>
      <p:sp>
        <p:nvSpPr>
          <p:cNvPr id="4" name="Text Placeholder 3">
            <a:extLst>
              <a:ext uri="{FF2B5EF4-FFF2-40B4-BE49-F238E27FC236}">
                <a16:creationId xmlns:a16="http://schemas.microsoft.com/office/drawing/2014/main" id="{61647E9E-B004-4E6B-92CA-62C0C57E8AE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D525470A-87CD-4E6B-B5F4-50782A9D804D}"/>
              </a:ext>
            </a:extLst>
          </p:cNvPr>
          <p:cNvSpPr>
            <a:spLocks noGrp="1"/>
          </p:cNvSpPr>
          <p:nvPr>
            <p:ph type="body" sz="quarter" idx="11"/>
          </p:nvPr>
        </p:nvSpPr>
        <p:spPr/>
        <p:txBody>
          <a:bodyPr/>
          <a:lstStyle/>
          <a:p>
            <a:r>
              <a:rPr lang="en-US" dirty="0"/>
              <a:t>6-22</a:t>
            </a:r>
          </a:p>
        </p:txBody>
      </p:sp>
    </p:spTree>
    <p:extLst>
      <p:ext uri="{BB962C8B-B14F-4D97-AF65-F5344CB8AC3E}">
        <p14:creationId xmlns:p14="http://schemas.microsoft.com/office/powerpoint/2010/main" val="3040395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1D58B-F7E0-42C4-92A0-A43D8A89FAB2}"/>
              </a:ext>
            </a:extLst>
          </p:cNvPr>
          <p:cNvSpPr>
            <a:spLocks noGrp="1"/>
          </p:cNvSpPr>
          <p:nvPr>
            <p:ph type="title"/>
          </p:nvPr>
        </p:nvSpPr>
        <p:spPr/>
        <p:txBody>
          <a:bodyPr>
            <a:normAutofit fontScale="90000"/>
          </a:bodyPr>
          <a:lstStyle/>
          <a:p>
            <a:r>
              <a:rPr lang="en-US" dirty="0"/>
              <a:t>Identifying Stored Hazardous Materials</a:t>
            </a:r>
          </a:p>
        </p:txBody>
      </p:sp>
      <p:pic>
        <p:nvPicPr>
          <p:cNvPr id="6" name="Picture 5" descr="The National Fire Protection Association (NFPA) 704 Diamond is a concise system for identifying the hazards associated with specific materials. CERT volunteers will find the NFPA 704 Diamond placard on fixed facilities where hazardous materials are used or stored. The diamond is divided into four colored quadrants, each with a rating number inside of it, which indicates the degree of risk associated with the material. The red quadrant describes the material’s flammability. The blue quadrant indicates health hazard. The yellow quadrant indicates reactivity. The white quadrant indicates special precautions. The red, blue, and yellow quadrants contain numbers ranging from zero to four. The higher the number the higher the risk. The white quadrant contains either a W to indicate a material that displays unusual reactivity with water or OX to indicate a material that possesses oxidizing properties.">
            <a:extLst>
              <a:ext uri="{FF2B5EF4-FFF2-40B4-BE49-F238E27FC236}">
                <a16:creationId xmlns:a16="http://schemas.microsoft.com/office/drawing/2014/main" id="{0A53AE0C-3075-4AF7-A020-64C3D0F98025}"/>
              </a:ext>
            </a:extLst>
          </p:cNvPr>
          <p:cNvPicPr>
            <a:picLocks noChangeAspect="1"/>
          </p:cNvPicPr>
          <p:nvPr/>
        </p:nvPicPr>
        <p:blipFill>
          <a:blip r:embed="rId2"/>
          <a:stretch>
            <a:fillRect/>
          </a:stretch>
        </p:blipFill>
        <p:spPr>
          <a:xfrm>
            <a:off x="2687894" y="2279201"/>
            <a:ext cx="3768213" cy="3279310"/>
          </a:xfrm>
          <a:prstGeom prst="rect">
            <a:avLst/>
          </a:prstGeom>
        </p:spPr>
      </p:pic>
      <p:sp>
        <p:nvSpPr>
          <p:cNvPr id="7" name="Content Placeholder 6">
            <a:extLst>
              <a:ext uri="{FF2B5EF4-FFF2-40B4-BE49-F238E27FC236}">
                <a16:creationId xmlns:a16="http://schemas.microsoft.com/office/drawing/2014/main" id="{6ACE532A-BBB2-492B-8CB9-9F9E20D37A8F}"/>
              </a:ext>
            </a:extLst>
          </p:cNvPr>
          <p:cNvSpPr>
            <a:spLocks noGrp="1"/>
          </p:cNvSpPr>
          <p:nvPr>
            <p:ph sz="quarter" idx="12"/>
          </p:nvPr>
        </p:nvSpPr>
        <p:spPr/>
        <p:txBody>
          <a:bodyPr/>
          <a:lstStyle/>
          <a:p>
            <a:r>
              <a:rPr lang="en-US" dirty="0"/>
              <a:t>PM 6-19</a:t>
            </a:r>
          </a:p>
        </p:txBody>
      </p:sp>
      <p:sp>
        <p:nvSpPr>
          <p:cNvPr id="4" name="Text Placeholder 3">
            <a:extLst>
              <a:ext uri="{FF2B5EF4-FFF2-40B4-BE49-F238E27FC236}">
                <a16:creationId xmlns:a16="http://schemas.microsoft.com/office/drawing/2014/main" id="{9B4C1814-BEAE-4665-80CC-CAF8CC2221DD}"/>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7CEE73BE-0626-4211-A61F-B74CD9BFC6A2}"/>
              </a:ext>
            </a:extLst>
          </p:cNvPr>
          <p:cNvSpPr>
            <a:spLocks noGrp="1"/>
          </p:cNvSpPr>
          <p:nvPr>
            <p:ph type="body" sz="quarter" idx="11"/>
          </p:nvPr>
        </p:nvSpPr>
        <p:spPr/>
        <p:txBody>
          <a:bodyPr/>
          <a:lstStyle/>
          <a:p>
            <a:r>
              <a:rPr lang="en-US" dirty="0"/>
              <a:t>6-23</a:t>
            </a:r>
          </a:p>
        </p:txBody>
      </p:sp>
    </p:spTree>
    <p:extLst>
      <p:ext uri="{BB962C8B-B14F-4D97-AF65-F5344CB8AC3E}">
        <p14:creationId xmlns:p14="http://schemas.microsoft.com/office/powerpoint/2010/main" val="97886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A5F95-1352-442A-BF41-B00394E9DC1A}"/>
              </a:ext>
            </a:extLst>
          </p:cNvPr>
          <p:cNvSpPr>
            <a:spLocks noGrp="1"/>
          </p:cNvSpPr>
          <p:nvPr>
            <p:ph type="title"/>
          </p:nvPr>
        </p:nvSpPr>
        <p:spPr/>
        <p:txBody>
          <a:bodyPr/>
          <a:lstStyle/>
          <a:p>
            <a:r>
              <a:rPr lang="en-US" dirty="0"/>
              <a:t>The White Quadrant</a:t>
            </a:r>
          </a:p>
        </p:txBody>
      </p:sp>
      <p:sp>
        <p:nvSpPr>
          <p:cNvPr id="2" name="Content Placeholder 1">
            <a:extLst>
              <a:ext uri="{FF2B5EF4-FFF2-40B4-BE49-F238E27FC236}">
                <a16:creationId xmlns:a16="http://schemas.microsoft.com/office/drawing/2014/main" id="{3E9493EA-DAF5-4BD5-92DD-8BD3095BBBE3}"/>
              </a:ext>
            </a:extLst>
          </p:cNvPr>
          <p:cNvSpPr>
            <a:spLocks noGrp="1"/>
          </p:cNvSpPr>
          <p:nvPr>
            <p:ph idx="1"/>
          </p:nvPr>
        </p:nvSpPr>
        <p:spPr>
          <a:xfrm>
            <a:off x="315142" y="1521229"/>
            <a:ext cx="4493087" cy="4781145"/>
          </a:xfrm>
        </p:spPr>
        <p:txBody>
          <a:bodyPr/>
          <a:lstStyle/>
          <a:p>
            <a:r>
              <a:rPr lang="en-US" dirty="0"/>
              <a:t>NFPA 704 Diamond White Quadrant:</a:t>
            </a:r>
          </a:p>
          <a:p>
            <a:pPr lvl="1"/>
            <a:r>
              <a:rPr lang="en-US" dirty="0"/>
              <a:t>W: Shows unusual reactivity with water</a:t>
            </a:r>
          </a:p>
          <a:p>
            <a:pPr lvl="1"/>
            <a:r>
              <a:rPr lang="en-US" dirty="0"/>
              <a:t>OX: Possesses oxidizing properties</a:t>
            </a:r>
          </a:p>
        </p:txBody>
      </p:sp>
      <p:pic>
        <p:nvPicPr>
          <p:cNvPr id="6" name="Picture 5" descr="The National Fire Protection Association (NFPA) 704 Diamond is a concise system for identifying the hazards associated with specific materials. CERT volunteers will find the NFPA 704 Diamond placard on fixed facilities where hazardous materials are used or stored. The diamond is divided into four colored quadrants, each with a rating number inside of it, which indicates the degree of risk associated with the material. The red quadrant describes the material’s flammability. The blue quadrant indicates health hazard. The yellow quadrant indicates reactivity. The white quadrant indicates special precautions. The red, blue, and yellow quadrants contain numbers ranging from zero to four. The higher the number the higher the risk. The white quadrant contains either a W to indicate a material that displays unusual reactivity with water or OX to indicate a material that possesses oxidizing properties.">
            <a:extLst>
              <a:ext uri="{FF2B5EF4-FFF2-40B4-BE49-F238E27FC236}">
                <a16:creationId xmlns:a16="http://schemas.microsoft.com/office/drawing/2014/main" id="{89F0E513-8F84-4F94-B11F-019FB0B77A38}"/>
              </a:ext>
            </a:extLst>
          </p:cNvPr>
          <p:cNvPicPr>
            <a:picLocks noChangeAspect="1"/>
          </p:cNvPicPr>
          <p:nvPr/>
        </p:nvPicPr>
        <p:blipFill>
          <a:blip r:embed="rId2"/>
          <a:stretch>
            <a:fillRect/>
          </a:stretch>
        </p:blipFill>
        <p:spPr>
          <a:xfrm>
            <a:off x="4808229" y="1887793"/>
            <a:ext cx="3664720" cy="3668672"/>
          </a:xfrm>
          <a:prstGeom prst="rect">
            <a:avLst/>
          </a:prstGeom>
        </p:spPr>
      </p:pic>
      <p:sp>
        <p:nvSpPr>
          <p:cNvPr id="7" name="Content Placeholder 6">
            <a:extLst>
              <a:ext uri="{FF2B5EF4-FFF2-40B4-BE49-F238E27FC236}">
                <a16:creationId xmlns:a16="http://schemas.microsoft.com/office/drawing/2014/main" id="{5A319252-AD71-4B19-AFE2-34096FFAA89F}"/>
              </a:ext>
            </a:extLst>
          </p:cNvPr>
          <p:cNvSpPr>
            <a:spLocks noGrp="1"/>
          </p:cNvSpPr>
          <p:nvPr>
            <p:ph sz="quarter" idx="12"/>
          </p:nvPr>
        </p:nvSpPr>
        <p:spPr/>
        <p:txBody>
          <a:bodyPr/>
          <a:lstStyle/>
          <a:p>
            <a:r>
              <a:rPr lang="en-US" dirty="0"/>
              <a:t>PM 6-19</a:t>
            </a:r>
          </a:p>
        </p:txBody>
      </p:sp>
      <p:sp>
        <p:nvSpPr>
          <p:cNvPr id="4" name="Text Placeholder 3">
            <a:extLst>
              <a:ext uri="{FF2B5EF4-FFF2-40B4-BE49-F238E27FC236}">
                <a16:creationId xmlns:a16="http://schemas.microsoft.com/office/drawing/2014/main" id="{007E7AA9-DBD8-48AB-A416-726E47046D6C}"/>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60BFDC19-D255-4AEA-A227-CDE632220DEF}"/>
              </a:ext>
            </a:extLst>
          </p:cNvPr>
          <p:cNvSpPr>
            <a:spLocks noGrp="1"/>
          </p:cNvSpPr>
          <p:nvPr>
            <p:ph type="body" sz="quarter" idx="11"/>
          </p:nvPr>
        </p:nvSpPr>
        <p:spPr/>
        <p:txBody>
          <a:bodyPr/>
          <a:lstStyle/>
          <a:p>
            <a:r>
              <a:rPr lang="en-US" dirty="0"/>
              <a:t>6-24</a:t>
            </a:r>
          </a:p>
        </p:txBody>
      </p:sp>
    </p:spTree>
    <p:extLst>
      <p:ext uri="{BB962C8B-B14F-4D97-AF65-F5344CB8AC3E}">
        <p14:creationId xmlns:p14="http://schemas.microsoft.com/office/powerpoint/2010/main" val="2818704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176086-E3DF-47FF-A8F9-EA8477E1C330}"/>
              </a:ext>
            </a:extLst>
          </p:cNvPr>
          <p:cNvSpPr>
            <a:spLocks noGrp="1"/>
          </p:cNvSpPr>
          <p:nvPr>
            <p:ph type="title"/>
          </p:nvPr>
        </p:nvSpPr>
        <p:spPr/>
        <p:txBody>
          <a:bodyPr/>
          <a:lstStyle/>
          <a:p>
            <a:r>
              <a:rPr lang="en-US" dirty="0"/>
              <a:t>STOP!</a:t>
            </a:r>
          </a:p>
        </p:txBody>
      </p:sp>
      <p:pic>
        <p:nvPicPr>
          <p:cNvPr id="6" name="Picture 5" descr="Photo of a stop sign.">
            <a:extLst>
              <a:ext uri="{FF2B5EF4-FFF2-40B4-BE49-F238E27FC236}">
                <a16:creationId xmlns:a16="http://schemas.microsoft.com/office/drawing/2014/main" id="{0C508331-112D-4416-A6BE-9D191AD9638F}"/>
              </a:ext>
            </a:extLst>
          </p:cNvPr>
          <p:cNvPicPr>
            <a:picLocks noChangeAspect="1"/>
          </p:cNvPicPr>
          <p:nvPr/>
        </p:nvPicPr>
        <p:blipFill>
          <a:blip r:embed="rId2"/>
          <a:stretch>
            <a:fillRect/>
          </a:stretch>
        </p:blipFill>
        <p:spPr>
          <a:xfrm>
            <a:off x="2075728" y="2032494"/>
            <a:ext cx="4992543" cy="3331953"/>
          </a:xfrm>
          <a:prstGeom prst="rect">
            <a:avLst/>
          </a:prstGeom>
        </p:spPr>
      </p:pic>
      <p:sp>
        <p:nvSpPr>
          <p:cNvPr id="4" name="Text Placeholder 3">
            <a:extLst>
              <a:ext uri="{FF2B5EF4-FFF2-40B4-BE49-F238E27FC236}">
                <a16:creationId xmlns:a16="http://schemas.microsoft.com/office/drawing/2014/main" id="{D4C214D0-60B2-472B-9813-34E14091646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29A3A02D-6C92-49FD-909F-CDD0F641169B}"/>
              </a:ext>
            </a:extLst>
          </p:cNvPr>
          <p:cNvSpPr>
            <a:spLocks noGrp="1"/>
          </p:cNvSpPr>
          <p:nvPr>
            <p:ph type="body" sz="quarter" idx="11"/>
          </p:nvPr>
        </p:nvSpPr>
        <p:spPr/>
        <p:txBody>
          <a:bodyPr/>
          <a:lstStyle/>
          <a:p>
            <a:r>
              <a:rPr lang="en-US" dirty="0"/>
              <a:t>6-25</a:t>
            </a:r>
          </a:p>
        </p:txBody>
      </p:sp>
    </p:spTree>
    <p:extLst>
      <p:ext uri="{BB962C8B-B14F-4D97-AF65-F5344CB8AC3E}">
        <p14:creationId xmlns:p14="http://schemas.microsoft.com/office/powerpoint/2010/main" val="3219023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70B56-703B-43EB-93DB-C6D4733DC64E}"/>
              </a:ext>
            </a:extLst>
          </p:cNvPr>
          <p:cNvSpPr>
            <a:spLocks noGrp="1"/>
          </p:cNvSpPr>
          <p:nvPr>
            <p:ph type="title"/>
          </p:nvPr>
        </p:nvSpPr>
        <p:spPr/>
        <p:txBody>
          <a:bodyPr>
            <a:normAutofit fontScale="90000"/>
          </a:bodyPr>
          <a:lstStyle/>
          <a:p>
            <a:r>
              <a:rPr lang="en-US" dirty="0"/>
              <a:t>Global Harmonized System</a:t>
            </a:r>
          </a:p>
        </p:txBody>
      </p:sp>
      <p:pic>
        <p:nvPicPr>
          <p:cNvPr id="6" name="Picture 5" descr="Diagram depicting the Globally Harmonized System of Classification and Labeling of Chemicals (GHS), which is a system developed by the United Nations as a voluntary international system for chemical hazard communication. The GHS includes methods for classifying all hazardous chemical substances and mixtures. There are three standard elements to a GHS safety label. Symbols use pictograms to communicate physical, health, and environmental hazard information. Signal Words indicate the severity of the hazard. “Danger” is used for severe hazards and “Warning” is used for less severe hazards. For lower level hazards, a signal word is not used. Hazard Statements are standardized phrases that describe each hazard presented by a chemical substance or mixture. Nine symbols represent distinct hazards. A silhouette represents carcinogens, mutagenicity, reproductive toxicity, respirator sensitizers, target organ toxicity, and aspiration toxicity. A flame represents flammables, pyrophoric, self-heating substances, substances that emit flammable gas, self-reactive, and organic peroxides. An exclamation mark represents irritants (skin and eye), skin sensitizers, acute toxicity (harmful), narcotic effects, respiratory tract irritants, and substances that are hazardous to the ozone layer. A gas cylinder represents gases under pressure. Vials pouring corrosive substances represent skin corrosion/burns, eye damage, and metal corrosion. An exploding bomb represents explosive materials, self-reactive, and organic peroxides. A flame over a circle represents oxidizers. A dead fish on land represents aquatic toxicity. A skull and crossbones represents acute toxicity, fatal or toxic.">
            <a:extLst>
              <a:ext uri="{FF2B5EF4-FFF2-40B4-BE49-F238E27FC236}">
                <a16:creationId xmlns:a16="http://schemas.microsoft.com/office/drawing/2014/main" id="{AF0D62C4-4A44-4A80-BF9F-53B29E840873}"/>
              </a:ext>
            </a:extLst>
          </p:cNvPr>
          <p:cNvPicPr>
            <a:picLocks noChangeAspect="1"/>
          </p:cNvPicPr>
          <p:nvPr/>
        </p:nvPicPr>
        <p:blipFill>
          <a:blip r:embed="rId2"/>
          <a:stretch>
            <a:fillRect/>
          </a:stretch>
        </p:blipFill>
        <p:spPr>
          <a:xfrm>
            <a:off x="2426110" y="1763058"/>
            <a:ext cx="4291780" cy="4240467"/>
          </a:xfrm>
          <a:prstGeom prst="rect">
            <a:avLst/>
          </a:prstGeom>
        </p:spPr>
      </p:pic>
      <p:sp>
        <p:nvSpPr>
          <p:cNvPr id="7" name="Content Placeholder 6">
            <a:extLst>
              <a:ext uri="{FF2B5EF4-FFF2-40B4-BE49-F238E27FC236}">
                <a16:creationId xmlns:a16="http://schemas.microsoft.com/office/drawing/2014/main" id="{D131C756-EF2C-49B1-A0E9-18BDA5105A58}"/>
              </a:ext>
            </a:extLst>
          </p:cNvPr>
          <p:cNvSpPr>
            <a:spLocks noGrp="1"/>
          </p:cNvSpPr>
          <p:nvPr>
            <p:ph sz="quarter" idx="12"/>
          </p:nvPr>
        </p:nvSpPr>
        <p:spPr/>
        <p:txBody>
          <a:bodyPr/>
          <a:lstStyle/>
          <a:p>
            <a:r>
              <a:rPr lang="en-US" dirty="0"/>
              <a:t>PM 6-20</a:t>
            </a:r>
          </a:p>
        </p:txBody>
      </p:sp>
      <p:sp>
        <p:nvSpPr>
          <p:cNvPr id="4" name="Text Placeholder 3">
            <a:extLst>
              <a:ext uri="{FF2B5EF4-FFF2-40B4-BE49-F238E27FC236}">
                <a16:creationId xmlns:a16="http://schemas.microsoft.com/office/drawing/2014/main" id="{9EEDE972-3DC6-446A-B3A4-EBA4D324DE4E}"/>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6525461A-625D-452F-B093-3761DBC3779D}"/>
              </a:ext>
            </a:extLst>
          </p:cNvPr>
          <p:cNvSpPr>
            <a:spLocks noGrp="1"/>
          </p:cNvSpPr>
          <p:nvPr>
            <p:ph type="body" sz="quarter" idx="11"/>
          </p:nvPr>
        </p:nvSpPr>
        <p:spPr/>
        <p:txBody>
          <a:bodyPr/>
          <a:lstStyle/>
          <a:p>
            <a:r>
              <a:rPr lang="en-US" dirty="0"/>
              <a:t>6-26</a:t>
            </a:r>
          </a:p>
        </p:txBody>
      </p:sp>
    </p:spTree>
    <p:extLst>
      <p:ext uri="{BB962C8B-B14F-4D97-AF65-F5344CB8AC3E}">
        <p14:creationId xmlns:p14="http://schemas.microsoft.com/office/powerpoint/2010/main" val="3054086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5F2C2-5E6D-4B27-9395-DB2E32F43BF9}"/>
              </a:ext>
            </a:extLst>
          </p:cNvPr>
          <p:cNvSpPr>
            <a:spLocks noGrp="1"/>
          </p:cNvSpPr>
          <p:nvPr>
            <p:ph type="title"/>
          </p:nvPr>
        </p:nvSpPr>
        <p:spPr/>
        <p:txBody>
          <a:bodyPr/>
          <a:lstStyle/>
          <a:p>
            <a:r>
              <a:rPr lang="en-US" dirty="0"/>
              <a:t>HazMats in Transit</a:t>
            </a:r>
          </a:p>
        </p:txBody>
      </p:sp>
      <p:pic>
        <p:nvPicPr>
          <p:cNvPr id="7" name="Picture 6" descr="Set of 11 diamond-shaped DOT Placard Warning signs. 1 Orange sign reading “Explosives 1.1” with a line drawing of an explosion; 2 red sign reading “Flammable Gas 2” with a line drawing of a flame; 3 white sign reading “Inhalation Hazard 2” with a skull and crossbones; 4 red sign reading “Flammable 3” and a line drawing of a flame; 5 sign with red and white vertical stripes reading “Flammable Solid 4” and a line drawing of a flame”; 6 sign that is white on top and red on bottom, reading “Spontaneously Combustible 4” with a line drawing of a flame; 7 blue sign reading “Dangerous when wet 4” with a line drawing of a flame; 8 yellow sign reading “Oxidizer 5.1” with a line drawing of a flame around the top part of a circle, which sits above a horizontal line; 9 white sign reading “Poison 6” showing a skull and crossbones; 10 sign with yellow on the top and white on the bottom, reading “Radioactive 7” with the radioactive symbol; 11 sign with white on top and black on bottom, reading “Corrosive 8” with a line drawing of vials pouring liquids onto a surface and skin with lines showing a reaction.">
            <a:extLst>
              <a:ext uri="{FF2B5EF4-FFF2-40B4-BE49-F238E27FC236}">
                <a16:creationId xmlns:a16="http://schemas.microsoft.com/office/drawing/2014/main" id="{A8DC4E03-15E1-4E56-AAF8-05028EF85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840" y="1869562"/>
            <a:ext cx="6744320" cy="3534852"/>
          </a:xfrm>
          <a:prstGeom prst="rect">
            <a:avLst/>
          </a:prstGeom>
        </p:spPr>
      </p:pic>
      <p:sp>
        <p:nvSpPr>
          <p:cNvPr id="6" name="Content Placeholder 5">
            <a:extLst>
              <a:ext uri="{FF2B5EF4-FFF2-40B4-BE49-F238E27FC236}">
                <a16:creationId xmlns:a16="http://schemas.microsoft.com/office/drawing/2014/main" id="{25C35F5B-E326-4825-A739-6D4ED4590CAD}"/>
              </a:ext>
            </a:extLst>
          </p:cNvPr>
          <p:cNvSpPr>
            <a:spLocks noGrp="1"/>
          </p:cNvSpPr>
          <p:nvPr>
            <p:ph sz="quarter" idx="12"/>
          </p:nvPr>
        </p:nvSpPr>
        <p:spPr/>
        <p:txBody>
          <a:bodyPr/>
          <a:lstStyle/>
          <a:p>
            <a:r>
              <a:rPr lang="en-US" dirty="0"/>
              <a:t>PM 6-21</a:t>
            </a:r>
          </a:p>
        </p:txBody>
      </p:sp>
      <p:sp>
        <p:nvSpPr>
          <p:cNvPr id="4" name="Text Placeholder 3">
            <a:extLst>
              <a:ext uri="{FF2B5EF4-FFF2-40B4-BE49-F238E27FC236}">
                <a16:creationId xmlns:a16="http://schemas.microsoft.com/office/drawing/2014/main" id="{1CCADDF4-E4AB-4D83-92DB-6D95BCD61F89}"/>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98BB7E95-815D-4D2D-A29E-4D3BE98255CD}"/>
              </a:ext>
            </a:extLst>
          </p:cNvPr>
          <p:cNvSpPr>
            <a:spLocks noGrp="1"/>
          </p:cNvSpPr>
          <p:nvPr>
            <p:ph type="body" sz="quarter" idx="11"/>
          </p:nvPr>
        </p:nvSpPr>
        <p:spPr/>
        <p:txBody>
          <a:bodyPr/>
          <a:lstStyle/>
          <a:p>
            <a:r>
              <a:rPr lang="en-US" dirty="0"/>
              <a:t>6-27</a:t>
            </a:r>
          </a:p>
        </p:txBody>
      </p:sp>
    </p:spTree>
    <p:extLst>
      <p:ext uri="{BB962C8B-B14F-4D97-AF65-F5344CB8AC3E}">
        <p14:creationId xmlns:p14="http://schemas.microsoft.com/office/powerpoint/2010/main" val="183060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C257BA-B455-43CE-A655-B7A2933E84F9}"/>
              </a:ext>
            </a:extLst>
          </p:cNvPr>
          <p:cNvSpPr>
            <a:spLocks noGrp="1"/>
          </p:cNvSpPr>
          <p:nvPr>
            <p:ph type="title"/>
          </p:nvPr>
        </p:nvSpPr>
        <p:spPr/>
        <p:txBody>
          <a:bodyPr/>
          <a:lstStyle/>
          <a:p>
            <a:r>
              <a:rPr lang="en-US" dirty="0"/>
              <a:t>UN and NA Placards</a:t>
            </a:r>
          </a:p>
        </p:txBody>
      </p:sp>
      <p:pic>
        <p:nvPicPr>
          <p:cNvPr id="7" name="Picture 6" descr="Examples of placards from the United Nations and North American systems for warning about hazardous materials in transit. These contain information similar to the DOT placards, including symbols, hazard names, chemical classes, and chemical numbers.">
            <a:extLst>
              <a:ext uri="{FF2B5EF4-FFF2-40B4-BE49-F238E27FC236}">
                <a16:creationId xmlns:a16="http://schemas.microsoft.com/office/drawing/2014/main" id="{D2E02FE5-DF61-48CA-8307-902B396FD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08" y="1896039"/>
            <a:ext cx="7811184" cy="3886200"/>
          </a:xfrm>
          <a:prstGeom prst="rect">
            <a:avLst/>
          </a:prstGeom>
        </p:spPr>
      </p:pic>
      <p:sp>
        <p:nvSpPr>
          <p:cNvPr id="6" name="Content Placeholder 5">
            <a:extLst>
              <a:ext uri="{FF2B5EF4-FFF2-40B4-BE49-F238E27FC236}">
                <a16:creationId xmlns:a16="http://schemas.microsoft.com/office/drawing/2014/main" id="{EB52E6A0-0EA7-4332-A2BB-2C848FBD4973}"/>
              </a:ext>
            </a:extLst>
          </p:cNvPr>
          <p:cNvSpPr>
            <a:spLocks noGrp="1"/>
          </p:cNvSpPr>
          <p:nvPr>
            <p:ph sz="quarter" idx="12"/>
          </p:nvPr>
        </p:nvSpPr>
        <p:spPr/>
        <p:txBody>
          <a:bodyPr/>
          <a:lstStyle/>
          <a:p>
            <a:r>
              <a:rPr lang="en-US" dirty="0"/>
              <a:t>PM 6-21</a:t>
            </a:r>
          </a:p>
        </p:txBody>
      </p:sp>
      <p:sp>
        <p:nvSpPr>
          <p:cNvPr id="4" name="Text Placeholder 3">
            <a:extLst>
              <a:ext uri="{FF2B5EF4-FFF2-40B4-BE49-F238E27FC236}">
                <a16:creationId xmlns:a16="http://schemas.microsoft.com/office/drawing/2014/main" id="{B628735A-4ABF-4E5E-9BED-7207C909637F}"/>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3F7870FD-ACD0-41D7-8D1B-0418F2A9E0C3}"/>
              </a:ext>
            </a:extLst>
          </p:cNvPr>
          <p:cNvSpPr>
            <a:spLocks noGrp="1"/>
          </p:cNvSpPr>
          <p:nvPr>
            <p:ph type="body" sz="quarter" idx="11"/>
          </p:nvPr>
        </p:nvSpPr>
        <p:spPr/>
        <p:txBody>
          <a:bodyPr/>
          <a:lstStyle/>
          <a:p>
            <a:r>
              <a:rPr lang="en-US" dirty="0"/>
              <a:t>6-28</a:t>
            </a:r>
          </a:p>
        </p:txBody>
      </p:sp>
    </p:spTree>
    <p:extLst>
      <p:ext uri="{BB962C8B-B14F-4D97-AF65-F5344CB8AC3E}">
        <p14:creationId xmlns:p14="http://schemas.microsoft.com/office/powerpoint/2010/main" val="346304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416DF-9C9D-4D4F-BD6A-8A31FA718399}"/>
              </a:ext>
            </a:extLst>
          </p:cNvPr>
          <p:cNvSpPr>
            <a:spLocks noGrp="1"/>
          </p:cNvSpPr>
          <p:nvPr>
            <p:ph type="title"/>
          </p:nvPr>
        </p:nvSpPr>
        <p:spPr/>
        <p:txBody>
          <a:bodyPr/>
          <a:lstStyle/>
          <a:p>
            <a:r>
              <a:rPr lang="en-US" dirty="0"/>
              <a:t>Role of CERTs</a:t>
            </a:r>
          </a:p>
        </p:txBody>
      </p:sp>
      <p:sp>
        <p:nvSpPr>
          <p:cNvPr id="2" name="Content Placeholder 1">
            <a:extLst>
              <a:ext uri="{FF2B5EF4-FFF2-40B4-BE49-F238E27FC236}">
                <a16:creationId xmlns:a16="http://schemas.microsoft.com/office/drawing/2014/main" id="{558E0780-68F6-4AFE-8723-7EF0B1B56539}"/>
              </a:ext>
            </a:extLst>
          </p:cNvPr>
          <p:cNvSpPr>
            <a:spLocks noGrp="1"/>
          </p:cNvSpPr>
          <p:nvPr>
            <p:ph idx="1"/>
          </p:nvPr>
        </p:nvSpPr>
        <p:spPr/>
        <p:txBody>
          <a:bodyPr/>
          <a:lstStyle/>
          <a:p>
            <a:r>
              <a:rPr lang="en-US" dirty="0"/>
              <a:t>CERTs play very important role in fire safety by:</a:t>
            </a:r>
          </a:p>
          <a:p>
            <a:pPr lvl="1"/>
            <a:r>
              <a:rPr lang="en-US" dirty="0"/>
              <a:t>Extinguishing small fires</a:t>
            </a:r>
          </a:p>
          <a:p>
            <a:pPr lvl="1"/>
            <a:r>
              <a:rPr lang="en-US" dirty="0"/>
              <a:t>Preventing additional fires by removing fuel sources</a:t>
            </a:r>
          </a:p>
          <a:p>
            <a:pPr lvl="1"/>
            <a:r>
              <a:rPr lang="en-US" dirty="0"/>
              <a:t>Shutting off utilities</a:t>
            </a:r>
          </a:p>
          <a:p>
            <a:pPr lvl="1"/>
            <a:r>
              <a:rPr lang="en-US" dirty="0"/>
              <a:t>Assisting with evacuations, when necessary </a:t>
            </a:r>
          </a:p>
          <a:p>
            <a:endParaRPr lang="en-US" dirty="0"/>
          </a:p>
        </p:txBody>
      </p:sp>
      <p:sp>
        <p:nvSpPr>
          <p:cNvPr id="6" name="Content Placeholder 5">
            <a:extLst>
              <a:ext uri="{FF2B5EF4-FFF2-40B4-BE49-F238E27FC236}">
                <a16:creationId xmlns:a16="http://schemas.microsoft.com/office/drawing/2014/main" id="{FA4B47AD-65DA-46ED-9324-AB5433099176}"/>
              </a:ext>
            </a:extLst>
          </p:cNvPr>
          <p:cNvSpPr>
            <a:spLocks noGrp="1"/>
          </p:cNvSpPr>
          <p:nvPr>
            <p:ph sz="quarter" idx="12"/>
          </p:nvPr>
        </p:nvSpPr>
        <p:spPr/>
        <p:txBody>
          <a:bodyPr/>
          <a:lstStyle/>
          <a:p>
            <a:r>
              <a:rPr lang="en-US" dirty="0"/>
              <a:t>PM 6-1</a:t>
            </a:r>
          </a:p>
        </p:txBody>
      </p:sp>
      <p:sp>
        <p:nvSpPr>
          <p:cNvPr id="4" name="Text Placeholder 3">
            <a:extLst>
              <a:ext uri="{FF2B5EF4-FFF2-40B4-BE49-F238E27FC236}">
                <a16:creationId xmlns:a16="http://schemas.microsoft.com/office/drawing/2014/main" id="{843EED6F-F311-4087-BFD2-85A2C04DFD41}"/>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4A42C2A3-E587-4280-9536-48310B6EB70C}"/>
              </a:ext>
            </a:extLst>
          </p:cNvPr>
          <p:cNvSpPr>
            <a:spLocks noGrp="1"/>
          </p:cNvSpPr>
          <p:nvPr>
            <p:ph type="body" sz="quarter" idx="11"/>
          </p:nvPr>
        </p:nvSpPr>
        <p:spPr/>
        <p:txBody>
          <a:bodyPr/>
          <a:lstStyle/>
          <a:p>
            <a:r>
              <a:rPr lang="en-US" dirty="0"/>
              <a:t>6-2</a:t>
            </a:r>
          </a:p>
        </p:txBody>
      </p:sp>
    </p:spTree>
    <p:extLst>
      <p:ext uri="{BB962C8B-B14F-4D97-AF65-F5344CB8AC3E}">
        <p14:creationId xmlns:p14="http://schemas.microsoft.com/office/powerpoint/2010/main" val="3973469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DAB4B-E6F3-4769-B3C3-B6BD8DEB6498}"/>
              </a:ext>
            </a:extLst>
          </p:cNvPr>
          <p:cNvSpPr>
            <a:spLocks noGrp="1"/>
          </p:cNvSpPr>
          <p:nvPr>
            <p:ph type="title"/>
          </p:nvPr>
        </p:nvSpPr>
        <p:spPr/>
        <p:txBody>
          <a:bodyPr/>
          <a:lstStyle/>
          <a:p>
            <a:r>
              <a:rPr lang="en-US" dirty="0"/>
              <a:t>Greater Than 1?</a:t>
            </a:r>
          </a:p>
        </p:txBody>
      </p:sp>
      <p:sp>
        <p:nvSpPr>
          <p:cNvPr id="2" name="Content Placeholder 1">
            <a:extLst>
              <a:ext uri="{FF2B5EF4-FFF2-40B4-BE49-F238E27FC236}">
                <a16:creationId xmlns:a16="http://schemas.microsoft.com/office/drawing/2014/main" id="{A02ACB84-26A1-4090-842C-95D0540F5590}"/>
              </a:ext>
            </a:extLst>
          </p:cNvPr>
          <p:cNvSpPr>
            <a:spLocks noGrp="1"/>
          </p:cNvSpPr>
          <p:nvPr>
            <p:ph idx="1"/>
          </p:nvPr>
        </p:nvSpPr>
        <p:spPr>
          <a:xfrm>
            <a:off x="311356" y="4109572"/>
            <a:ext cx="8521287" cy="1716042"/>
          </a:xfrm>
        </p:spPr>
        <p:txBody>
          <a:bodyPr/>
          <a:lstStyle/>
          <a:p>
            <a:pPr marL="0" indent="0" algn="ctr">
              <a:buNone/>
            </a:pPr>
            <a:r>
              <a:rPr lang="en-US" b="1" dirty="0"/>
              <a:t>Remember:</a:t>
            </a:r>
          </a:p>
          <a:p>
            <a:pPr marL="0" indent="0" algn="ctr">
              <a:buNone/>
            </a:pPr>
            <a:r>
              <a:rPr lang="en-US" dirty="0"/>
              <a:t>All hazardous material placards are a stop sign for CERT volunteers!</a:t>
            </a:r>
          </a:p>
        </p:txBody>
      </p:sp>
      <p:pic>
        <p:nvPicPr>
          <p:cNvPr id="6" name="Picture 5" descr="A series of repeating stop signs.">
            <a:extLst>
              <a:ext uri="{FF2B5EF4-FFF2-40B4-BE49-F238E27FC236}">
                <a16:creationId xmlns:a16="http://schemas.microsoft.com/office/drawing/2014/main" id="{F318CE5E-8393-4C20-9010-19ACB0D02D1B}"/>
              </a:ext>
            </a:extLst>
          </p:cNvPr>
          <p:cNvPicPr>
            <a:picLocks noChangeAspect="1"/>
          </p:cNvPicPr>
          <p:nvPr/>
        </p:nvPicPr>
        <p:blipFill>
          <a:blip r:embed="rId2"/>
          <a:stretch>
            <a:fillRect/>
          </a:stretch>
        </p:blipFill>
        <p:spPr>
          <a:xfrm>
            <a:off x="2740967" y="1694463"/>
            <a:ext cx="3662064" cy="2415109"/>
          </a:xfrm>
          <a:prstGeom prst="rect">
            <a:avLst/>
          </a:prstGeom>
        </p:spPr>
      </p:pic>
      <p:sp>
        <p:nvSpPr>
          <p:cNvPr id="4" name="Text Placeholder 3">
            <a:extLst>
              <a:ext uri="{FF2B5EF4-FFF2-40B4-BE49-F238E27FC236}">
                <a16:creationId xmlns:a16="http://schemas.microsoft.com/office/drawing/2014/main" id="{DD2B1DB1-669E-442B-B187-C11065405548}"/>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ED308954-6A46-4E2F-9CB9-56FDE37778C0}"/>
              </a:ext>
            </a:extLst>
          </p:cNvPr>
          <p:cNvSpPr>
            <a:spLocks noGrp="1"/>
          </p:cNvSpPr>
          <p:nvPr>
            <p:ph type="body" sz="quarter" idx="11"/>
          </p:nvPr>
        </p:nvSpPr>
        <p:spPr/>
        <p:txBody>
          <a:bodyPr/>
          <a:lstStyle/>
          <a:p>
            <a:r>
              <a:rPr lang="en-US" dirty="0"/>
              <a:t>6-29</a:t>
            </a:r>
          </a:p>
        </p:txBody>
      </p:sp>
    </p:spTree>
    <p:extLst>
      <p:ext uri="{BB962C8B-B14F-4D97-AF65-F5344CB8AC3E}">
        <p14:creationId xmlns:p14="http://schemas.microsoft.com/office/powerpoint/2010/main" val="87857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AAB8D-531F-47D1-8083-78D46F3C69B3}"/>
              </a:ext>
            </a:extLst>
          </p:cNvPr>
          <p:cNvSpPr>
            <a:spLocks noGrp="1"/>
          </p:cNvSpPr>
          <p:nvPr>
            <p:ph type="title"/>
          </p:nvPr>
        </p:nvSpPr>
        <p:spPr/>
        <p:txBody>
          <a:bodyPr/>
          <a:lstStyle/>
          <a:p>
            <a:r>
              <a:rPr lang="en-US" dirty="0"/>
              <a:t>Exercise 6.1</a:t>
            </a:r>
          </a:p>
        </p:txBody>
      </p:sp>
      <p:sp>
        <p:nvSpPr>
          <p:cNvPr id="2" name="Content Placeholder 1">
            <a:extLst>
              <a:ext uri="{FF2B5EF4-FFF2-40B4-BE49-F238E27FC236}">
                <a16:creationId xmlns:a16="http://schemas.microsoft.com/office/drawing/2014/main" id="{94567FBB-B6B8-4480-818B-A27B8AF8668A}"/>
              </a:ext>
            </a:extLst>
          </p:cNvPr>
          <p:cNvSpPr>
            <a:spLocks noGrp="1"/>
          </p:cNvSpPr>
          <p:nvPr>
            <p:ph idx="1"/>
          </p:nvPr>
        </p:nvSpPr>
        <p:spPr/>
        <p:txBody>
          <a:bodyPr/>
          <a:lstStyle/>
          <a:p>
            <a:r>
              <a:rPr lang="en-US" dirty="0"/>
              <a:t>Practice using a portable fire extinguisher to suppress a small fire</a:t>
            </a:r>
          </a:p>
          <a:p>
            <a:r>
              <a:rPr lang="en-US" dirty="0"/>
              <a:t>Apply teamwork to fire suppression </a:t>
            </a:r>
          </a:p>
        </p:txBody>
      </p:sp>
      <p:sp>
        <p:nvSpPr>
          <p:cNvPr id="6" name="Content Placeholder 5">
            <a:extLst>
              <a:ext uri="{FF2B5EF4-FFF2-40B4-BE49-F238E27FC236}">
                <a16:creationId xmlns:a16="http://schemas.microsoft.com/office/drawing/2014/main" id="{278A7456-AC9F-454B-AD17-394DE3B36801}"/>
              </a:ext>
            </a:extLst>
          </p:cNvPr>
          <p:cNvSpPr>
            <a:spLocks noGrp="1"/>
          </p:cNvSpPr>
          <p:nvPr>
            <p:ph sz="quarter" idx="12"/>
          </p:nvPr>
        </p:nvSpPr>
        <p:spPr/>
        <p:txBody>
          <a:bodyPr/>
          <a:lstStyle/>
          <a:p>
            <a:r>
              <a:rPr lang="en-US" dirty="0"/>
              <a:t>PM 6-22</a:t>
            </a:r>
          </a:p>
        </p:txBody>
      </p:sp>
      <p:sp>
        <p:nvSpPr>
          <p:cNvPr id="4" name="Text Placeholder 3">
            <a:extLst>
              <a:ext uri="{FF2B5EF4-FFF2-40B4-BE49-F238E27FC236}">
                <a16:creationId xmlns:a16="http://schemas.microsoft.com/office/drawing/2014/main" id="{7676802B-375B-489D-911B-749275320194}"/>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0351619B-BFED-4B64-B6AE-96AFE14E21FB}"/>
              </a:ext>
            </a:extLst>
          </p:cNvPr>
          <p:cNvSpPr>
            <a:spLocks noGrp="1"/>
          </p:cNvSpPr>
          <p:nvPr>
            <p:ph type="body" sz="quarter" idx="11"/>
          </p:nvPr>
        </p:nvSpPr>
        <p:spPr/>
        <p:txBody>
          <a:bodyPr/>
          <a:lstStyle/>
          <a:p>
            <a:r>
              <a:rPr lang="en-US" dirty="0"/>
              <a:t>6-30</a:t>
            </a:r>
          </a:p>
        </p:txBody>
      </p:sp>
    </p:spTree>
    <p:extLst>
      <p:ext uri="{BB962C8B-B14F-4D97-AF65-F5344CB8AC3E}">
        <p14:creationId xmlns:p14="http://schemas.microsoft.com/office/powerpoint/2010/main" val="3224368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CC1F-C7DC-46D8-BC73-A54A9030C5A9}"/>
              </a:ext>
            </a:extLst>
          </p:cNvPr>
          <p:cNvSpPr>
            <a:spLocks noGrp="1"/>
          </p:cNvSpPr>
          <p:nvPr>
            <p:ph type="title"/>
          </p:nvPr>
        </p:nvSpPr>
        <p:spPr/>
        <p:txBody>
          <a:bodyPr/>
          <a:lstStyle/>
          <a:p>
            <a:r>
              <a:rPr lang="en-US" dirty="0"/>
              <a:t>Unit Summary</a:t>
            </a:r>
            <a:r>
              <a:rPr lang="en-US" sz="800" dirty="0"/>
              <a:t> </a:t>
            </a:r>
            <a:r>
              <a:rPr lang="en-US" sz="800" dirty="0">
                <a:solidFill>
                  <a:srgbClr val="448431"/>
                </a:solidFill>
              </a:rPr>
              <a:t>(Unit 6)</a:t>
            </a:r>
            <a:endParaRPr lang="en-US" dirty="0">
              <a:solidFill>
                <a:srgbClr val="448431"/>
              </a:solidFill>
            </a:endParaRPr>
          </a:p>
        </p:txBody>
      </p:sp>
      <p:sp>
        <p:nvSpPr>
          <p:cNvPr id="2" name="Content Placeholder 1">
            <a:extLst>
              <a:ext uri="{FF2B5EF4-FFF2-40B4-BE49-F238E27FC236}">
                <a16:creationId xmlns:a16="http://schemas.microsoft.com/office/drawing/2014/main" id="{0472C464-BE75-4D25-8001-17C6911E740C}"/>
              </a:ext>
            </a:extLst>
          </p:cNvPr>
          <p:cNvSpPr>
            <a:spLocks noGrp="1"/>
          </p:cNvSpPr>
          <p:nvPr>
            <p:ph idx="1"/>
          </p:nvPr>
        </p:nvSpPr>
        <p:spPr/>
        <p:txBody>
          <a:bodyPr/>
          <a:lstStyle/>
          <a:p>
            <a:r>
              <a:rPr lang="en-US" dirty="0"/>
              <a:t>You should know:</a:t>
            </a:r>
          </a:p>
          <a:p>
            <a:pPr lvl="1"/>
            <a:r>
              <a:rPr lang="en-US" dirty="0"/>
              <a:t>Keys to effective fire suppression</a:t>
            </a:r>
          </a:p>
          <a:p>
            <a:pPr lvl="1"/>
            <a:r>
              <a:rPr lang="en-US" dirty="0"/>
              <a:t>Classes of fire and types of fire extinguishers</a:t>
            </a:r>
          </a:p>
          <a:p>
            <a:pPr lvl="1"/>
            <a:r>
              <a:rPr lang="en-US" dirty="0"/>
              <a:t>P.A.S.S.</a:t>
            </a:r>
          </a:p>
          <a:p>
            <a:pPr lvl="1"/>
            <a:r>
              <a:rPr lang="en-US" dirty="0"/>
              <a:t>How to identify hazardous materials </a:t>
            </a:r>
          </a:p>
          <a:p>
            <a:pPr lvl="1"/>
            <a:endParaRPr lang="en-US" dirty="0"/>
          </a:p>
          <a:p>
            <a:pPr lvl="1"/>
            <a:endParaRPr lang="en-US" dirty="0"/>
          </a:p>
          <a:p>
            <a:pPr marL="0" lvl="1" indent="0" algn="ctr">
              <a:buNone/>
            </a:pPr>
            <a:r>
              <a:rPr lang="en-US" sz="2800" b="1" dirty="0"/>
              <a:t>Always follow the safety rules established for CERTs. Personal safety comes first!</a:t>
            </a:r>
          </a:p>
          <a:p>
            <a:endParaRPr lang="en-US" dirty="0"/>
          </a:p>
        </p:txBody>
      </p:sp>
      <p:sp>
        <p:nvSpPr>
          <p:cNvPr id="6" name="Content Placeholder 5">
            <a:extLst>
              <a:ext uri="{FF2B5EF4-FFF2-40B4-BE49-F238E27FC236}">
                <a16:creationId xmlns:a16="http://schemas.microsoft.com/office/drawing/2014/main" id="{59567CC2-7904-4801-B30A-487F8F26F3E6}"/>
              </a:ext>
            </a:extLst>
          </p:cNvPr>
          <p:cNvSpPr>
            <a:spLocks noGrp="1"/>
          </p:cNvSpPr>
          <p:nvPr>
            <p:ph sz="quarter" idx="12"/>
          </p:nvPr>
        </p:nvSpPr>
        <p:spPr/>
        <p:txBody>
          <a:bodyPr/>
          <a:lstStyle/>
          <a:p>
            <a:r>
              <a:rPr lang="en-US" dirty="0"/>
              <a:t>PM 6-23</a:t>
            </a:r>
          </a:p>
        </p:txBody>
      </p:sp>
      <p:sp>
        <p:nvSpPr>
          <p:cNvPr id="4" name="Text Placeholder 3">
            <a:extLst>
              <a:ext uri="{FF2B5EF4-FFF2-40B4-BE49-F238E27FC236}">
                <a16:creationId xmlns:a16="http://schemas.microsoft.com/office/drawing/2014/main" id="{853BE986-ED07-4684-82E4-00E572447905}"/>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7F82DCC2-4D17-4FA8-BF41-1251B88247D2}"/>
              </a:ext>
            </a:extLst>
          </p:cNvPr>
          <p:cNvSpPr>
            <a:spLocks noGrp="1"/>
          </p:cNvSpPr>
          <p:nvPr>
            <p:ph type="body" sz="quarter" idx="11"/>
          </p:nvPr>
        </p:nvSpPr>
        <p:spPr/>
        <p:txBody>
          <a:bodyPr/>
          <a:lstStyle/>
          <a:p>
            <a:r>
              <a:rPr lang="en-US" dirty="0"/>
              <a:t>6-31</a:t>
            </a:r>
          </a:p>
        </p:txBody>
      </p:sp>
    </p:spTree>
    <p:extLst>
      <p:ext uri="{BB962C8B-B14F-4D97-AF65-F5344CB8AC3E}">
        <p14:creationId xmlns:p14="http://schemas.microsoft.com/office/powerpoint/2010/main" val="2350467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357113-771F-4443-B8BF-F5192B218539}"/>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6)</a:t>
            </a:r>
            <a:endParaRPr lang="en-US" dirty="0">
              <a:solidFill>
                <a:srgbClr val="448431"/>
              </a:solidFill>
            </a:endParaRPr>
          </a:p>
        </p:txBody>
      </p:sp>
      <p:sp>
        <p:nvSpPr>
          <p:cNvPr id="6" name="Content Placeholder 5">
            <a:extLst>
              <a:ext uri="{FF2B5EF4-FFF2-40B4-BE49-F238E27FC236}">
                <a16:creationId xmlns:a16="http://schemas.microsoft.com/office/drawing/2014/main" id="{DF83DAA6-69EB-44C1-99EC-F9957C636E5E}"/>
              </a:ext>
            </a:extLst>
          </p:cNvPr>
          <p:cNvSpPr>
            <a:spLocks noGrp="1"/>
          </p:cNvSpPr>
          <p:nvPr>
            <p:ph idx="1"/>
          </p:nvPr>
        </p:nvSpPr>
        <p:spPr/>
        <p:txBody>
          <a:bodyPr/>
          <a:lstStyle/>
          <a:p>
            <a:r>
              <a:rPr lang="en-US" dirty="0"/>
              <a:t>Read unit to be covered in next session </a:t>
            </a:r>
          </a:p>
          <a:p>
            <a:r>
              <a:rPr lang="en-US" dirty="0"/>
              <a:t>Bring necessary supplies to next session </a:t>
            </a:r>
          </a:p>
          <a:p>
            <a:r>
              <a:rPr lang="en-US" dirty="0"/>
              <a:t>Wear appropriate clothes to next session </a:t>
            </a:r>
          </a:p>
        </p:txBody>
      </p:sp>
      <p:sp>
        <p:nvSpPr>
          <p:cNvPr id="2" name="Content Placeholder 1">
            <a:extLst>
              <a:ext uri="{FF2B5EF4-FFF2-40B4-BE49-F238E27FC236}">
                <a16:creationId xmlns:a16="http://schemas.microsoft.com/office/drawing/2014/main" id="{05142D2B-1B00-469B-83A5-675256E22A55}"/>
              </a:ext>
            </a:extLst>
          </p:cNvPr>
          <p:cNvSpPr>
            <a:spLocks noGrp="1"/>
          </p:cNvSpPr>
          <p:nvPr>
            <p:ph sz="quarter" idx="12"/>
          </p:nvPr>
        </p:nvSpPr>
        <p:spPr/>
        <p:txBody>
          <a:bodyPr/>
          <a:lstStyle/>
          <a:p>
            <a:r>
              <a:rPr lang="en-US" dirty="0"/>
              <a:t>PM 6-23</a:t>
            </a:r>
          </a:p>
        </p:txBody>
      </p:sp>
      <p:sp>
        <p:nvSpPr>
          <p:cNvPr id="7" name="Text Placeholder 6">
            <a:extLst>
              <a:ext uri="{FF2B5EF4-FFF2-40B4-BE49-F238E27FC236}">
                <a16:creationId xmlns:a16="http://schemas.microsoft.com/office/drawing/2014/main" id="{9DA644C6-C415-4A2E-98B0-5D14E09B90E2}"/>
              </a:ext>
            </a:extLst>
          </p:cNvPr>
          <p:cNvSpPr>
            <a:spLocks noGrp="1"/>
          </p:cNvSpPr>
          <p:nvPr>
            <p:ph type="body" sz="quarter" idx="10"/>
          </p:nvPr>
        </p:nvSpPr>
        <p:spPr/>
        <p:txBody>
          <a:bodyPr/>
          <a:lstStyle/>
          <a:p>
            <a:r>
              <a:rPr lang="en-US" dirty="0"/>
              <a:t>CERT Basic Training Unit 6: Fire Safety and Utility Controls</a:t>
            </a:r>
          </a:p>
        </p:txBody>
      </p:sp>
      <p:sp>
        <p:nvSpPr>
          <p:cNvPr id="8" name="Text Placeholder 7">
            <a:extLst>
              <a:ext uri="{FF2B5EF4-FFF2-40B4-BE49-F238E27FC236}">
                <a16:creationId xmlns:a16="http://schemas.microsoft.com/office/drawing/2014/main" id="{E05FC268-1E29-448C-8AD8-CD8045E26FD6}"/>
              </a:ext>
            </a:extLst>
          </p:cNvPr>
          <p:cNvSpPr>
            <a:spLocks noGrp="1"/>
          </p:cNvSpPr>
          <p:nvPr>
            <p:ph type="body" sz="quarter" idx="11"/>
          </p:nvPr>
        </p:nvSpPr>
        <p:spPr/>
        <p:txBody>
          <a:bodyPr/>
          <a:lstStyle/>
          <a:p>
            <a:r>
              <a:rPr lang="en-US" dirty="0"/>
              <a:t>6-32</a:t>
            </a:r>
          </a:p>
        </p:txBody>
      </p:sp>
    </p:spTree>
    <p:extLst>
      <p:ext uri="{BB962C8B-B14F-4D97-AF65-F5344CB8AC3E}">
        <p14:creationId xmlns:p14="http://schemas.microsoft.com/office/powerpoint/2010/main" val="15230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F47E6-A53B-4472-A8A0-665B6088550A}"/>
              </a:ext>
            </a:extLst>
          </p:cNvPr>
          <p:cNvSpPr>
            <a:spLocks noGrp="1"/>
          </p:cNvSpPr>
          <p:nvPr>
            <p:ph type="title"/>
          </p:nvPr>
        </p:nvSpPr>
        <p:spPr/>
        <p:txBody>
          <a:bodyPr/>
          <a:lstStyle/>
          <a:p>
            <a:r>
              <a:rPr lang="en-US" dirty="0"/>
              <a:t>CERT Priorities</a:t>
            </a:r>
          </a:p>
        </p:txBody>
      </p:sp>
      <p:sp>
        <p:nvSpPr>
          <p:cNvPr id="2" name="Content Placeholder 1">
            <a:extLst>
              <a:ext uri="{FF2B5EF4-FFF2-40B4-BE49-F238E27FC236}">
                <a16:creationId xmlns:a16="http://schemas.microsoft.com/office/drawing/2014/main" id="{639EF6B8-D7C4-43E3-9244-F1F2E676DD01}"/>
              </a:ext>
            </a:extLst>
          </p:cNvPr>
          <p:cNvSpPr>
            <a:spLocks noGrp="1"/>
          </p:cNvSpPr>
          <p:nvPr>
            <p:ph idx="1"/>
          </p:nvPr>
        </p:nvSpPr>
        <p:spPr/>
        <p:txBody>
          <a:bodyPr/>
          <a:lstStyle/>
          <a:p>
            <a:r>
              <a:rPr lang="en-US" dirty="0"/>
              <a:t>Rescuer safety is number one priority</a:t>
            </a:r>
          </a:p>
          <a:p>
            <a:pPr lvl="1"/>
            <a:r>
              <a:rPr lang="en-US" dirty="0"/>
              <a:t>Always work with a buddy</a:t>
            </a:r>
          </a:p>
          <a:p>
            <a:pPr lvl="1"/>
            <a:r>
              <a:rPr lang="en-US" dirty="0"/>
              <a:t>Always wear safety equipment </a:t>
            </a:r>
          </a:p>
          <a:p>
            <a:pPr lvl="1"/>
            <a:endParaRPr lang="en-US" dirty="0"/>
          </a:p>
          <a:p>
            <a:pPr lvl="1"/>
            <a:endParaRPr lang="en-US" dirty="0"/>
          </a:p>
          <a:p>
            <a:pPr marL="0" lvl="1" indent="0" algn="ctr">
              <a:buNone/>
            </a:pPr>
            <a:r>
              <a:rPr lang="en-US" sz="2800" b="1" dirty="0"/>
              <a:t>CERT Goal:</a:t>
            </a:r>
          </a:p>
          <a:p>
            <a:pPr marL="0" lvl="1" indent="0" algn="ctr">
              <a:buNone/>
            </a:pPr>
            <a:r>
              <a:rPr lang="en-US" sz="2800" b="1" dirty="0"/>
              <a:t>Do the greatest good for the greatest number</a:t>
            </a:r>
            <a:r>
              <a:rPr lang="en-US" b="1" dirty="0"/>
              <a:t> </a:t>
            </a:r>
          </a:p>
          <a:p>
            <a:endParaRPr lang="en-US" dirty="0"/>
          </a:p>
        </p:txBody>
      </p:sp>
      <p:sp>
        <p:nvSpPr>
          <p:cNvPr id="6" name="Content Placeholder 5">
            <a:extLst>
              <a:ext uri="{FF2B5EF4-FFF2-40B4-BE49-F238E27FC236}">
                <a16:creationId xmlns:a16="http://schemas.microsoft.com/office/drawing/2014/main" id="{CBBEEFD9-F768-47EE-B7F4-A342AB0F5B0F}"/>
              </a:ext>
            </a:extLst>
          </p:cNvPr>
          <p:cNvSpPr>
            <a:spLocks noGrp="1"/>
          </p:cNvSpPr>
          <p:nvPr>
            <p:ph sz="quarter" idx="12"/>
          </p:nvPr>
        </p:nvSpPr>
        <p:spPr/>
        <p:txBody>
          <a:bodyPr/>
          <a:lstStyle/>
          <a:p>
            <a:r>
              <a:rPr lang="en-US" dirty="0"/>
              <a:t>PM 6-1</a:t>
            </a:r>
          </a:p>
        </p:txBody>
      </p:sp>
      <p:sp>
        <p:nvSpPr>
          <p:cNvPr id="4" name="Text Placeholder 3">
            <a:extLst>
              <a:ext uri="{FF2B5EF4-FFF2-40B4-BE49-F238E27FC236}">
                <a16:creationId xmlns:a16="http://schemas.microsoft.com/office/drawing/2014/main" id="{6BB2CFF0-A5BB-44CF-8BCE-9CA071799C4E}"/>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BED157C6-276E-40C3-8C1C-9F959576DDD3}"/>
              </a:ext>
            </a:extLst>
          </p:cNvPr>
          <p:cNvSpPr>
            <a:spLocks noGrp="1"/>
          </p:cNvSpPr>
          <p:nvPr>
            <p:ph type="body" sz="quarter" idx="11"/>
          </p:nvPr>
        </p:nvSpPr>
        <p:spPr/>
        <p:txBody>
          <a:bodyPr/>
          <a:lstStyle/>
          <a:p>
            <a:r>
              <a:rPr lang="en-US" dirty="0"/>
              <a:t>6-3</a:t>
            </a:r>
          </a:p>
        </p:txBody>
      </p:sp>
    </p:spTree>
    <p:extLst>
      <p:ext uri="{BB962C8B-B14F-4D97-AF65-F5344CB8AC3E}">
        <p14:creationId xmlns:p14="http://schemas.microsoft.com/office/powerpoint/2010/main" val="325027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EA803-0AE9-4DCB-A11F-D1EB76276C01}"/>
              </a:ext>
            </a:extLst>
          </p:cNvPr>
          <p:cNvSpPr>
            <a:spLocks noGrp="1"/>
          </p:cNvSpPr>
          <p:nvPr>
            <p:ph type="title"/>
          </p:nvPr>
        </p:nvSpPr>
        <p:spPr/>
        <p:txBody>
          <a:bodyPr/>
          <a:lstStyle/>
          <a:p>
            <a:r>
              <a:rPr lang="en-US" dirty="0"/>
              <a:t>The Fire Triangle</a:t>
            </a:r>
          </a:p>
        </p:txBody>
      </p:sp>
      <p:pic>
        <p:nvPicPr>
          <p:cNvPr id="6" name="Picture 5" descr="Diagram depicting the Fire Triangle. Fire requires three elements to exist: heat, fuel, and oxygen. Working together, these three elements of the Fire Triangle create a chemical exothermic reaction, which is fire.">
            <a:extLst>
              <a:ext uri="{FF2B5EF4-FFF2-40B4-BE49-F238E27FC236}">
                <a16:creationId xmlns:a16="http://schemas.microsoft.com/office/drawing/2014/main" id="{0E47934F-5427-4152-B67A-BD72929821C9}"/>
              </a:ext>
            </a:extLst>
          </p:cNvPr>
          <p:cNvPicPr>
            <a:picLocks noChangeAspect="1"/>
          </p:cNvPicPr>
          <p:nvPr/>
        </p:nvPicPr>
        <p:blipFill>
          <a:blip r:embed="rId2"/>
          <a:stretch>
            <a:fillRect/>
          </a:stretch>
        </p:blipFill>
        <p:spPr>
          <a:xfrm>
            <a:off x="2714433" y="1700753"/>
            <a:ext cx="3715133" cy="3707218"/>
          </a:xfrm>
          <a:prstGeom prst="rect">
            <a:avLst/>
          </a:prstGeom>
        </p:spPr>
      </p:pic>
      <p:sp>
        <p:nvSpPr>
          <p:cNvPr id="7" name="Content Placeholder 6">
            <a:extLst>
              <a:ext uri="{FF2B5EF4-FFF2-40B4-BE49-F238E27FC236}">
                <a16:creationId xmlns:a16="http://schemas.microsoft.com/office/drawing/2014/main" id="{753EBA2A-9E3F-4C31-B203-51D15A9C2969}"/>
              </a:ext>
            </a:extLst>
          </p:cNvPr>
          <p:cNvSpPr>
            <a:spLocks noGrp="1"/>
          </p:cNvSpPr>
          <p:nvPr>
            <p:ph sz="quarter" idx="12"/>
          </p:nvPr>
        </p:nvSpPr>
        <p:spPr/>
        <p:txBody>
          <a:bodyPr/>
          <a:lstStyle/>
          <a:p>
            <a:r>
              <a:rPr lang="en-US" dirty="0"/>
              <a:t>PM 6-3</a:t>
            </a:r>
          </a:p>
        </p:txBody>
      </p:sp>
      <p:sp>
        <p:nvSpPr>
          <p:cNvPr id="4" name="Text Placeholder 3">
            <a:extLst>
              <a:ext uri="{FF2B5EF4-FFF2-40B4-BE49-F238E27FC236}">
                <a16:creationId xmlns:a16="http://schemas.microsoft.com/office/drawing/2014/main" id="{ED0DC200-561C-430F-842B-56B89A446AF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3F3A9926-C842-44B1-8D46-3D0F20B195D0}"/>
              </a:ext>
            </a:extLst>
          </p:cNvPr>
          <p:cNvSpPr>
            <a:spLocks noGrp="1"/>
          </p:cNvSpPr>
          <p:nvPr>
            <p:ph type="body" sz="quarter" idx="11"/>
          </p:nvPr>
        </p:nvSpPr>
        <p:spPr/>
        <p:txBody>
          <a:bodyPr/>
          <a:lstStyle/>
          <a:p>
            <a:r>
              <a:rPr lang="en-US" dirty="0"/>
              <a:t>6-4</a:t>
            </a:r>
          </a:p>
        </p:txBody>
      </p:sp>
    </p:spTree>
    <p:extLst>
      <p:ext uri="{BB962C8B-B14F-4D97-AF65-F5344CB8AC3E}">
        <p14:creationId xmlns:p14="http://schemas.microsoft.com/office/powerpoint/2010/main" val="178276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324B69-1F00-4805-AC12-C23BFDF98AF5}"/>
              </a:ext>
            </a:extLst>
          </p:cNvPr>
          <p:cNvSpPr>
            <a:spLocks noGrp="1"/>
          </p:cNvSpPr>
          <p:nvPr>
            <p:ph type="title"/>
          </p:nvPr>
        </p:nvSpPr>
        <p:spPr/>
        <p:txBody>
          <a:bodyPr/>
          <a:lstStyle/>
          <a:p>
            <a:r>
              <a:rPr lang="en-US" dirty="0"/>
              <a:t>Classes of Fire</a:t>
            </a:r>
          </a:p>
        </p:txBody>
      </p:sp>
      <p:sp>
        <p:nvSpPr>
          <p:cNvPr id="2" name="Content Placeholder 1">
            <a:extLst>
              <a:ext uri="{FF2B5EF4-FFF2-40B4-BE49-F238E27FC236}">
                <a16:creationId xmlns:a16="http://schemas.microsoft.com/office/drawing/2014/main" id="{E59FB704-BE47-4DD0-89C6-DBA52AF5138F}"/>
              </a:ext>
            </a:extLst>
          </p:cNvPr>
          <p:cNvSpPr>
            <a:spLocks noGrp="1"/>
          </p:cNvSpPr>
          <p:nvPr>
            <p:ph idx="1"/>
          </p:nvPr>
        </p:nvSpPr>
        <p:spPr/>
        <p:txBody>
          <a:bodyPr/>
          <a:lstStyle/>
          <a:p>
            <a:r>
              <a:rPr lang="en-US" dirty="0"/>
              <a:t>Class A: Ordinary combustibles</a:t>
            </a:r>
          </a:p>
          <a:p>
            <a:r>
              <a:rPr lang="en-US" dirty="0"/>
              <a:t>Class B: Flammable and combustible liquids</a:t>
            </a:r>
          </a:p>
          <a:p>
            <a:r>
              <a:rPr lang="en-US" dirty="0"/>
              <a:t>Class C: Energized electrical equipment</a:t>
            </a:r>
          </a:p>
          <a:p>
            <a:r>
              <a:rPr lang="en-US" dirty="0"/>
              <a:t>Class D: Combustible metals</a:t>
            </a:r>
          </a:p>
          <a:p>
            <a:r>
              <a:rPr lang="en-US" dirty="0"/>
              <a:t>Class K: Cooking oils</a:t>
            </a:r>
          </a:p>
        </p:txBody>
      </p:sp>
      <p:sp>
        <p:nvSpPr>
          <p:cNvPr id="6" name="Content Placeholder 5">
            <a:extLst>
              <a:ext uri="{FF2B5EF4-FFF2-40B4-BE49-F238E27FC236}">
                <a16:creationId xmlns:a16="http://schemas.microsoft.com/office/drawing/2014/main" id="{F81BCB9F-84AC-4D0C-97F6-DE1D00565E6C}"/>
              </a:ext>
            </a:extLst>
          </p:cNvPr>
          <p:cNvSpPr>
            <a:spLocks noGrp="1"/>
          </p:cNvSpPr>
          <p:nvPr>
            <p:ph sz="quarter" idx="12"/>
          </p:nvPr>
        </p:nvSpPr>
        <p:spPr/>
        <p:txBody>
          <a:bodyPr/>
          <a:lstStyle/>
          <a:p>
            <a:r>
              <a:rPr lang="en-US" dirty="0"/>
              <a:t>PM 6-3</a:t>
            </a:r>
          </a:p>
        </p:txBody>
      </p:sp>
      <p:sp>
        <p:nvSpPr>
          <p:cNvPr id="4" name="Text Placeholder 3">
            <a:extLst>
              <a:ext uri="{FF2B5EF4-FFF2-40B4-BE49-F238E27FC236}">
                <a16:creationId xmlns:a16="http://schemas.microsoft.com/office/drawing/2014/main" id="{5C81CC57-2F50-4877-AC87-CD239C1EC2A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FCDC1C92-4548-43FD-958C-12A54B176717}"/>
              </a:ext>
            </a:extLst>
          </p:cNvPr>
          <p:cNvSpPr>
            <a:spLocks noGrp="1"/>
          </p:cNvSpPr>
          <p:nvPr>
            <p:ph type="body" sz="quarter" idx="11"/>
          </p:nvPr>
        </p:nvSpPr>
        <p:spPr/>
        <p:txBody>
          <a:bodyPr/>
          <a:lstStyle/>
          <a:p>
            <a:r>
              <a:rPr lang="en-US" dirty="0"/>
              <a:t>6-5</a:t>
            </a:r>
          </a:p>
        </p:txBody>
      </p:sp>
    </p:spTree>
    <p:extLst>
      <p:ext uri="{BB962C8B-B14F-4D97-AF65-F5344CB8AC3E}">
        <p14:creationId xmlns:p14="http://schemas.microsoft.com/office/powerpoint/2010/main" val="127721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4F367-2F46-4696-B77B-6AE1FA5019C7}"/>
              </a:ext>
            </a:extLst>
          </p:cNvPr>
          <p:cNvSpPr>
            <a:spLocks noGrp="1"/>
          </p:cNvSpPr>
          <p:nvPr>
            <p:ph type="title"/>
          </p:nvPr>
        </p:nvSpPr>
        <p:spPr/>
        <p:txBody>
          <a:bodyPr/>
          <a:lstStyle/>
          <a:p>
            <a:r>
              <a:rPr lang="en-US" dirty="0"/>
              <a:t>CERT Fire Size-up</a:t>
            </a:r>
          </a:p>
        </p:txBody>
      </p:sp>
      <p:sp>
        <p:nvSpPr>
          <p:cNvPr id="2" name="Content Placeholder 1">
            <a:extLst>
              <a:ext uri="{FF2B5EF4-FFF2-40B4-BE49-F238E27FC236}">
                <a16:creationId xmlns:a16="http://schemas.microsoft.com/office/drawing/2014/main" id="{93799119-E73E-48B9-A0E4-63B445807524}"/>
              </a:ext>
            </a:extLst>
          </p:cNvPr>
          <p:cNvSpPr>
            <a:spLocks noGrp="1"/>
          </p:cNvSpPr>
          <p:nvPr>
            <p:ph idx="1"/>
          </p:nvPr>
        </p:nvSpPr>
        <p:spPr/>
        <p:txBody>
          <a:bodyPr>
            <a:normAutofit/>
          </a:bodyPr>
          <a:lstStyle/>
          <a:p>
            <a:r>
              <a:rPr lang="en-US" sz="2400" dirty="0"/>
              <a:t>Helps CERT volunteers decide:</a:t>
            </a:r>
          </a:p>
          <a:p>
            <a:pPr lvl="1"/>
            <a:r>
              <a:rPr lang="en-US" sz="2000" dirty="0"/>
              <a:t>Whether to attempt to suppress a fire</a:t>
            </a:r>
          </a:p>
          <a:p>
            <a:pPr lvl="1"/>
            <a:r>
              <a:rPr lang="en-US" sz="2000" dirty="0"/>
              <a:t>A plan of action </a:t>
            </a:r>
          </a:p>
          <a:p>
            <a:r>
              <a:rPr lang="en-US" sz="2400" dirty="0"/>
              <a:t>Answers these questions:</a:t>
            </a:r>
          </a:p>
          <a:p>
            <a:pPr lvl="1"/>
            <a:r>
              <a:rPr lang="en-US" sz="2000" dirty="0"/>
              <a:t>Do my buddy and I have the right equipment?</a:t>
            </a:r>
          </a:p>
          <a:p>
            <a:pPr lvl="1"/>
            <a:r>
              <a:rPr lang="en-US" sz="2000" dirty="0"/>
              <a:t>Are there other hazards?</a:t>
            </a:r>
          </a:p>
          <a:p>
            <a:pPr lvl="1"/>
            <a:r>
              <a:rPr lang="en-US" sz="2000" dirty="0"/>
              <a:t>Is the building structurally damaged?</a:t>
            </a:r>
          </a:p>
          <a:p>
            <a:pPr lvl="1"/>
            <a:r>
              <a:rPr lang="en-US" sz="2000" dirty="0"/>
              <a:t>Can my buddy and I escape?</a:t>
            </a:r>
          </a:p>
          <a:p>
            <a:pPr lvl="1"/>
            <a:r>
              <a:rPr lang="en-US" sz="2000" dirty="0"/>
              <a:t>Can my buddy and I fight the fire safely?</a:t>
            </a:r>
            <a:endParaRPr lang="en-US" sz="1400" dirty="0"/>
          </a:p>
          <a:p>
            <a:pPr marL="0" lvl="1" indent="0" algn="ctr">
              <a:spcBef>
                <a:spcPts val="1200"/>
              </a:spcBef>
              <a:buNone/>
            </a:pPr>
            <a:r>
              <a:rPr lang="en-US" sz="2800" b="1" dirty="0"/>
              <a:t>Remember: The safety of individual CERT volunteers is always the top priority</a:t>
            </a:r>
          </a:p>
          <a:p>
            <a:endParaRPr lang="en-US" dirty="0"/>
          </a:p>
          <a:p>
            <a:pPr lvl="1"/>
            <a:endParaRPr lang="en-US" dirty="0"/>
          </a:p>
        </p:txBody>
      </p:sp>
      <p:sp>
        <p:nvSpPr>
          <p:cNvPr id="6" name="Content Placeholder 5">
            <a:extLst>
              <a:ext uri="{FF2B5EF4-FFF2-40B4-BE49-F238E27FC236}">
                <a16:creationId xmlns:a16="http://schemas.microsoft.com/office/drawing/2014/main" id="{C0E12209-69FD-42CB-9EDD-4FAEE5406820}"/>
              </a:ext>
            </a:extLst>
          </p:cNvPr>
          <p:cNvSpPr>
            <a:spLocks noGrp="1"/>
          </p:cNvSpPr>
          <p:nvPr>
            <p:ph sz="quarter" idx="12"/>
          </p:nvPr>
        </p:nvSpPr>
        <p:spPr/>
        <p:txBody>
          <a:bodyPr/>
          <a:lstStyle/>
          <a:p>
            <a:r>
              <a:rPr lang="en-US" dirty="0"/>
              <a:t>PM 6-4</a:t>
            </a:r>
          </a:p>
        </p:txBody>
      </p:sp>
      <p:sp>
        <p:nvSpPr>
          <p:cNvPr id="4" name="Text Placeholder 3">
            <a:extLst>
              <a:ext uri="{FF2B5EF4-FFF2-40B4-BE49-F238E27FC236}">
                <a16:creationId xmlns:a16="http://schemas.microsoft.com/office/drawing/2014/main" id="{D83BDEC0-381B-40DF-999B-8A8C237D3C9A}"/>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AED1FF3F-03BF-4E26-BFF5-515E9ADB95AE}"/>
              </a:ext>
            </a:extLst>
          </p:cNvPr>
          <p:cNvSpPr>
            <a:spLocks noGrp="1"/>
          </p:cNvSpPr>
          <p:nvPr>
            <p:ph type="body" sz="quarter" idx="11"/>
          </p:nvPr>
        </p:nvSpPr>
        <p:spPr/>
        <p:txBody>
          <a:bodyPr/>
          <a:lstStyle/>
          <a:p>
            <a:r>
              <a:rPr lang="en-US" dirty="0"/>
              <a:t>6-6</a:t>
            </a:r>
          </a:p>
        </p:txBody>
      </p:sp>
    </p:spTree>
    <p:extLst>
      <p:ext uri="{BB962C8B-B14F-4D97-AF65-F5344CB8AC3E}">
        <p14:creationId xmlns:p14="http://schemas.microsoft.com/office/powerpoint/2010/main" val="99730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DC6EC-36A3-4DAF-959E-302BCD6B2C58}"/>
              </a:ext>
            </a:extLst>
          </p:cNvPr>
          <p:cNvSpPr>
            <a:spLocks noGrp="1"/>
          </p:cNvSpPr>
          <p:nvPr>
            <p:ph type="title"/>
          </p:nvPr>
        </p:nvSpPr>
        <p:spPr/>
        <p:txBody>
          <a:bodyPr/>
          <a:lstStyle/>
          <a:p>
            <a:r>
              <a:rPr lang="en-US" dirty="0"/>
              <a:t>Firefighting Resources</a:t>
            </a:r>
          </a:p>
        </p:txBody>
      </p:sp>
      <p:sp>
        <p:nvSpPr>
          <p:cNvPr id="2" name="Content Placeholder 1">
            <a:extLst>
              <a:ext uri="{FF2B5EF4-FFF2-40B4-BE49-F238E27FC236}">
                <a16:creationId xmlns:a16="http://schemas.microsoft.com/office/drawing/2014/main" id="{4C09AEB0-ACFC-4F6D-BE75-720D042899CC}"/>
              </a:ext>
            </a:extLst>
          </p:cNvPr>
          <p:cNvSpPr>
            <a:spLocks noGrp="1"/>
          </p:cNvSpPr>
          <p:nvPr>
            <p:ph idx="1"/>
          </p:nvPr>
        </p:nvSpPr>
        <p:spPr/>
        <p:txBody>
          <a:bodyPr/>
          <a:lstStyle/>
          <a:p>
            <a:r>
              <a:rPr lang="en-US" dirty="0"/>
              <a:t>Local fire department</a:t>
            </a:r>
          </a:p>
          <a:p>
            <a:r>
              <a:rPr lang="en-US" dirty="0"/>
              <a:t>Fire alarm system</a:t>
            </a:r>
          </a:p>
          <a:p>
            <a:r>
              <a:rPr lang="en-US" dirty="0"/>
              <a:t>Sprinkler systems</a:t>
            </a:r>
          </a:p>
          <a:p>
            <a:r>
              <a:rPr lang="en-US" dirty="0"/>
              <a:t>Portable fire extinguishers</a:t>
            </a:r>
          </a:p>
          <a:p>
            <a:r>
              <a:rPr lang="en-US" dirty="0"/>
              <a:t>Interior wet standpipes</a:t>
            </a:r>
          </a:p>
        </p:txBody>
      </p:sp>
      <p:pic>
        <p:nvPicPr>
          <p:cNvPr id="6" name="Picture 5" descr="Photo of a portable fire extinguisher.">
            <a:extLst>
              <a:ext uri="{FF2B5EF4-FFF2-40B4-BE49-F238E27FC236}">
                <a16:creationId xmlns:a16="http://schemas.microsoft.com/office/drawing/2014/main" id="{B0E039C5-4AB5-4B63-A6AB-3F10C4720F19}"/>
              </a:ext>
            </a:extLst>
          </p:cNvPr>
          <p:cNvPicPr>
            <a:picLocks noChangeAspect="1"/>
          </p:cNvPicPr>
          <p:nvPr/>
        </p:nvPicPr>
        <p:blipFill>
          <a:blip r:embed="rId2"/>
          <a:stretch>
            <a:fillRect/>
          </a:stretch>
        </p:blipFill>
        <p:spPr>
          <a:xfrm>
            <a:off x="5727529" y="1602373"/>
            <a:ext cx="2206969" cy="4214573"/>
          </a:xfrm>
          <a:prstGeom prst="rect">
            <a:avLst/>
          </a:prstGeom>
        </p:spPr>
      </p:pic>
      <p:sp>
        <p:nvSpPr>
          <p:cNvPr id="7" name="Content Placeholder 6">
            <a:extLst>
              <a:ext uri="{FF2B5EF4-FFF2-40B4-BE49-F238E27FC236}">
                <a16:creationId xmlns:a16="http://schemas.microsoft.com/office/drawing/2014/main" id="{1DD29938-9D7F-4DAE-A973-D9B3FA2BB443}"/>
              </a:ext>
            </a:extLst>
          </p:cNvPr>
          <p:cNvSpPr>
            <a:spLocks noGrp="1"/>
          </p:cNvSpPr>
          <p:nvPr>
            <p:ph sz="quarter" idx="12"/>
          </p:nvPr>
        </p:nvSpPr>
        <p:spPr/>
        <p:txBody>
          <a:bodyPr/>
          <a:lstStyle/>
          <a:p>
            <a:r>
              <a:rPr lang="en-US" dirty="0"/>
              <a:t>PM 6-7</a:t>
            </a:r>
          </a:p>
        </p:txBody>
      </p:sp>
      <p:sp>
        <p:nvSpPr>
          <p:cNvPr id="4" name="Text Placeholder 3">
            <a:extLst>
              <a:ext uri="{FF2B5EF4-FFF2-40B4-BE49-F238E27FC236}">
                <a16:creationId xmlns:a16="http://schemas.microsoft.com/office/drawing/2014/main" id="{D7070B2C-300E-4C75-95B4-6C4FA054D22C}"/>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0980976F-AF62-47AD-BBFA-C6F6DA940EEA}"/>
              </a:ext>
            </a:extLst>
          </p:cNvPr>
          <p:cNvSpPr>
            <a:spLocks noGrp="1"/>
          </p:cNvSpPr>
          <p:nvPr>
            <p:ph type="body" sz="quarter" idx="11"/>
          </p:nvPr>
        </p:nvSpPr>
        <p:spPr/>
        <p:txBody>
          <a:bodyPr/>
          <a:lstStyle/>
          <a:p>
            <a:r>
              <a:rPr lang="en-US" dirty="0"/>
              <a:t>6-7</a:t>
            </a:r>
          </a:p>
        </p:txBody>
      </p:sp>
    </p:spTree>
    <p:extLst>
      <p:ext uri="{BB962C8B-B14F-4D97-AF65-F5344CB8AC3E}">
        <p14:creationId xmlns:p14="http://schemas.microsoft.com/office/powerpoint/2010/main" val="155863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7A90-F901-499C-90D1-A8B92E8D37E4}"/>
              </a:ext>
            </a:extLst>
          </p:cNvPr>
          <p:cNvSpPr>
            <a:spLocks noGrp="1"/>
          </p:cNvSpPr>
          <p:nvPr>
            <p:ph type="title"/>
          </p:nvPr>
        </p:nvSpPr>
        <p:spPr/>
        <p:txBody>
          <a:bodyPr/>
          <a:lstStyle/>
          <a:p>
            <a:r>
              <a:rPr lang="en-US" dirty="0"/>
              <a:t>Fire Extinguishers</a:t>
            </a:r>
          </a:p>
        </p:txBody>
      </p:sp>
      <p:sp>
        <p:nvSpPr>
          <p:cNvPr id="2" name="Content Placeholder 1">
            <a:extLst>
              <a:ext uri="{FF2B5EF4-FFF2-40B4-BE49-F238E27FC236}">
                <a16:creationId xmlns:a16="http://schemas.microsoft.com/office/drawing/2014/main" id="{BCDAE6C5-FE48-406F-BA51-B2A32724AFFA}"/>
              </a:ext>
            </a:extLst>
          </p:cNvPr>
          <p:cNvSpPr>
            <a:spLocks noGrp="1"/>
          </p:cNvSpPr>
          <p:nvPr>
            <p:ph idx="1"/>
          </p:nvPr>
        </p:nvSpPr>
        <p:spPr/>
        <p:txBody>
          <a:bodyPr/>
          <a:lstStyle/>
          <a:p>
            <a:r>
              <a:rPr lang="en-US" dirty="0"/>
              <a:t>Water</a:t>
            </a:r>
          </a:p>
          <a:p>
            <a:r>
              <a:rPr lang="en-US" dirty="0"/>
              <a:t>Dry chemical</a:t>
            </a:r>
          </a:p>
          <a:p>
            <a:r>
              <a:rPr lang="en-US" dirty="0"/>
              <a:t>Carbon dioxide</a:t>
            </a:r>
          </a:p>
          <a:p>
            <a:r>
              <a:rPr lang="en-US" dirty="0"/>
              <a:t>Specialized</a:t>
            </a:r>
          </a:p>
        </p:txBody>
      </p:sp>
      <p:pic>
        <p:nvPicPr>
          <p:cNvPr id="8" name="Picture 7" descr="Photo of a fire extinguisher.">
            <a:extLst>
              <a:ext uri="{FF2B5EF4-FFF2-40B4-BE49-F238E27FC236}">
                <a16:creationId xmlns:a16="http://schemas.microsoft.com/office/drawing/2014/main" id="{F680DC80-F9CF-475C-B156-260B05F85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696" y="1682511"/>
            <a:ext cx="2083164" cy="4359043"/>
          </a:xfrm>
          <a:prstGeom prst="rect">
            <a:avLst/>
          </a:prstGeom>
        </p:spPr>
      </p:pic>
      <p:sp>
        <p:nvSpPr>
          <p:cNvPr id="6" name="Content Placeholder 5">
            <a:extLst>
              <a:ext uri="{FF2B5EF4-FFF2-40B4-BE49-F238E27FC236}">
                <a16:creationId xmlns:a16="http://schemas.microsoft.com/office/drawing/2014/main" id="{60E93B63-55F4-4800-AC69-2A8DD310B369}"/>
              </a:ext>
            </a:extLst>
          </p:cNvPr>
          <p:cNvSpPr>
            <a:spLocks noGrp="1"/>
          </p:cNvSpPr>
          <p:nvPr>
            <p:ph sz="quarter" idx="12"/>
          </p:nvPr>
        </p:nvSpPr>
        <p:spPr/>
        <p:txBody>
          <a:bodyPr/>
          <a:lstStyle/>
          <a:p>
            <a:r>
              <a:rPr lang="en-US" dirty="0"/>
              <a:t>PM 6-7</a:t>
            </a:r>
          </a:p>
        </p:txBody>
      </p:sp>
      <p:sp>
        <p:nvSpPr>
          <p:cNvPr id="4" name="Text Placeholder 3">
            <a:extLst>
              <a:ext uri="{FF2B5EF4-FFF2-40B4-BE49-F238E27FC236}">
                <a16:creationId xmlns:a16="http://schemas.microsoft.com/office/drawing/2014/main" id="{6FBCB465-CEE4-4D6A-ABA5-90C3EB58A325}"/>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208FDA09-3D60-48DF-B1B6-D6D2AE39043B}"/>
              </a:ext>
            </a:extLst>
          </p:cNvPr>
          <p:cNvSpPr>
            <a:spLocks noGrp="1"/>
          </p:cNvSpPr>
          <p:nvPr>
            <p:ph type="body" sz="quarter" idx="11"/>
          </p:nvPr>
        </p:nvSpPr>
        <p:spPr/>
        <p:txBody>
          <a:bodyPr/>
          <a:lstStyle/>
          <a:p>
            <a:r>
              <a:rPr lang="en-US" dirty="0"/>
              <a:t>6-8</a:t>
            </a:r>
          </a:p>
        </p:txBody>
      </p:sp>
    </p:spTree>
    <p:extLst>
      <p:ext uri="{BB962C8B-B14F-4D97-AF65-F5344CB8AC3E}">
        <p14:creationId xmlns:p14="http://schemas.microsoft.com/office/powerpoint/2010/main" val="2469408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D7AE4-83D3-421C-A1C5-EED6632DACD5}">
  <ds:schemaRefs>
    <ds:schemaRef ds:uri="http://schemas.microsoft.com/office/2006/documentManagement/types"/>
    <ds:schemaRef ds:uri="cd7a79f3-a22f-4b0a-abe2-9eca9b7c463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ec9525e3-0e26-41e5-be28-2227dc64c83e"/>
    <ds:schemaRef ds:uri="http://www.w3.org/XML/1998/namespace"/>
    <ds:schemaRef ds:uri="http://purl.org/dc/dcmitype/"/>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3291</TotalTime>
  <Words>1136</Words>
  <Application>Microsoft Office PowerPoint</Application>
  <PresentationFormat>On-screen Show (4:3)</PresentationFormat>
  <Paragraphs>237</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Wingdings</vt:lpstr>
      <vt:lpstr>Office Theme</vt:lpstr>
      <vt:lpstr>1_Office Theme</vt:lpstr>
      <vt:lpstr>Unit 6: Fire Safety and Utility Controls</vt:lpstr>
      <vt:lpstr>Unit 6 Objectives</vt:lpstr>
      <vt:lpstr>Role of CERTs</vt:lpstr>
      <vt:lpstr>CERT Priorities</vt:lpstr>
      <vt:lpstr>The Fire Triangle</vt:lpstr>
      <vt:lpstr>Classes of Fire</vt:lpstr>
      <vt:lpstr>CERT Fire Size-up</vt:lpstr>
      <vt:lpstr>Firefighting Resources</vt:lpstr>
      <vt:lpstr>Fire Extinguishers</vt:lpstr>
      <vt:lpstr>Extinguisher Rating/Labeling</vt:lpstr>
      <vt:lpstr>Sample Label</vt:lpstr>
      <vt:lpstr>P.A.S.S. </vt:lpstr>
      <vt:lpstr>Interior Wet Standpipes</vt:lpstr>
      <vt:lpstr>Fire Suppression Safety</vt:lpstr>
      <vt:lpstr>Fire Suppression Dont’s</vt:lpstr>
      <vt:lpstr>Reducing Electrical Hazards</vt:lpstr>
      <vt:lpstr>Electrical Emergencies</vt:lpstr>
      <vt:lpstr>Shutoff Procedures</vt:lpstr>
      <vt:lpstr>Natural Gas Hazards</vt:lpstr>
      <vt:lpstr>Natural Gas Hazard Awareness</vt:lpstr>
      <vt:lpstr>Gas Shutoff</vt:lpstr>
      <vt:lpstr>L.I.E.S.</vt:lpstr>
      <vt:lpstr>Hazardous Materials</vt:lpstr>
      <vt:lpstr>Identifying Stored Hazardous Materials</vt:lpstr>
      <vt:lpstr>The White Quadrant</vt:lpstr>
      <vt:lpstr>STOP!</vt:lpstr>
      <vt:lpstr>Global Harmonized System</vt:lpstr>
      <vt:lpstr>HazMats in Transit</vt:lpstr>
      <vt:lpstr>UN and NA Placards</vt:lpstr>
      <vt:lpstr>Greater Than 1?</vt:lpstr>
      <vt:lpstr>Exercise 6.1</vt:lpstr>
      <vt:lpstr>Unit Summary (Unit 6)</vt:lpstr>
      <vt:lpstr>Homework Assignment (Unit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EMRICK, BRENDA</cp:lastModifiedBy>
  <cp:revision>758</cp:revision>
  <dcterms:created xsi:type="dcterms:W3CDTF">2019-04-19T15:08:43Z</dcterms:created>
  <dcterms:modified xsi:type="dcterms:W3CDTF">2020-01-06T18:05:31Z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