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57"/>
  </p:handoutMasterIdLst>
  <p:sldIdLst>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100" d="100"/>
          <a:sy n="100" d="100"/>
        </p:scale>
        <p:origin x="1536" y="78"/>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1/6/2020</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1/6/2020</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1/6/2020</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60549-FE62-45D2-BF9D-6447DCB494C5}"/>
              </a:ext>
            </a:extLst>
          </p:cNvPr>
          <p:cNvSpPr>
            <a:spLocks noGrp="1"/>
          </p:cNvSpPr>
          <p:nvPr>
            <p:ph type="title" idx="4294967295"/>
          </p:nvPr>
        </p:nvSpPr>
        <p:spPr>
          <a:xfrm>
            <a:off x="-10274" y="2168668"/>
            <a:ext cx="9164548"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3: Disaster Medical Operations - Part 1</a:t>
            </a:r>
          </a:p>
        </p:txBody>
      </p:sp>
      <p:sp>
        <p:nvSpPr>
          <p:cNvPr id="3" name="Text Placeholder 2">
            <a:extLst>
              <a:ext uri="{FF2B5EF4-FFF2-40B4-BE49-F238E27FC236}">
                <a16:creationId xmlns:a16="http://schemas.microsoft.com/office/drawing/2014/main" id="{A2FFCE4B-0157-48E8-92B2-0C52810F19CC}"/>
              </a:ext>
            </a:extLst>
          </p:cNvPr>
          <p:cNvSpPr>
            <a:spLocks noGrp="1"/>
          </p:cNvSpPr>
          <p:nvPr>
            <p:ph type="body" sz="quarter" idx="11"/>
          </p:nvPr>
        </p:nvSpPr>
        <p:spPr>
          <a:xfrm>
            <a:off x="1407559" y="1654567"/>
            <a:ext cx="9144000" cy="725488"/>
          </a:xfrm>
        </p:spPr>
        <p:txBody>
          <a:bodyPr>
            <a:noAutofit/>
          </a:bodyPr>
          <a:lstStyle/>
          <a:p>
            <a:pPr lvl="0" algn="l" defTabSz="914400">
              <a:lnSpc>
                <a:spcPct val="100000"/>
              </a:lnSpc>
              <a:spcBef>
                <a:spcPts val="0"/>
              </a:spcBef>
            </a:pPr>
            <a:r>
              <a:rPr lang="en-US" sz="5000" dirty="0">
                <a:solidFill>
                  <a:srgbClr val="FFFFFF"/>
                </a:solidFill>
              </a:rPr>
              <a:t>CERT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17239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E4D93-EDF1-41BA-9DDA-0794006CDF45}"/>
              </a:ext>
            </a:extLst>
          </p:cNvPr>
          <p:cNvSpPr>
            <a:spLocks noGrp="1"/>
          </p:cNvSpPr>
          <p:nvPr>
            <p:ph type="title"/>
          </p:nvPr>
        </p:nvSpPr>
        <p:spPr/>
        <p:txBody>
          <a:bodyPr>
            <a:normAutofit fontScale="90000"/>
          </a:bodyPr>
          <a:lstStyle/>
          <a:p>
            <a:r>
              <a:rPr lang="en-US" dirty="0"/>
              <a:t>Controlling Bleeding: Direct Pressure</a:t>
            </a:r>
          </a:p>
        </p:txBody>
      </p:sp>
      <p:sp>
        <p:nvSpPr>
          <p:cNvPr id="6" name="Content Placeholder 5">
            <a:extLst>
              <a:ext uri="{FF2B5EF4-FFF2-40B4-BE49-F238E27FC236}">
                <a16:creationId xmlns:a16="http://schemas.microsoft.com/office/drawing/2014/main" id="{DF1241D4-8796-4FB7-ADC7-34A25C75454A}"/>
              </a:ext>
            </a:extLst>
          </p:cNvPr>
          <p:cNvSpPr>
            <a:spLocks noGrp="1"/>
          </p:cNvSpPr>
          <p:nvPr>
            <p:ph idx="1"/>
          </p:nvPr>
        </p:nvSpPr>
        <p:spPr/>
        <p:txBody>
          <a:bodyPr/>
          <a:lstStyle/>
          <a:p>
            <a:r>
              <a:rPr lang="en-US" dirty="0"/>
              <a:t>Step 1: Find the source(s) </a:t>
            </a:r>
          </a:p>
          <a:p>
            <a:r>
              <a:rPr lang="en-US" dirty="0"/>
              <a:t>Step 2: Cover the source </a:t>
            </a:r>
          </a:p>
          <a:p>
            <a:r>
              <a:rPr lang="en-US" dirty="0"/>
              <a:t>Step 3: Apply pressure </a:t>
            </a:r>
          </a:p>
          <a:p>
            <a:r>
              <a:rPr lang="en-US" dirty="0"/>
              <a:t>Step 4: Maintain pressure until bleeding has stopped </a:t>
            </a:r>
          </a:p>
        </p:txBody>
      </p:sp>
      <p:sp>
        <p:nvSpPr>
          <p:cNvPr id="2" name="Content Placeholder 1">
            <a:extLst>
              <a:ext uri="{FF2B5EF4-FFF2-40B4-BE49-F238E27FC236}">
                <a16:creationId xmlns:a16="http://schemas.microsoft.com/office/drawing/2014/main" id="{2165E619-88A0-493F-9602-8245DD908949}"/>
              </a:ext>
            </a:extLst>
          </p:cNvPr>
          <p:cNvSpPr>
            <a:spLocks noGrp="1"/>
          </p:cNvSpPr>
          <p:nvPr>
            <p:ph sz="quarter" idx="12"/>
          </p:nvPr>
        </p:nvSpPr>
        <p:spPr/>
        <p:txBody>
          <a:bodyPr/>
          <a:lstStyle/>
          <a:p>
            <a:r>
              <a:rPr lang="en-US" dirty="0"/>
              <a:t>PM 3-3</a:t>
            </a:r>
          </a:p>
        </p:txBody>
      </p:sp>
      <p:sp>
        <p:nvSpPr>
          <p:cNvPr id="7" name="Text Placeholder 6">
            <a:extLst>
              <a:ext uri="{FF2B5EF4-FFF2-40B4-BE49-F238E27FC236}">
                <a16:creationId xmlns:a16="http://schemas.microsoft.com/office/drawing/2014/main" id="{A27AACFA-7CEE-480A-9433-1CC59F40139B}"/>
              </a:ext>
            </a:extLst>
          </p:cNvPr>
          <p:cNvSpPr>
            <a:spLocks noGrp="1"/>
          </p:cNvSpPr>
          <p:nvPr>
            <p:ph type="body" sz="quarter" idx="10"/>
          </p:nvPr>
        </p:nvSpPr>
        <p:spPr>
          <a:xfrm>
            <a:off x="1447372" y="6385716"/>
            <a:ext cx="4610528"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577975CE-C96C-4AA7-81A4-F8379170794B}"/>
              </a:ext>
            </a:extLst>
          </p:cNvPr>
          <p:cNvSpPr>
            <a:spLocks noGrp="1"/>
          </p:cNvSpPr>
          <p:nvPr>
            <p:ph type="body" sz="quarter" idx="11"/>
          </p:nvPr>
        </p:nvSpPr>
        <p:spPr/>
        <p:txBody>
          <a:bodyPr/>
          <a:lstStyle/>
          <a:p>
            <a:r>
              <a:rPr lang="en-US" dirty="0"/>
              <a:t>3-9</a:t>
            </a:r>
          </a:p>
        </p:txBody>
      </p:sp>
    </p:spTree>
    <p:extLst>
      <p:ext uri="{BB962C8B-B14F-4D97-AF65-F5344CB8AC3E}">
        <p14:creationId xmlns:p14="http://schemas.microsoft.com/office/powerpoint/2010/main" val="104048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C5E6A-42DD-41C5-990D-9ABC92FD3044}"/>
              </a:ext>
            </a:extLst>
          </p:cNvPr>
          <p:cNvSpPr>
            <a:spLocks noGrp="1"/>
          </p:cNvSpPr>
          <p:nvPr>
            <p:ph type="title"/>
          </p:nvPr>
        </p:nvSpPr>
        <p:spPr/>
        <p:txBody>
          <a:bodyPr>
            <a:normAutofit fontScale="90000"/>
          </a:bodyPr>
          <a:lstStyle/>
          <a:p>
            <a:r>
              <a:rPr lang="en-US" dirty="0"/>
              <a:t>Controlling Bleeding: Tourniquets</a:t>
            </a:r>
          </a:p>
        </p:txBody>
      </p:sp>
      <p:sp>
        <p:nvSpPr>
          <p:cNvPr id="2" name="Content Placeholder 1">
            <a:extLst>
              <a:ext uri="{FF2B5EF4-FFF2-40B4-BE49-F238E27FC236}">
                <a16:creationId xmlns:a16="http://schemas.microsoft.com/office/drawing/2014/main" id="{24A59B66-6389-4DC4-90D4-A6AE4E452AAF}"/>
              </a:ext>
            </a:extLst>
          </p:cNvPr>
          <p:cNvSpPr>
            <a:spLocks noGrp="1"/>
          </p:cNvSpPr>
          <p:nvPr>
            <p:ph idx="1"/>
          </p:nvPr>
        </p:nvSpPr>
        <p:spPr/>
        <p:txBody>
          <a:bodyPr>
            <a:normAutofit lnSpcReduction="10000"/>
          </a:bodyPr>
          <a:lstStyle/>
          <a:p>
            <a:pPr>
              <a:spcBef>
                <a:spcPts val="300"/>
              </a:spcBef>
            </a:pPr>
            <a:r>
              <a:rPr lang="en-US" dirty="0"/>
              <a:t>Place on injured limb as high as possible </a:t>
            </a:r>
          </a:p>
          <a:p>
            <a:pPr>
              <a:spcBef>
                <a:spcPts val="300"/>
              </a:spcBef>
            </a:pPr>
            <a:r>
              <a:rPr lang="en-US" dirty="0"/>
              <a:t>Pull strap through buckle </a:t>
            </a:r>
          </a:p>
          <a:p>
            <a:pPr>
              <a:spcBef>
                <a:spcPts val="300"/>
              </a:spcBef>
            </a:pPr>
            <a:r>
              <a:rPr lang="en-US" dirty="0"/>
              <a:t>Twist rod until bleeding stops/slows </a:t>
            </a:r>
          </a:p>
          <a:p>
            <a:pPr>
              <a:spcBef>
                <a:spcPts val="300"/>
              </a:spcBef>
            </a:pPr>
            <a:r>
              <a:rPr lang="en-US" dirty="0"/>
              <a:t>Secure the rod </a:t>
            </a:r>
          </a:p>
          <a:p>
            <a:pPr>
              <a:spcBef>
                <a:spcPts val="300"/>
              </a:spcBef>
            </a:pPr>
            <a:r>
              <a:rPr lang="en-US" dirty="0"/>
              <a:t>If bleeding continues, place second tourniquet </a:t>
            </a:r>
          </a:p>
          <a:p>
            <a:pPr>
              <a:spcBef>
                <a:spcPts val="300"/>
              </a:spcBef>
            </a:pPr>
            <a:r>
              <a:rPr lang="en-US" dirty="0"/>
              <a:t>Leave in place until EMS takes over </a:t>
            </a:r>
          </a:p>
        </p:txBody>
      </p:sp>
      <p:pic>
        <p:nvPicPr>
          <p:cNvPr id="7" name="Picture 6" descr="Photo of a tourniquet.">
            <a:extLst>
              <a:ext uri="{FF2B5EF4-FFF2-40B4-BE49-F238E27FC236}">
                <a16:creationId xmlns:a16="http://schemas.microsoft.com/office/drawing/2014/main" id="{1230848C-94B2-48A3-9316-798FC4269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58" y="2140927"/>
            <a:ext cx="3390412" cy="27739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a:extLst>
              <a:ext uri="{FF2B5EF4-FFF2-40B4-BE49-F238E27FC236}">
                <a16:creationId xmlns:a16="http://schemas.microsoft.com/office/drawing/2014/main" id="{29A3D3E8-0C3F-468B-9623-4B544E60ACD9}"/>
              </a:ext>
            </a:extLst>
          </p:cNvPr>
          <p:cNvSpPr>
            <a:spLocks noGrp="1"/>
          </p:cNvSpPr>
          <p:nvPr>
            <p:ph sz="quarter" idx="12"/>
          </p:nvPr>
        </p:nvSpPr>
        <p:spPr/>
        <p:txBody>
          <a:bodyPr/>
          <a:lstStyle/>
          <a:p>
            <a:r>
              <a:rPr lang="en-US" dirty="0"/>
              <a:t>PM 3-4</a:t>
            </a:r>
          </a:p>
        </p:txBody>
      </p:sp>
      <p:sp>
        <p:nvSpPr>
          <p:cNvPr id="4" name="Text Placeholder 3">
            <a:extLst>
              <a:ext uri="{FF2B5EF4-FFF2-40B4-BE49-F238E27FC236}">
                <a16:creationId xmlns:a16="http://schemas.microsoft.com/office/drawing/2014/main" id="{EEFC2C88-3B34-461D-AD54-178616E2B6BE}"/>
              </a:ext>
            </a:extLst>
          </p:cNvPr>
          <p:cNvSpPr>
            <a:spLocks noGrp="1"/>
          </p:cNvSpPr>
          <p:nvPr>
            <p:ph type="body" sz="quarter" idx="10"/>
          </p:nvPr>
        </p:nvSpPr>
        <p:spPr>
          <a:xfrm>
            <a:off x="1429787" y="6379424"/>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96AAADF-65BD-458E-AA41-829A0A87DC70}"/>
              </a:ext>
            </a:extLst>
          </p:cNvPr>
          <p:cNvSpPr>
            <a:spLocks noGrp="1"/>
          </p:cNvSpPr>
          <p:nvPr>
            <p:ph type="body" sz="quarter" idx="11"/>
          </p:nvPr>
        </p:nvSpPr>
        <p:spPr/>
        <p:txBody>
          <a:bodyPr/>
          <a:lstStyle/>
          <a:p>
            <a:r>
              <a:rPr lang="en-US" dirty="0"/>
              <a:t>3-10</a:t>
            </a:r>
          </a:p>
        </p:txBody>
      </p:sp>
    </p:spTree>
    <p:extLst>
      <p:ext uri="{BB962C8B-B14F-4D97-AF65-F5344CB8AC3E}">
        <p14:creationId xmlns:p14="http://schemas.microsoft.com/office/powerpoint/2010/main" val="380522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E98C0-A8B4-4645-ABEA-CB620916CABE}"/>
              </a:ext>
            </a:extLst>
          </p:cNvPr>
          <p:cNvSpPr>
            <a:spLocks noGrp="1"/>
          </p:cNvSpPr>
          <p:nvPr>
            <p:ph type="title"/>
          </p:nvPr>
        </p:nvSpPr>
        <p:spPr/>
        <p:txBody>
          <a:bodyPr/>
          <a:lstStyle/>
          <a:p>
            <a:r>
              <a:rPr lang="en-US" dirty="0"/>
              <a:t>Shock</a:t>
            </a:r>
          </a:p>
        </p:txBody>
      </p:sp>
      <p:sp>
        <p:nvSpPr>
          <p:cNvPr id="2" name="Content Placeholder 1">
            <a:extLst>
              <a:ext uri="{FF2B5EF4-FFF2-40B4-BE49-F238E27FC236}">
                <a16:creationId xmlns:a16="http://schemas.microsoft.com/office/drawing/2014/main" id="{4804BAB1-2B7A-4455-8096-36A9B4BD25DE}"/>
              </a:ext>
            </a:extLst>
          </p:cNvPr>
          <p:cNvSpPr>
            <a:spLocks noGrp="1"/>
          </p:cNvSpPr>
          <p:nvPr>
            <p:ph idx="1"/>
          </p:nvPr>
        </p:nvSpPr>
        <p:spPr>
          <a:xfrm>
            <a:off x="315142" y="1521229"/>
            <a:ext cx="6132658" cy="4781145"/>
          </a:xfrm>
        </p:spPr>
        <p:txBody>
          <a:bodyPr/>
          <a:lstStyle/>
          <a:p>
            <a:r>
              <a:rPr lang="en-US" dirty="0"/>
              <a:t>Shock is often difficult to diagnose </a:t>
            </a:r>
          </a:p>
          <a:p>
            <a:r>
              <a:rPr lang="en-US" dirty="0"/>
              <a:t>Main signs of shock:</a:t>
            </a:r>
          </a:p>
          <a:p>
            <a:pPr lvl="1"/>
            <a:r>
              <a:rPr lang="en-US" dirty="0"/>
              <a:t>Rapid and shallow breathing</a:t>
            </a:r>
          </a:p>
          <a:p>
            <a:pPr lvl="1"/>
            <a:r>
              <a:rPr lang="en-US" dirty="0"/>
              <a:t>Capillary refill of greater than two seconds</a:t>
            </a:r>
          </a:p>
          <a:p>
            <a:pPr lvl="1"/>
            <a:r>
              <a:rPr lang="en-US" dirty="0"/>
              <a:t>Failure to follow simple commands, such as “squeeze my hand </a:t>
            </a:r>
          </a:p>
          <a:p>
            <a:r>
              <a:rPr lang="en-US" dirty="0"/>
              <a:t>Symptoms of shock are easily missed. Pay careful attention to your patient</a:t>
            </a:r>
          </a:p>
          <a:p>
            <a:pPr lvl="1"/>
            <a:endParaRPr lang="en-US" dirty="0"/>
          </a:p>
          <a:p>
            <a:endParaRPr lang="en-US" dirty="0"/>
          </a:p>
        </p:txBody>
      </p:sp>
      <p:pic>
        <p:nvPicPr>
          <p:cNvPr id="6" name="Picture 5" descr="Photo: Medical staff move a patient on a stretcher in a hospital.">
            <a:extLst>
              <a:ext uri="{FF2B5EF4-FFF2-40B4-BE49-F238E27FC236}">
                <a16:creationId xmlns:a16="http://schemas.microsoft.com/office/drawing/2014/main" id="{45A131BF-714D-40D1-940A-17608BDF4EC8}"/>
              </a:ext>
            </a:extLst>
          </p:cNvPr>
          <p:cNvPicPr>
            <a:picLocks noChangeAspect="1"/>
          </p:cNvPicPr>
          <p:nvPr/>
        </p:nvPicPr>
        <p:blipFill>
          <a:blip r:embed="rId2"/>
          <a:stretch>
            <a:fillRect/>
          </a:stretch>
        </p:blipFill>
        <p:spPr>
          <a:xfrm>
            <a:off x="6447800" y="1925271"/>
            <a:ext cx="2381058" cy="3537699"/>
          </a:xfrm>
          <a:prstGeom prst="rect">
            <a:avLst/>
          </a:prstGeom>
        </p:spPr>
      </p:pic>
      <p:sp>
        <p:nvSpPr>
          <p:cNvPr id="10" name="Content Placeholder 9">
            <a:extLst>
              <a:ext uri="{FF2B5EF4-FFF2-40B4-BE49-F238E27FC236}">
                <a16:creationId xmlns:a16="http://schemas.microsoft.com/office/drawing/2014/main" id="{81D53FF0-0A9E-4340-9052-4DF67C348A7A}"/>
              </a:ext>
            </a:extLst>
          </p:cNvPr>
          <p:cNvSpPr>
            <a:spLocks noGrp="1"/>
          </p:cNvSpPr>
          <p:nvPr>
            <p:ph sz="quarter" idx="12"/>
          </p:nvPr>
        </p:nvSpPr>
        <p:spPr/>
        <p:txBody>
          <a:bodyPr/>
          <a:lstStyle/>
          <a:p>
            <a:r>
              <a:rPr lang="en-US" dirty="0"/>
              <a:t>PM 3-5</a:t>
            </a:r>
          </a:p>
        </p:txBody>
      </p:sp>
      <p:sp>
        <p:nvSpPr>
          <p:cNvPr id="4" name="Text Placeholder 3">
            <a:extLst>
              <a:ext uri="{FF2B5EF4-FFF2-40B4-BE49-F238E27FC236}">
                <a16:creationId xmlns:a16="http://schemas.microsoft.com/office/drawing/2014/main" id="{DE2064EA-3056-44C7-81CE-1B313C1B4E6F}"/>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4A51AA6F-9E89-408E-80B3-12A553178BF5}"/>
              </a:ext>
            </a:extLst>
          </p:cNvPr>
          <p:cNvSpPr>
            <a:spLocks noGrp="1"/>
          </p:cNvSpPr>
          <p:nvPr>
            <p:ph type="body" sz="quarter" idx="11"/>
          </p:nvPr>
        </p:nvSpPr>
        <p:spPr/>
        <p:txBody>
          <a:bodyPr/>
          <a:lstStyle/>
          <a:p>
            <a:r>
              <a:rPr lang="en-US" dirty="0"/>
              <a:t>3-11</a:t>
            </a:r>
          </a:p>
        </p:txBody>
      </p:sp>
    </p:spTree>
    <p:extLst>
      <p:ext uri="{BB962C8B-B14F-4D97-AF65-F5344CB8AC3E}">
        <p14:creationId xmlns:p14="http://schemas.microsoft.com/office/powerpoint/2010/main" val="201682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1DD05-86E5-4AEF-A93F-CFE1427E195E}"/>
              </a:ext>
            </a:extLst>
          </p:cNvPr>
          <p:cNvSpPr>
            <a:spLocks noGrp="1"/>
          </p:cNvSpPr>
          <p:nvPr>
            <p:ph type="title"/>
          </p:nvPr>
        </p:nvSpPr>
        <p:spPr/>
        <p:txBody>
          <a:bodyPr>
            <a:normAutofit fontScale="90000"/>
          </a:bodyPr>
          <a:lstStyle/>
          <a:p>
            <a:r>
              <a:rPr lang="en-US" dirty="0"/>
              <a:t>Maintaining Body Temperature</a:t>
            </a:r>
          </a:p>
        </p:txBody>
      </p:sp>
      <p:sp>
        <p:nvSpPr>
          <p:cNvPr id="2" name="Content Placeholder 1">
            <a:extLst>
              <a:ext uri="{FF2B5EF4-FFF2-40B4-BE49-F238E27FC236}">
                <a16:creationId xmlns:a16="http://schemas.microsoft.com/office/drawing/2014/main" id="{8D449E53-B06C-49FA-AB1F-8549E06DA380}"/>
              </a:ext>
            </a:extLst>
          </p:cNvPr>
          <p:cNvSpPr>
            <a:spLocks noGrp="1"/>
          </p:cNvSpPr>
          <p:nvPr>
            <p:ph idx="1"/>
          </p:nvPr>
        </p:nvSpPr>
        <p:spPr/>
        <p:txBody>
          <a:bodyPr/>
          <a:lstStyle/>
          <a:p>
            <a:r>
              <a:rPr lang="en-US" dirty="0"/>
              <a:t>Keep the patient warm</a:t>
            </a:r>
          </a:p>
          <a:p>
            <a:pPr lvl="1"/>
            <a:r>
              <a:rPr lang="en-US" dirty="0"/>
              <a:t>Remove wet clothing</a:t>
            </a:r>
          </a:p>
          <a:p>
            <a:pPr lvl="1"/>
            <a:r>
              <a:rPr lang="en-US" dirty="0"/>
              <a:t>Place something between patient and ground (e.g., cardboard, jacket, blanket)</a:t>
            </a:r>
          </a:p>
          <a:p>
            <a:pPr lvl="1"/>
            <a:r>
              <a:rPr lang="en-US" dirty="0"/>
              <a:t>Wrap patient with dry layers (e.g., coat, blanket, Mylar emergency blanket)</a:t>
            </a:r>
          </a:p>
          <a:p>
            <a:pPr lvl="1"/>
            <a:r>
              <a:rPr lang="en-US" dirty="0"/>
              <a:t>Shield patient from wind </a:t>
            </a:r>
          </a:p>
        </p:txBody>
      </p:sp>
      <p:sp>
        <p:nvSpPr>
          <p:cNvPr id="6" name="Content Placeholder 5">
            <a:extLst>
              <a:ext uri="{FF2B5EF4-FFF2-40B4-BE49-F238E27FC236}">
                <a16:creationId xmlns:a16="http://schemas.microsoft.com/office/drawing/2014/main" id="{8AB409AF-E61A-4E79-B417-AE934B20A000}"/>
              </a:ext>
            </a:extLst>
          </p:cNvPr>
          <p:cNvSpPr>
            <a:spLocks noGrp="1"/>
          </p:cNvSpPr>
          <p:nvPr>
            <p:ph sz="quarter" idx="12"/>
          </p:nvPr>
        </p:nvSpPr>
        <p:spPr/>
        <p:txBody>
          <a:bodyPr/>
          <a:lstStyle/>
          <a:p>
            <a:r>
              <a:rPr lang="en-US" dirty="0"/>
              <a:t>PM 3-5</a:t>
            </a:r>
          </a:p>
        </p:txBody>
      </p:sp>
      <p:sp>
        <p:nvSpPr>
          <p:cNvPr id="4" name="Text Placeholder 3">
            <a:extLst>
              <a:ext uri="{FF2B5EF4-FFF2-40B4-BE49-F238E27FC236}">
                <a16:creationId xmlns:a16="http://schemas.microsoft.com/office/drawing/2014/main" id="{4548552C-17EF-4595-AB41-FA0B35C9B676}"/>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CCCF93EB-E85C-410E-82B8-1EFA09A3168A}"/>
              </a:ext>
            </a:extLst>
          </p:cNvPr>
          <p:cNvSpPr>
            <a:spLocks noGrp="1"/>
          </p:cNvSpPr>
          <p:nvPr>
            <p:ph type="body" sz="quarter" idx="11"/>
          </p:nvPr>
        </p:nvSpPr>
        <p:spPr/>
        <p:txBody>
          <a:bodyPr/>
          <a:lstStyle/>
          <a:p>
            <a:r>
              <a:rPr lang="en-US" dirty="0"/>
              <a:t>3-12</a:t>
            </a:r>
          </a:p>
        </p:txBody>
      </p:sp>
    </p:spTree>
    <p:extLst>
      <p:ext uri="{BB962C8B-B14F-4D97-AF65-F5344CB8AC3E}">
        <p14:creationId xmlns:p14="http://schemas.microsoft.com/office/powerpoint/2010/main" val="70696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03803-3253-467E-9631-ADC1BAA940A8}"/>
              </a:ext>
            </a:extLst>
          </p:cNvPr>
          <p:cNvSpPr>
            <a:spLocks noGrp="1"/>
          </p:cNvSpPr>
          <p:nvPr>
            <p:ph type="title"/>
          </p:nvPr>
        </p:nvSpPr>
        <p:spPr/>
        <p:txBody>
          <a:bodyPr/>
          <a:lstStyle/>
          <a:p>
            <a:r>
              <a:rPr lang="en-US" dirty="0"/>
              <a:t>Exercise 3.1</a:t>
            </a:r>
          </a:p>
        </p:txBody>
      </p:sp>
      <p:sp>
        <p:nvSpPr>
          <p:cNvPr id="6" name="Content Placeholder 5">
            <a:extLst>
              <a:ext uri="{FF2B5EF4-FFF2-40B4-BE49-F238E27FC236}">
                <a16:creationId xmlns:a16="http://schemas.microsoft.com/office/drawing/2014/main" id="{F47EFAB1-A52E-42AD-AC0E-76398BD9846D}"/>
              </a:ext>
            </a:extLst>
          </p:cNvPr>
          <p:cNvSpPr>
            <a:spLocks noGrp="1"/>
          </p:cNvSpPr>
          <p:nvPr>
            <p:ph idx="1"/>
          </p:nvPr>
        </p:nvSpPr>
        <p:spPr/>
        <p:txBody>
          <a:bodyPr/>
          <a:lstStyle/>
          <a:p>
            <a:r>
              <a:rPr lang="en-US" dirty="0"/>
              <a:t>After breaking into pairs, identify one person to take the role of the patient and one to take the role of the rescuer </a:t>
            </a:r>
          </a:p>
          <a:p>
            <a:pPr>
              <a:spcBef>
                <a:spcPts val="300"/>
              </a:spcBef>
            </a:pPr>
            <a:r>
              <a:rPr lang="en-US" dirty="0"/>
              <a:t>Respond as if the patient has an injury on the right forearm, just below the elbow </a:t>
            </a:r>
          </a:p>
          <a:p>
            <a:pPr>
              <a:spcBef>
                <a:spcPts val="300"/>
              </a:spcBef>
            </a:pPr>
            <a:r>
              <a:rPr lang="en-US" dirty="0"/>
              <a:t>Apply a pressure bandage or tourniquet (if available) </a:t>
            </a:r>
          </a:p>
          <a:p>
            <a:pPr>
              <a:spcBef>
                <a:spcPts val="300"/>
              </a:spcBef>
            </a:pPr>
            <a:r>
              <a:rPr lang="en-US" dirty="0"/>
              <a:t>Repeat the process twice </a:t>
            </a:r>
          </a:p>
          <a:p>
            <a:pPr>
              <a:spcBef>
                <a:spcPts val="300"/>
              </a:spcBef>
            </a:pPr>
            <a:r>
              <a:rPr lang="en-US" dirty="0"/>
              <a:t>Swap roles and have the new rescuer complete the above steps </a:t>
            </a:r>
          </a:p>
        </p:txBody>
      </p:sp>
      <p:sp>
        <p:nvSpPr>
          <p:cNvPr id="2" name="Content Placeholder 1">
            <a:extLst>
              <a:ext uri="{FF2B5EF4-FFF2-40B4-BE49-F238E27FC236}">
                <a16:creationId xmlns:a16="http://schemas.microsoft.com/office/drawing/2014/main" id="{DBC51582-4F2F-4E9D-8E0D-1A4187735EF4}"/>
              </a:ext>
            </a:extLst>
          </p:cNvPr>
          <p:cNvSpPr>
            <a:spLocks noGrp="1"/>
          </p:cNvSpPr>
          <p:nvPr>
            <p:ph sz="quarter" idx="12"/>
          </p:nvPr>
        </p:nvSpPr>
        <p:spPr/>
        <p:txBody>
          <a:bodyPr/>
          <a:lstStyle/>
          <a:p>
            <a:r>
              <a:rPr lang="en-US" dirty="0"/>
              <a:t>PM 3-6</a:t>
            </a:r>
          </a:p>
        </p:txBody>
      </p:sp>
      <p:sp>
        <p:nvSpPr>
          <p:cNvPr id="7" name="Text Placeholder 6">
            <a:extLst>
              <a:ext uri="{FF2B5EF4-FFF2-40B4-BE49-F238E27FC236}">
                <a16:creationId xmlns:a16="http://schemas.microsoft.com/office/drawing/2014/main" id="{E368203E-DB97-4B43-AC76-AB912F9CEA69}"/>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0CAA0969-CE22-4EA5-85F9-29AC03F29384}"/>
              </a:ext>
            </a:extLst>
          </p:cNvPr>
          <p:cNvSpPr>
            <a:spLocks noGrp="1"/>
          </p:cNvSpPr>
          <p:nvPr>
            <p:ph type="body" sz="quarter" idx="11"/>
          </p:nvPr>
        </p:nvSpPr>
        <p:spPr/>
        <p:txBody>
          <a:bodyPr/>
          <a:lstStyle/>
          <a:p>
            <a:r>
              <a:rPr lang="en-US" dirty="0"/>
              <a:t>3-13</a:t>
            </a:r>
          </a:p>
        </p:txBody>
      </p:sp>
    </p:spTree>
    <p:extLst>
      <p:ext uri="{BB962C8B-B14F-4D97-AF65-F5344CB8AC3E}">
        <p14:creationId xmlns:p14="http://schemas.microsoft.com/office/powerpoint/2010/main" val="109751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2ADB-6B08-47D9-B1FB-DDEEA23BEC14}"/>
              </a:ext>
            </a:extLst>
          </p:cNvPr>
          <p:cNvSpPr>
            <a:spLocks noGrp="1"/>
          </p:cNvSpPr>
          <p:nvPr>
            <p:ph type="title"/>
          </p:nvPr>
        </p:nvSpPr>
        <p:spPr/>
        <p:txBody>
          <a:bodyPr/>
          <a:lstStyle/>
          <a:p>
            <a:r>
              <a:rPr lang="en-US" dirty="0"/>
              <a:t>Opening the Airway</a:t>
            </a:r>
          </a:p>
        </p:txBody>
      </p:sp>
      <p:pic>
        <p:nvPicPr>
          <p:cNvPr id="8" name="Picture 7" descr="Diagram depicting the respiratory system, which includes the nasal cavity, pharynx, epiglottis, larynx, trachea, bronchus, lungs, diaphragm, and pleural cavity. ">
            <a:extLst>
              <a:ext uri="{FF2B5EF4-FFF2-40B4-BE49-F238E27FC236}">
                <a16:creationId xmlns:a16="http://schemas.microsoft.com/office/drawing/2014/main" id="{20DC7CEC-7DA9-4F03-993D-A336D2ABD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482" y="1661746"/>
            <a:ext cx="4653037" cy="4206020"/>
          </a:xfrm>
          <a:prstGeom prst="rect">
            <a:avLst/>
          </a:prstGeom>
        </p:spPr>
      </p:pic>
      <p:sp>
        <p:nvSpPr>
          <p:cNvPr id="6" name="Content Placeholder 5">
            <a:extLst>
              <a:ext uri="{FF2B5EF4-FFF2-40B4-BE49-F238E27FC236}">
                <a16:creationId xmlns:a16="http://schemas.microsoft.com/office/drawing/2014/main" id="{722AF0B3-C4F1-4346-9EC4-960C0D2C064C}"/>
              </a:ext>
            </a:extLst>
          </p:cNvPr>
          <p:cNvSpPr>
            <a:spLocks noGrp="1"/>
          </p:cNvSpPr>
          <p:nvPr>
            <p:ph sz="quarter" idx="12"/>
          </p:nvPr>
        </p:nvSpPr>
        <p:spPr/>
        <p:txBody>
          <a:bodyPr/>
          <a:lstStyle/>
          <a:p>
            <a:r>
              <a:rPr lang="en-US" dirty="0"/>
              <a:t>PM 3-6</a:t>
            </a:r>
          </a:p>
        </p:txBody>
      </p:sp>
      <p:sp>
        <p:nvSpPr>
          <p:cNvPr id="4" name="Text Placeholder 3">
            <a:extLst>
              <a:ext uri="{FF2B5EF4-FFF2-40B4-BE49-F238E27FC236}">
                <a16:creationId xmlns:a16="http://schemas.microsoft.com/office/drawing/2014/main" id="{F8A605D2-A5EC-4020-8370-2A289ADCC780}"/>
              </a:ext>
            </a:extLst>
          </p:cNvPr>
          <p:cNvSpPr>
            <a:spLocks noGrp="1"/>
          </p:cNvSpPr>
          <p:nvPr>
            <p:ph type="body" sz="quarter" idx="10"/>
          </p:nvPr>
        </p:nvSpPr>
        <p:spPr>
          <a:xfrm>
            <a:off x="1429787" y="6385716"/>
            <a:ext cx="4653037"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45F9E89-680B-417C-BCAB-551EC6A977D0}"/>
              </a:ext>
            </a:extLst>
          </p:cNvPr>
          <p:cNvSpPr>
            <a:spLocks noGrp="1"/>
          </p:cNvSpPr>
          <p:nvPr>
            <p:ph type="body" sz="quarter" idx="11"/>
          </p:nvPr>
        </p:nvSpPr>
        <p:spPr/>
        <p:txBody>
          <a:bodyPr/>
          <a:lstStyle/>
          <a:p>
            <a:r>
              <a:rPr lang="en-US" dirty="0"/>
              <a:t>3-14</a:t>
            </a:r>
          </a:p>
        </p:txBody>
      </p:sp>
    </p:spTree>
    <p:extLst>
      <p:ext uri="{BB962C8B-B14F-4D97-AF65-F5344CB8AC3E}">
        <p14:creationId xmlns:p14="http://schemas.microsoft.com/office/powerpoint/2010/main" val="185607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20202-CFB9-4540-A2BA-672101412159}"/>
              </a:ext>
            </a:extLst>
          </p:cNvPr>
          <p:cNvSpPr>
            <a:spLocks noGrp="1"/>
          </p:cNvSpPr>
          <p:nvPr>
            <p:ph type="title"/>
          </p:nvPr>
        </p:nvSpPr>
        <p:spPr/>
        <p:txBody>
          <a:bodyPr>
            <a:normAutofit fontScale="90000"/>
          </a:bodyPr>
          <a:lstStyle/>
          <a:p>
            <a:r>
              <a:rPr lang="en-US" dirty="0"/>
              <a:t>Open vs. Obstructed Airway</a:t>
            </a:r>
          </a:p>
        </p:txBody>
      </p:sp>
      <p:pic>
        <p:nvPicPr>
          <p:cNvPr id="7" name="Picture 6" descr="Diagram depicting a head of a conscious patient with an open airway, and the head of an unconscious patient with an airway obstructed by his or her tongue. ">
            <a:extLst>
              <a:ext uri="{FF2B5EF4-FFF2-40B4-BE49-F238E27FC236}">
                <a16:creationId xmlns:a16="http://schemas.microsoft.com/office/drawing/2014/main" id="{02028513-FFEA-49F2-9B9E-16E5197B1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893" y="1601718"/>
            <a:ext cx="3642213" cy="4520629"/>
          </a:xfrm>
          <a:prstGeom prst="rect">
            <a:avLst/>
          </a:prstGeom>
        </p:spPr>
      </p:pic>
      <p:sp>
        <p:nvSpPr>
          <p:cNvPr id="6" name="Content Placeholder 5">
            <a:extLst>
              <a:ext uri="{FF2B5EF4-FFF2-40B4-BE49-F238E27FC236}">
                <a16:creationId xmlns:a16="http://schemas.microsoft.com/office/drawing/2014/main" id="{5BE303CA-72BE-4817-86EB-65279D6A86C7}"/>
              </a:ext>
            </a:extLst>
          </p:cNvPr>
          <p:cNvSpPr>
            <a:spLocks noGrp="1"/>
          </p:cNvSpPr>
          <p:nvPr>
            <p:ph sz="quarter" idx="12"/>
          </p:nvPr>
        </p:nvSpPr>
        <p:spPr/>
        <p:txBody>
          <a:bodyPr/>
          <a:lstStyle/>
          <a:p>
            <a:r>
              <a:rPr lang="en-US" dirty="0"/>
              <a:t>PM 3-6</a:t>
            </a:r>
          </a:p>
        </p:txBody>
      </p:sp>
      <p:sp>
        <p:nvSpPr>
          <p:cNvPr id="4" name="Text Placeholder 3">
            <a:extLst>
              <a:ext uri="{FF2B5EF4-FFF2-40B4-BE49-F238E27FC236}">
                <a16:creationId xmlns:a16="http://schemas.microsoft.com/office/drawing/2014/main" id="{73F6CB2A-4809-49DC-A9BE-5A3A95B5F7D3}"/>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48D9774C-7AA1-4EF6-BCD0-0F1517A23A2B}"/>
              </a:ext>
            </a:extLst>
          </p:cNvPr>
          <p:cNvSpPr>
            <a:spLocks noGrp="1"/>
          </p:cNvSpPr>
          <p:nvPr>
            <p:ph type="body" sz="quarter" idx="11"/>
          </p:nvPr>
        </p:nvSpPr>
        <p:spPr/>
        <p:txBody>
          <a:bodyPr/>
          <a:lstStyle/>
          <a:p>
            <a:r>
              <a:rPr lang="en-US" dirty="0"/>
              <a:t>3-15</a:t>
            </a:r>
          </a:p>
        </p:txBody>
      </p:sp>
    </p:spTree>
    <p:extLst>
      <p:ext uri="{BB962C8B-B14F-4D97-AF65-F5344CB8AC3E}">
        <p14:creationId xmlns:p14="http://schemas.microsoft.com/office/powerpoint/2010/main" val="387214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296772-2D66-459B-8481-0A54263141DE}"/>
              </a:ext>
            </a:extLst>
          </p:cNvPr>
          <p:cNvSpPr>
            <a:spLocks noGrp="1"/>
          </p:cNvSpPr>
          <p:nvPr>
            <p:ph type="title"/>
          </p:nvPr>
        </p:nvSpPr>
        <p:spPr/>
        <p:txBody>
          <a:bodyPr>
            <a:normAutofit fontScale="90000"/>
          </a:bodyPr>
          <a:lstStyle/>
          <a:p>
            <a:r>
              <a:rPr lang="en-US" dirty="0"/>
              <a:t>Positioning a Conscious Patient</a:t>
            </a:r>
          </a:p>
        </p:txBody>
      </p:sp>
      <p:sp>
        <p:nvSpPr>
          <p:cNvPr id="6" name="Content Placeholder 5">
            <a:extLst>
              <a:ext uri="{FF2B5EF4-FFF2-40B4-BE49-F238E27FC236}">
                <a16:creationId xmlns:a16="http://schemas.microsoft.com/office/drawing/2014/main" id="{FF3792DA-F60E-4DC5-B979-C146D929753B}"/>
              </a:ext>
            </a:extLst>
          </p:cNvPr>
          <p:cNvSpPr>
            <a:spLocks noGrp="1"/>
          </p:cNvSpPr>
          <p:nvPr>
            <p:ph idx="1"/>
          </p:nvPr>
        </p:nvSpPr>
        <p:spPr/>
        <p:txBody>
          <a:bodyPr/>
          <a:lstStyle/>
          <a:p>
            <a:r>
              <a:rPr lang="en-US" b="1" dirty="0"/>
              <a:t>When sitting on a raised platform</a:t>
            </a:r>
            <a:r>
              <a:rPr lang="en-US" dirty="0"/>
              <a:t>(e.g., chair, bench): Legs shoulder width apart, elbows or hands on knees, and leaning slightly forward </a:t>
            </a:r>
          </a:p>
          <a:p>
            <a:r>
              <a:rPr lang="en-US" b="1" dirty="0"/>
              <a:t>When standing: </a:t>
            </a:r>
            <a:r>
              <a:rPr lang="en-US" dirty="0"/>
              <a:t>Legs shoulder width apart, hands on knees arms straight, and leaning forward with flat back </a:t>
            </a:r>
          </a:p>
        </p:txBody>
      </p:sp>
      <p:sp>
        <p:nvSpPr>
          <p:cNvPr id="2" name="Content Placeholder 1">
            <a:extLst>
              <a:ext uri="{FF2B5EF4-FFF2-40B4-BE49-F238E27FC236}">
                <a16:creationId xmlns:a16="http://schemas.microsoft.com/office/drawing/2014/main" id="{7EDC4050-8C68-450B-83FB-83FECAE6EFF1}"/>
              </a:ext>
            </a:extLst>
          </p:cNvPr>
          <p:cNvSpPr>
            <a:spLocks noGrp="1"/>
          </p:cNvSpPr>
          <p:nvPr>
            <p:ph sz="quarter" idx="12"/>
          </p:nvPr>
        </p:nvSpPr>
        <p:spPr/>
        <p:txBody>
          <a:bodyPr/>
          <a:lstStyle/>
          <a:p>
            <a:r>
              <a:rPr lang="en-US" dirty="0"/>
              <a:t>PM 3-6</a:t>
            </a:r>
          </a:p>
        </p:txBody>
      </p:sp>
      <p:sp>
        <p:nvSpPr>
          <p:cNvPr id="7" name="Text Placeholder 6">
            <a:extLst>
              <a:ext uri="{FF2B5EF4-FFF2-40B4-BE49-F238E27FC236}">
                <a16:creationId xmlns:a16="http://schemas.microsoft.com/office/drawing/2014/main" id="{7FA3DE46-0D02-4D5E-A1FA-41A6C845E282}"/>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BF3ABC02-4D4D-4D22-A85B-41928B0457BD}"/>
              </a:ext>
            </a:extLst>
          </p:cNvPr>
          <p:cNvSpPr>
            <a:spLocks noGrp="1"/>
          </p:cNvSpPr>
          <p:nvPr>
            <p:ph type="body" sz="quarter" idx="11"/>
          </p:nvPr>
        </p:nvSpPr>
        <p:spPr/>
        <p:txBody>
          <a:bodyPr/>
          <a:lstStyle/>
          <a:p>
            <a:r>
              <a:rPr lang="en-US" dirty="0"/>
              <a:t>3-16</a:t>
            </a:r>
          </a:p>
        </p:txBody>
      </p:sp>
    </p:spTree>
    <p:extLst>
      <p:ext uri="{BB962C8B-B14F-4D97-AF65-F5344CB8AC3E}">
        <p14:creationId xmlns:p14="http://schemas.microsoft.com/office/powerpoint/2010/main" val="250161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FC2BF-6881-467A-9089-D30E893A61C7}"/>
              </a:ext>
            </a:extLst>
          </p:cNvPr>
          <p:cNvSpPr>
            <a:spLocks noGrp="1"/>
          </p:cNvSpPr>
          <p:nvPr>
            <p:ph type="title"/>
          </p:nvPr>
        </p:nvSpPr>
        <p:spPr/>
        <p:txBody>
          <a:bodyPr>
            <a:normAutofit fontScale="90000"/>
          </a:bodyPr>
          <a:lstStyle/>
          <a:p>
            <a:r>
              <a:rPr lang="en-US" dirty="0"/>
              <a:t>Positioning an Unconscious Patient</a:t>
            </a:r>
          </a:p>
        </p:txBody>
      </p:sp>
      <p:pic>
        <p:nvPicPr>
          <p:cNvPr id="6" name="Picture 5" descr="Flow diagram depicting the process for positioning an unconscious patient. If the injured person is breathing, move the injured person into the recovery position. If the injured person is not breathing and you know CPR, remove obstructions and perform CPR. If the injured person is not breathing and you do not know CPR, move the injured person into the recovery position. ">
            <a:extLst>
              <a:ext uri="{FF2B5EF4-FFF2-40B4-BE49-F238E27FC236}">
                <a16:creationId xmlns:a16="http://schemas.microsoft.com/office/drawing/2014/main" id="{2FAB4220-9A7D-4EEF-B56A-BAE18C6A5C2E}"/>
              </a:ext>
            </a:extLst>
          </p:cNvPr>
          <p:cNvPicPr>
            <a:picLocks noChangeAspect="1"/>
          </p:cNvPicPr>
          <p:nvPr/>
        </p:nvPicPr>
        <p:blipFill>
          <a:blip r:embed="rId2"/>
          <a:stretch>
            <a:fillRect/>
          </a:stretch>
        </p:blipFill>
        <p:spPr>
          <a:xfrm>
            <a:off x="1598956" y="2003536"/>
            <a:ext cx="5806850" cy="3387552"/>
          </a:xfrm>
          <a:prstGeom prst="rect">
            <a:avLst/>
          </a:prstGeom>
        </p:spPr>
      </p:pic>
      <p:sp>
        <p:nvSpPr>
          <p:cNvPr id="7" name="Content Placeholder 6">
            <a:extLst>
              <a:ext uri="{FF2B5EF4-FFF2-40B4-BE49-F238E27FC236}">
                <a16:creationId xmlns:a16="http://schemas.microsoft.com/office/drawing/2014/main" id="{E0579EC7-1578-4709-B2BF-F119D3327834}"/>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BB021D04-F76E-489A-90F1-37991BFBC95D}"/>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7C4477D-257A-420A-9CD0-DFDA33139A7C}"/>
              </a:ext>
            </a:extLst>
          </p:cNvPr>
          <p:cNvSpPr>
            <a:spLocks noGrp="1"/>
          </p:cNvSpPr>
          <p:nvPr>
            <p:ph type="body" sz="quarter" idx="11"/>
          </p:nvPr>
        </p:nvSpPr>
        <p:spPr/>
        <p:txBody>
          <a:bodyPr/>
          <a:lstStyle/>
          <a:p>
            <a:r>
              <a:rPr lang="en-US" dirty="0"/>
              <a:t>3-17</a:t>
            </a:r>
          </a:p>
        </p:txBody>
      </p:sp>
    </p:spTree>
    <p:extLst>
      <p:ext uri="{BB962C8B-B14F-4D97-AF65-F5344CB8AC3E}">
        <p14:creationId xmlns:p14="http://schemas.microsoft.com/office/powerpoint/2010/main" val="391417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E936A-07AD-4CF6-955A-B47DD912A679}"/>
              </a:ext>
            </a:extLst>
          </p:cNvPr>
          <p:cNvSpPr>
            <a:spLocks noGrp="1"/>
          </p:cNvSpPr>
          <p:nvPr>
            <p:ph type="title"/>
          </p:nvPr>
        </p:nvSpPr>
        <p:spPr/>
        <p:txBody>
          <a:bodyPr/>
          <a:lstStyle/>
          <a:p>
            <a:r>
              <a:rPr lang="en-US" dirty="0"/>
              <a:t>Recovery Position</a:t>
            </a:r>
          </a:p>
        </p:txBody>
      </p:sp>
      <p:sp>
        <p:nvSpPr>
          <p:cNvPr id="2" name="Content Placeholder 1">
            <a:extLst>
              <a:ext uri="{FF2B5EF4-FFF2-40B4-BE49-F238E27FC236}">
                <a16:creationId xmlns:a16="http://schemas.microsoft.com/office/drawing/2014/main" id="{56409112-FB9C-4DB8-AEEB-5E80938EAB8F}"/>
              </a:ext>
            </a:extLst>
          </p:cNvPr>
          <p:cNvSpPr>
            <a:spLocks noGrp="1"/>
          </p:cNvSpPr>
          <p:nvPr>
            <p:ph idx="1"/>
          </p:nvPr>
        </p:nvSpPr>
        <p:spPr/>
        <p:txBody>
          <a:bodyPr/>
          <a:lstStyle/>
          <a:p>
            <a:r>
              <a:rPr lang="en-US" b="1" dirty="0"/>
              <a:t>Body: </a:t>
            </a:r>
            <a:r>
              <a:rPr lang="en-US" dirty="0"/>
              <a:t>Laid on its side</a:t>
            </a:r>
          </a:p>
          <a:p>
            <a:r>
              <a:rPr lang="en-US" b="1" dirty="0"/>
              <a:t>Bottom Arm: </a:t>
            </a:r>
            <a:r>
              <a:rPr lang="en-US" dirty="0"/>
              <a:t>Reached outward</a:t>
            </a:r>
          </a:p>
          <a:p>
            <a:r>
              <a:rPr lang="en-US" b="1" dirty="0"/>
              <a:t>Top Arm: </a:t>
            </a:r>
            <a:r>
              <a:rPr lang="en-US" dirty="0"/>
              <a:t>Rest hand on bicep of bottom arm</a:t>
            </a:r>
          </a:p>
          <a:p>
            <a:r>
              <a:rPr lang="en-US" b="1" dirty="0"/>
              <a:t>Head: </a:t>
            </a:r>
            <a:r>
              <a:rPr lang="en-US" dirty="0"/>
              <a:t>Rest on hand</a:t>
            </a:r>
          </a:p>
          <a:p>
            <a:r>
              <a:rPr lang="en-US" b="1" dirty="0"/>
              <a:t>Legs: </a:t>
            </a:r>
            <a:r>
              <a:rPr lang="en-US" dirty="0"/>
              <a:t>Bent slightly</a:t>
            </a:r>
          </a:p>
          <a:p>
            <a:r>
              <a:rPr lang="en-US" b="1" dirty="0"/>
              <a:t>Chin: </a:t>
            </a:r>
            <a:r>
              <a:rPr lang="en-US" dirty="0"/>
              <a:t>Raised forward</a:t>
            </a:r>
          </a:p>
          <a:p>
            <a:r>
              <a:rPr lang="en-US" b="1" dirty="0"/>
              <a:t>Mouth: </a:t>
            </a:r>
            <a:r>
              <a:rPr lang="en-US" dirty="0"/>
              <a:t>Pointed downward</a:t>
            </a:r>
          </a:p>
        </p:txBody>
      </p:sp>
      <p:sp>
        <p:nvSpPr>
          <p:cNvPr id="6" name="Content Placeholder 5">
            <a:extLst>
              <a:ext uri="{FF2B5EF4-FFF2-40B4-BE49-F238E27FC236}">
                <a16:creationId xmlns:a16="http://schemas.microsoft.com/office/drawing/2014/main" id="{9AD60277-36F3-4C21-9D8F-078DA5DA638F}"/>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5EF8BDBE-5D46-4729-B17B-D577287B5C3B}"/>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D222313-92AC-416F-96ED-446314C47083}"/>
              </a:ext>
            </a:extLst>
          </p:cNvPr>
          <p:cNvSpPr>
            <a:spLocks noGrp="1"/>
          </p:cNvSpPr>
          <p:nvPr>
            <p:ph type="body" sz="quarter" idx="11"/>
          </p:nvPr>
        </p:nvSpPr>
        <p:spPr/>
        <p:txBody>
          <a:bodyPr/>
          <a:lstStyle/>
          <a:p>
            <a:r>
              <a:rPr lang="en-US" dirty="0"/>
              <a:t>3-18</a:t>
            </a:r>
          </a:p>
        </p:txBody>
      </p:sp>
    </p:spTree>
    <p:extLst>
      <p:ext uri="{BB962C8B-B14F-4D97-AF65-F5344CB8AC3E}">
        <p14:creationId xmlns:p14="http://schemas.microsoft.com/office/powerpoint/2010/main" val="205758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2B2D5-5183-4840-8F3D-C0A38DACFF5F}"/>
              </a:ext>
            </a:extLst>
          </p:cNvPr>
          <p:cNvSpPr>
            <a:spLocks noGrp="1"/>
          </p:cNvSpPr>
          <p:nvPr>
            <p:ph type="title"/>
          </p:nvPr>
        </p:nvSpPr>
        <p:spPr/>
        <p:txBody>
          <a:bodyPr/>
          <a:lstStyle/>
          <a:p>
            <a:r>
              <a:rPr lang="en-US" dirty="0"/>
              <a:t>Unit</a:t>
            </a:r>
            <a:r>
              <a:rPr lang="en-US" sz="800" dirty="0">
                <a:solidFill>
                  <a:srgbClr val="448431"/>
                </a:solidFill>
              </a:rPr>
              <a:t> 3 </a:t>
            </a:r>
            <a:r>
              <a:rPr lang="en-US" dirty="0"/>
              <a:t>Objectives</a:t>
            </a:r>
          </a:p>
        </p:txBody>
      </p:sp>
      <p:sp>
        <p:nvSpPr>
          <p:cNvPr id="2" name="Content Placeholder 1">
            <a:extLst>
              <a:ext uri="{FF2B5EF4-FFF2-40B4-BE49-F238E27FC236}">
                <a16:creationId xmlns:a16="http://schemas.microsoft.com/office/drawing/2014/main" id="{D03CDD79-53A7-40EC-82AA-0E8D2A352936}"/>
              </a:ext>
            </a:extLst>
          </p:cNvPr>
          <p:cNvSpPr>
            <a:spLocks noGrp="1"/>
          </p:cNvSpPr>
          <p:nvPr>
            <p:ph idx="1"/>
          </p:nvPr>
        </p:nvSpPr>
        <p:spPr/>
        <p:txBody>
          <a:bodyPr/>
          <a:lstStyle/>
          <a:p>
            <a:r>
              <a:rPr lang="en-US" dirty="0"/>
              <a:t>Identify life-threatening conditions resulting from trauma including severe bleeding, low body temperature, and airway blockage </a:t>
            </a:r>
          </a:p>
          <a:p>
            <a:r>
              <a:rPr lang="en-US" dirty="0"/>
              <a:t>Apply correct life saving techniques </a:t>
            </a:r>
          </a:p>
          <a:p>
            <a:r>
              <a:rPr lang="en-US" dirty="0"/>
              <a:t>Provide basic first-aid care for non-life threatening injuries </a:t>
            </a:r>
          </a:p>
        </p:txBody>
      </p:sp>
      <p:sp>
        <p:nvSpPr>
          <p:cNvPr id="6" name="Content Placeholder 5">
            <a:extLst>
              <a:ext uri="{FF2B5EF4-FFF2-40B4-BE49-F238E27FC236}">
                <a16:creationId xmlns:a16="http://schemas.microsoft.com/office/drawing/2014/main" id="{2BDAADC4-F0BD-4191-83E7-844F4F0797BE}"/>
              </a:ext>
            </a:extLst>
          </p:cNvPr>
          <p:cNvSpPr>
            <a:spLocks noGrp="1"/>
          </p:cNvSpPr>
          <p:nvPr>
            <p:ph sz="quarter" idx="12"/>
          </p:nvPr>
        </p:nvSpPr>
        <p:spPr/>
        <p:txBody>
          <a:bodyPr/>
          <a:lstStyle/>
          <a:p>
            <a:r>
              <a:rPr lang="en-US" dirty="0"/>
              <a:t>PM 3-1</a:t>
            </a:r>
          </a:p>
        </p:txBody>
      </p:sp>
      <p:sp>
        <p:nvSpPr>
          <p:cNvPr id="4" name="Text Placeholder 3">
            <a:extLst>
              <a:ext uri="{FF2B5EF4-FFF2-40B4-BE49-F238E27FC236}">
                <a16:creationId xmlns:a16="http://schemas.microsoft.com/office/drawing/2014/main" id="{F542A2E7-3F1F-4B3F-9C23-3E4029E3FFC1}"/>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2E830F15-04EB-4A89-BDB7-A8D0EE3AC51C}"/>
              </a:ext>
            </a:extLst>
          </p:cNvPr>
          <p:cNvSpPr>
            <a:spLocks noGrp="1"/>
          </p:cNvSpPr>
          <p:nvPr>
            <p:ph type="body" sz="quarter" idx="11"/>
          </p:nvPr>
        </p:nvSpPr>
        <p:spPr/>
        <p:txBody>
          <a:bodyPr/>
          <a:lstStyle/>
          <a:p>
            <a:r>
              <a:rPr lang="en-US" dirty="0"/>
              <a:t>3-1</a:t>
            </a:r>
          </a:p>
        </p:txBody>
      </p:sp>
    </p:spTree>
    <p:extLst>
      <p:ext uri="{BB962C8B-B14F-4D97-AF65-F5344CB8AC3E}">
        <p14:creationId xmlns:p14="http://schemas.microsoft.com/office/powerpoint/2010/main" val="211668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F1FE5-1565-4F2B-BCC1-FE6524C93069}"/>
              </a:ext>
            </a:extLst>
          </p:cNvPr>
          <p:cNvSpPr>
            <a:spLocks noGrp="1"/>
          </p:cNvSpPr>
          <p:nvPr>
            <p:ph type="title"/>
          </p:nvPr>
        </p:nvSpPr>
        <p:spPr/>
        <p:txBody>
          <a:bodyPr/>
          <a:lstStyle/>
          <a:p>
            <a:r>
              <a:rPr lang="en-US" dirty="0"/>
              <a:t>Jaw-thrust Maneuver</a:t>
            </a:r>
          </a:p>
        </p:txBody>
      </p:sp>
      <p:sp>
        <p:nvSpPr>
          <p:cNvPr id="2" name="Content Placeholder 1">
            <a:extLst>
              <a:ext uri="{FF2B5EF4-FFF2-40B4-BE49-F238E27FC236}">
                <a16:creationId xmlns:a16="http://schemas.microsoft.com/office/drawing/2014/main" id="{A7A0EA16-77BD-468E-A19F-FB3D8C7E726E}"/>
              </a:ext>
            </a:extLst>
          </p:cNvPr>
          <p:cNvSpPr>
            <a:spLocks noGrp="1"/>
          </p:cNvSpPr>
          <p:nvPr>
            <p:ph idx="1"/>
          </p:nvPr>
        </p:nvSpPr>
        <p:spPr/>
        <p:txBody>
          <a:bodyPr/>
          <a:lstStyle/>
          <a:p>
            <a:pPr marL="514350" indent="-514350">
              <a:buFont typeface="+mj-lt"/>
              <a:buAutoNum type="arabicPeriod"/>
            </a:pPr>
            <a:r>
              <a:rPr lang="en-US" dirty="0"/>
              <a:t>Kneel above the patient’s head</a:t>
            </a:r>
          </a:p>
          <a:p>
            <a:pPr marL="514350" indent="-514350">
              <a:spcBef>
                <a:spcPts val="400"/>
              </a:spcBef>
              <a:buFont typeface="+mj-lt"/>
              <a:buAutoNum type="arabicPeriod"/>
            </a:pPr>
            <a:r>
              <a:rPr lang="en-US" dirty="0"/>
              <a:t>Put one hand on each side of the patient’s head with the thumbs near the corners of the mouth pointed toward the chin, using the elbows for support</a:t>
            </a:r>
          </a:p>
          <a:p>
            <a:pPr marL="514350" indent="-514350">
              <a:spcBef>
                <a:spcPts val="400"/>
              </a:spcBef>
              <a:buFont typeface="+mj-lt"/>
              <a:buAutoNum type="arabicPeriod"/>
            </a:pPr>
            <a:r>
              <a:rPr lang="en-US" dirty="0"/>
              <a:t>Slide the fingers into position under the angles of the patient’s jawbone without moving the head or neck</a:t>
            </a:r>
          </a:p>
          <a:p>
            <a:pPr marL="514350" indent="-514350">
              <a:spcBef>
                <a:spcPts val="400"/>
              </a:spcBef>
              <a:buFont typeface="+mj-lt"/>
              <a:buAutoNum type="arabicPeriod"/>
            </a:pPr>
            <a:r>
              <a:rPr lang="en-US" dirty="0"/>
              <a:t>Thrust the jaw upward without moving the head or neck to lift the jaw and open the airway </a:t>
            </a:r>
          </a:p>
          <a:p>
            <a:pPr marL="514350" indent="-514350">
              <a:buFont typeface="+mj-lt"/>
              <a:buAutoNum type="arabicPeriod"/>
            </a:pPr>
            <a:endParaRPr lang="en-US" dirty="0"/>
          </a:p>
        </p:txBody>
      </p:sp>
      <p:sp>
        <p:nvSpPr>
          <p:cNvPr id="6" name="Content Placeholder 5">
            <a:extLst>
              <a:ext uri="{FF2B5EF4-FFF2-40B4-BE49-F238E27FC236}">
                <a16:creationId xmlns:a16="http://schemas.microsoft.com/office/drawing/2014/main" id="{ABFC58E9-9743-41D5-AE62-DB015551AE3E}"/>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9BB7886A-615F-4E00-A888-A4F5792BEDA7}"/>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3FA4253-3F05-4576-986F-4C6E6494EF38}"/>
              </a:ext>
            </a:extLst>
          </p:cNvPr>
          <p:cNvSpPr>
            <a:spLocks noGrp="1"/>
          </p:cNvSpPr>
          <p:nvPr>
            <p:ph type="body" sz="quarter" idx="11"/>
          </p:nvPr>
        </p:nvSpPr>
        <p:spPr/>
        <p:txBody>
          <a:bodyPr/>
          <a:lstStyle/>
          <a:p>
            <a:r>
              <a:rPr lang="en-US" dirty="0"/>
              <a:t>3-19</a:t>
            </a:r>
          </a:p>
        </p:txBody>
      </p:sp>
    </p:spTree>
    <p:extLst>
      <p:ext uri="{BB962C8B-B14F-4D97-AF65-F5344CB8AC3E}">
        <p14:creationId xmlns:p14="http://schemas.microsoft.com/office/powerpoint/2010/main" val="189319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94F545-2541-4FB7-B053-08471F3AE3C4}"/>
              </a:ext>
            </a:extLst>
          </p:cNvPr>
          <p:cNvSpPr>
            <a:spLocks noGrp="1"/>
          </p:cNvSpPr>
          <p:nvPr>
            <p:ph type="title"/>
          </p:nvPr>
        </p:nvSpPr>
        <p:spPr/>
        <p:txBody>
          <a:bodyPr/>
          <a:lstStyle/>
          <a:p>
            <a:r>
              <a:rPr lang="en-US" dirty="0"/>
              <a:t>Exercise 3.2</a:t>
            </a:r>
          </a:p>
        </p:txBody>
      </p:sp>
      <p:sp>
        <p:nvSpPr>
          <p:cNvPr id="2" name="Content Placeholder 1">
            <a:extLst>
              <a:ext uri="{FF2B5EF4-FFF2-40B4-BE49-F238E27FC236}">
                <a16:creationId xmlns:a16="http://schemas.microsoft.com/office/drawing/2014/main" id="{AC60F722-A72E-4506-A8B8-EA4C5F8E13EB}"/>
              </a:ext>
            </a:extLst>
          </p:cNvPr>
          <p:cNvSpPr>
            <a:spLocks noGrp="1"/>
          </p:cNvSpPr>
          <p:nvPr>
            <p:ph idx="1"/>
          </p:nvPr>
        </p:nvSpPr>
        <p:spPr/>
        <p:txBody>
          <a:bodyPr/>
          <a:lstStyle/>
          <a:p>
            <a:r>
              <a:rPr lang="en-US" dirty="0"/>
              <a:t>Break into pairs and have one person play the rescuer and one person play the patient </a:t>
            </a:r>
          </a:p>
          <a:p>
            <a:r>
              <a:rPr lang="en-US" dirty="0"/>
              <a:t>Assume that the unconscious injured individual is breathing </a:t>
            </a:r>
          </a:p>
          <a:p>
            <a:r>
              <a:rPr lang="en-US" dirty="0"/>
              <a:t>Place them into the recovery position using the technique you just learned </a:t>
            </a:r>
          </a:p>
        </p:txBody>
      </p:sp>
      <p:sp>
        <p:nvSpPr>
          <p:cNvPr id="6" name="Content Placeholder 5">
            <a:extLst>
              <a:ext uri="{FF2B5EF4-FFF2-40B4-BE49-F238E27FC236}">
                <a16:creationId xmlns:a16="http://schemas.microsoft.com/office/drawing/2014/main" id="{CA81E904-25F9-4686-B1B0-CF7355E8D5C4}"/>
              </a:ext>
            </a:extLst>
          </p:cNvPr>
          <p:cNvSpPr>
            <a:spLocks noGrp="1"/>
          </p:cNvSpPr>
          <p:nvPr>
            <p:ph sz="quarter" idx="12"/>
          </p:nvPr>
        </p:nvSpPr>
        <p:spPr/>
        <p:txBody>
          <a:bodyPr/>
          <a:lstStyle/>
          <a:p>
            <a:r>
              <a:rPr lang="en-US" dirty="0"/>
              <a:t>PM 3-8</a:t>
            </a:r>
          </a:p>
        </p:txBody>
      </p:sp>
      <p:sp>
        <p:nvSpPr>
          <p:cNvPr id="4" name="Text Placeholder 3">
            <a:extLst>
              <a:ext uri="{FF2B5EF4-FFF2-40B4-BE49-F238E27FC236}">
                <a16:creationId xmlns:a16="http://schemas.microsoft.com/office/drawing/2014/main" id="{9A2E6B97-F835-4953-83BC-954694B91736}"/>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397B8FB3-D50F-45C8-BB02-A6E2030D465F}"/>
              </a:ext>
            </a:extLst>
          </p:cNvPr>
          <p:cNvSpPr>
            <a:spLocks noGrp="1"/>
          </p:cNvSpPr>
          <p:nvPr>
            <p:ph type="body" sz="quarter" idx="11"/>
          </p:nvPr>
        </p:nvSpPr>
        <p:spPr/>
        <p:txBody>
          <a:bodyPr/>
          <a:lstStyle/>
          <a:p>
            <a:r>
              <a:rPr lang="en-US" dirty="0"/>
              <a:t>3-20</a:t>
            </a:r>
          </a:p>
        </p:txBody>
      </p:sp>
    </p:spTree>
    <p:extLst>
      <p:ext uri="{BB962C8B-B14F-4D97-AF65-F5344CB8AC3E}">
        <p14:creationId xmlns:p14="http://schemas.microsoft.com/office/powerpoint/2010/main" val="120920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345FC-55FC-4A7B-92E8-DA25E36EC291}"/>
              </a:ext>
            </a:extLst>
          </p:cNvPr>
          <p:cNvSpPr>
            <a:spLocks noGrp="1"/>
          </p:cNvSpPr>
          <p:nvPr>
            <p:ph type="title"/>
          </p:nvPr>
        </p:nvSpPr>
        <p:spPr/>
        <p:txBody>
          <a:bodyPr/>
          <a:lstStyle/>
          <a:p>
            <a:r>
              <a:rPr lang="en-US" dirty="0"/>
              <a:t>Providing Comfort</a:t>
            </a:r>
          </a:p>
        </p:txBody>
      </p:sp>
      <p:sp>
        <p:nvSpPr>
          <p:cNvPr id="2" name="Content Placeholder 1">
            <a:extLst>
              <a:ext uri="{FF2B5EF4-FFF2-40B4-BE49-F238E27FC236}">
                <a16:creationId xmlns:a16="http://schemas.microsoft.com/office/drawing/2014/main" id="{7959B7A8-2F3A-4AD5-A078-E77D32FB309F}"/>
              </a:ext>
            </a:extLst>
          </p:cNvPr>
          <p:cNvSpPr>
            <a:spLocks noGrp="1"/>
          </p:cNvSpPr>
          <p:nvPr>
            <p:ph idx="1"/>
          </p:nvPr>
        </p:nvSpPr>
        <p:spPr/>
        <p:txBody>
          <a:bodyPr/>
          <a:lstStyle/>
          <a:p>
            <a:r>
              <a:rPr lang="en-US" dirty="0"/>
              <a:t>What can you do?</a:t>
            </a:r>
          </a:p>
          <a:p>
            <a:pPr lvl="1"/>
            <a:r>
              <a:rPr lang="en-US" dirty="0"/>
              <a:t>Keep them warm </a:t>
            </a:r>
          </a:p>
          <a:p>
            <a:pPr lvl="1"/>
            <a:r>
              <a:rPr lang="en-US" dirty="0"/>
              <a:t>Offer a hand to hold </a:t>
            </a:r>
          </a:p>
          <a:p>
            <a:pPr lvl="1"/>
            <a:r>
              <a:rPr lang="en-US" dirty="0"/>
              <a:t>Maintain eye contact </a:t>
            </a:r>
          </a:p>
          <a:p>
            <a:pPr lvl="1"/>
            <a:r>
              <a:rPr lang="en-US" dirty="0"/>
              <a:t>Be patient and understanding </a:t>
            </a:r>
          </a:p>
          <a:p>
            <a:pPr lvl="1"/>
            <a:r>
              <a:rPr lang="en-US" dirty="0"/>
              <a:t>If you have to move on to provide aid to another person, let them know </a:t>
            </a:r>
          </a:p>
          <a:p>
            <a:endParaRPr lang="en-US" dirty="0"/>
          </a:p>
        </p:txBody>
      </p:sp>
      <p:sp>
        <p:nvSpPr>
          <p:cNvPr id="6" name="Content Placeholder 5">
            <a:extLst>
              <a:ext uri="{FF2B5EF4-FFF2-40B4-BE49-F238E27FC236}">
                <a16:creationId xmlns:a16="http://schemas.microsoft.com/office/drawing/2014/main" id="{4106E415-26BB-48BD-8DBB-B6DE2EB73058}"/>
              </a:ext>
            </a:extLst>
          </p:cNvPr>
          <p:cNvSpPr>
            <a:spLocks noGrp="1"/>
          </p:cNvSpPr>
          <p:nvPr>
            <p:ph sz="quarter" idx="12"/>
          </p:nvPr>
        </p:nvSpPr>
        <p:spPr/>
        <p:txBody>
          <a:bodyPr/>
          <a:lstStyle/>
          <a:p>
            <a:r>
              <a:rPr lang="en-US" dirty="0"/>
              <a:t>PM 3-8</a:t>
            </a:r>
          </a:p>
        </p:txBody>
      </p:sp>
      <p:sp>
        <p:nvSpPr>
          <p:cNvPr id="4" name="Text Placeholder 3">
            <a:extLst>
              <a:ext uri="{FF2B5EF4-FFF2-40B4-BE49-F238E27FC236}">
                <a16:creationId xmlns:a16="http://schemas.microsoft.com/office/drawing/2014/main" id="{17B7F178-9198-4289-A5F7-81C8D02EBD07}"/>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2A812CA3-F76D-4A93-8676-816F3C8F958A}"/>
              </a:ext>
            </a:extLst>
          </p:cNvPr>
          <p:cNvSpPr>
            <a:spLocks noGrp="1"/>
          </p:cNvSpPr>
          <p:nvPr>
            <p:ph type="body" sz="quarter" idx="11"/>
          </p:nvPr>
        </p:nvSpPr>
        <p:spPr/>
        <p:txBody>
          <a:bodyPr/>
          <a:lstStyle/>
          <a:p>
            <a:r>
              <a:rPr lang="en-US" dirty="0"/>
              <a:t>3-21</a:t>
            </a:r>
          </a:p>
        </p:txBody>
      </p:sp>
    </p:spTree>
    <p:extLst>
      <p:ext uri="{BB962C8B-B14F-4D97-AF65-F5344CB8AC3E}">
        <p14:creationId xmlns:p14="http://schemas.microsoft.com/office/powerpoint/2010/main" val="16842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01F3D-995A-4212-B967-CCC934AA19DD}"/>
              </a:ext>
            </a:extLst>
          </p:cNvPr>
          <p:cNvSpPr>
            <a:spLocks noGrp="1"/>
          </p:cNvSpPr>
          <p:nvPr>
            <p:ph type="title"/>
          </p:nvPr>
        </p:nvSpPr>
        <p:spPr/>
        <p:txBody>
          <a:bodyPr/>
          <a:lstStyle/>
          <a:p>
            <a:r>
              <a:rPr lang="en-US" dirty="0"/>
              <a:t>Treating Burns</a:t>
            </a:r>
          </a:p>
        </p:txBody>
      </p:sp>
      <p:sp>
        <p:nvSpPr>
          <p:cNvPr id="2" name="Content Placeholder 1">
            <a:extLst>
              <a:ext uri="{FF2B5EF4-FFF2-40B4-BE49-F238E27FC236}">
                <a16:creationId xmlns:a16="http://schemas.microsoft.com/office/drawing/2014/main" id="{28F30724-2858-47AB-8458-56892BC29B0A}"/>
              </a:ext>
            </a:extLst>
          </p:cNvPr>
          <p:cNvSpPr>
            <a:spLocks noGrp="1"/>
          </p:cNvSpPr>
          <p:nvPr>
            <p:ph idx="1"/>
          </p:nvPr>
        </p:nvSpPr>
        <p:spPr/>
        <p:txBody>
          <a:bodyPr/>
          <a:lstStyle/>
          <a:p>
            <a:r>
              <a:rPr lang="en-US" dirty="0"/>
              <a:t>Prevent hypothermia </a:t>
            </a:r>
          </a:p>
          <a:p>
            <a:r>
              <a:rPr lang="en-US" dirty="0"/>
              <a:t>Manage pain </a:t>
            </a:r>
          </a:p>
          <a:p>
            <a:r>
              <a:rPr lang="en-US" dirty="0"/>
              <a:t>Reduce risk of infection </a:t>
            </a:r>
          </a:p>
        </p:txBody>
      </p:sp>
      <p:sp>
        <p:nvSpPr>
          <p:cNvPr id="6" name="Content Placeholder 5">
            <a:extLst>
              <a:ext uri="{FF2B5EF4-FFF2-40B4-BE49-F238E27FC236}">
                <a16:creationId xmlns:a16="http://schemas.microsoft.com/office/drawing/2014/main" id="{89F1B731-45E8-4DA4-B0BE-97BCA93BBF10}"/>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D264F274-F22D-4BEE-A93C-D22C2F9787BA}"/>
              </a:ext>
            </a:extLst>
          </p:cNvPr>
          <p:cNvSpPr>
            <a:spLocks noGrp="1"/>
          </p:cNvSpPr>
          <p:nvPr>
            <p:ph type="body" sz="quarter" idx="10"/>
          </p:nvPr>
        </p:nvSpPr>
        <p:spPr>
          <a:xfrm>
            <a:off x="1429787" y="6385716"/>
            <a:ext cx="460525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BEF79C4-D4F9-4160-9048-74B3E31FF293}"/>
              </a:ext>
            </a:extLst>
          </p:cNvPr>
          <p:cNvSpPr>
            <a:spLocks noGrp="1"/>
          </p:cNvSpPr>
          <p:nvPr>
            <p:ph type="body" sz="quarter" idx="11"/>
          </p:nvPr>
        </p:nvSpPr>
        <p:spPr/>
        <p:txBody>
          <a:bodyPr/>
          <a:lstStyle/>
          <a:p>
            <a:r>
              <a:rPr lang="en-US" dirty="0"/>
              <a:t>3-22</a:t>
            </a:r>
          </a:p>
        </p:txBody>
      </p:sp>
    </p:spTree>
    <p:extLst>
      <p:ext uri="{BB962C8B-B14F-4D97-AF65-F5344CB8AC3E}">
        <p14:creationId xmlns:p14="http://schemas.microsoft.com/office/powerpoint/2010/main" val="2416346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725A0-35E8-4A13-B5A6-66620388F659}"/>
              </a:ext>
            </a:extLst>
          </p:cNvPr>
          <p:cNvSpPr>
            <a:spLocks noGrp="1"/>
          </p:cNvSpPr>
          <p:nvPr>
            <p:ph type="title"/>
          </p:nvPr>
        </p:nvSpPr>
        <p:spPr/>
        <p:txBody>
          <a:bodyPr/>
          <a:lstStyle/>
          <a:p>
            <a:r>
              <a:rPr lang="en-US" dirty="0"/>
              <a:t>Burn Severity</a:t>
            </a:r>
          </a:p>
        </p:txBody>
      </p:sp>
      <p:sp>
        <p:nvSpPr>
          <p:cNvPr id="2" name="Content Placeholder 1">
            <a:extLst>
              <a:ext uri="{FF2B5EF4-FFF2-40B4-BE49-F238E27FC236}">
                <a16:creationId xmlns:a16="http://schemas.microsoft.com/office/drawing/2014/main" id="{EA09CDDD-E573-4F63-9281-693A739A0258}"/>
              </a:ext>
            </a:extLst>
          </p:cNvPr>
          <p:cNvSpPr>
            <a:spLocks noGrp="1"/>
          </p:cNvSpPr>
          <p:nvPr>
            <p:ph idx="1"/>
          </p:nvPr>
        </p:nvSpPr>
        <p:spPr/>
        <p:txBody>
          <a:bodyPr/>
          <a:lstStyle/>
          <a:p>
            <a:r>
              <a:rPr lang="en-US" dirty="0"/>
              <a:t>Factors that affect burn severity:</a:t>
            </a:r>
          </a:p>
          <a:p>
            <a:pPr lvl="1"/>
            <a:r>
              <a:rPr lang="en-US" dirty="0"/>
              <a:t>Temperature of burning agent</a:t>
            </a:r>
          </a:p>
          <a:p>
            <a:pPr lvl="1"/>
            <a:r>
              <a:rPr lang="en-US" dirty="0"/>
              <a:t>Period of time survivor exposed</a:t>
            </a:r>
          </a:p>
          <a:p>
            <a:pPr lvl="1"/>
            <a:r>
              <a:rPr lang="en-US" dirty="0"/>
              <a:t>Area of body affected</a:t>
            </a:r>
          </a:p>
          <a:p>
            <a:pPr lvl="1"/>
            <a:r>
              <a:rPr lang="en-US" dirty="0"/>
              <a:t>Size of area burned</a:t>
            </a:r>
          </a:p>
          <a:p>
            <a:pPr lvl="1"/>
            <a:r>
              <a:rPr lang="en-US" dirty="0"/>
              <a:t>Depth of burn </a:t>
            </a:r>
          </a:p>
          <a:p>
            <a:endParaRPr lang="en-US" dirty="0"/>
          </a:p>
        </p:txBody>
      </p:sp>
      <p:pic>
        <p:nvPicPr>
          <p:cNvPr id="6" name="Picture 5" descr="Photo depicting a burn on a patient's leg.">
            <a:extLst>
              <a:ext uri="{FF2B5EF4-FFF2-40B4-BE49-F238E27FC236}">
                <a16:creationId xmlns:a16="http://schemas.microsoft.com/office/drawing/2014/main" id="{A9AB06A4-A698-4E2A-A05F-EC0BDDE4180C}"/>
              </a:ext>
            </a:extLst>
          </p:cNvPr>
          <p:cNvPicPr>
            <a:picLocks noChangeAspect="1"/>
          </p:cNvPicPr>
          <p:nvPr/>
        </p:nvPicPr>
        <p:blipFill>
          <a:blip r:embed="rId2"/>
          <a:stretch>
            <a:fillRect/>
          </a:stretch>
        </p:blipFill>
        <p:spPr>
          <a:xfrm>
            <a:off x="5568867" y="2914017"/>
            <a:ext cx="3267562" cy="2435819"/>
          </a:xfrm>
          <a:prstGeom prst="rect">
            <a:avLst/>
          </a:prstGeom>
        </p:spPr>
      </p:pic>
      <p:sp>
        <p:nvSpPr>
          <p:cNvPr id="10" name="Content Placeholder 9">
            <a:extLst>
              <a:ext uri="{FF2B5EF4-FFF2-40B4-BE49-F238E27FC236}">
                <a16:creationId xmlns:a16="http://schemas.microsoft.com/office/drawing/2014/main" id="{558E70A8-68DB-4175-9F3D-0E95C86AD6C9}"/>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F3AD6FA0-CCAF-4911-99DD-73907FE9EB03}"/>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C71BF4A-812D-4B69-9381-478EE5692527}"/>
              </a:ext>
            </a:extLst>
          </p:cNvPr>
          <p:cNvSpPr>
            <a:spLocks noGrp="1"/>
          </p:cNvSpPr>
          <p:nvPr>
            <p:ph type="body" sz="quarter" idx="11"/>
          </p:nvPr>
        </p:nvSpPr>
        <p:spPr/>
        <p:txBody>
          <a:bodyPr/>
          <a:lstStyle/>
          <a:p>
            <a:r>
              <a:rPr lang="en-US" dirty="0"/>
              <a:t>3-23</a:t>
            </a:r>
          </a:p>
        </p:txBody>
      </p:sp>
    </p:spTree>
    <p:extLst>
      <p:ext uri="{BB962C8B-B14F-4D97-AF65-F5344CB8AC3E}">
        <p14:creationId xmlns:p14="http://schemas.microsoft.com/office/powerpoint/2010/main" val="164528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41A15-5EC6-4E30-B723-59793D555895}"/>
              </a:ext>
            </a:extLst>
          </p:cNvPr>
          <p:cNvSpPr>
            <a:spLocks noGrp="1"/>
          </p:cNvSpPr>
          <p:nvPr>
            <p:ph type="title"/>
          </p:nvPr>
        </p:nvSpPr>
        <p:spPr/>
        <p:txBody>
          <a:bodyPr/>
          <a:lstStyle/>
          <a:p>
            <a:r>
              <a:rPr lang="en-US" dirty="0"/>
              <a:t>Burn Classifications</a:t>
            </a:r>
          </a:p>
        </p:txBody>
      </p:sp>
      <p:sp>
        <p:nvSpPr>
          <p:cNvPr id="2" name="Content Placeholder 1">
            <a:extLst>
              <a:ext uri="{FF2B5EF4-FFF2-40B4-BE49-F238E27FC236}">
                <a16:creationId xmlns:a16="http://schemas.microsoft.com/office/drawing/2014/main" id="{98B32665-707E-4F32-B150-A684E52C8865}"/>
              </a:ext>
            </a:extLst>
          </p:cNvPr>
          <p:cNvSpPr>
            <a:spLocks noGrp="1"/>
          </p:cNvSpPr>
          <p:nvPr>
            <p:ph idx="1"/>
          </p:nvPr>
        </p:nvSpPr>
        <p:spPr>
          <a:xfrm>
            <a:off x="315142" y="1521229"/>
            <a:ext cx="4438997" cy="4781145"/>
          </a:xfrm>
        </p:spPr>
        <p:txBody>
          <a:bodyPr/>
          <a:lstStyle/>
          <a:p>
            <a:r>
              <a:rPr lang="en-US" b="1" dirty="0"/>
              <a:t>Superficial: </a:t>
            </a:r>
            <a:r>
              <a:rPr lang="en-US" dirty="0"/>
              <a:t>epidermis</a:t>
            </a:r>
          </a:p>
          <a:p>
            <a:r>
              <a:rPr lang="en-US" b="1" dirty="0"/>
              <a:t>Partial Thickness: </a:t>
            </a:r>
            <a:r>
              <a:rPr lang="en-US" dirty="0"/>
              <a:t>dermis and epidermis</a:t>
            </a:r>
          </a:p>
          <a:p>
            <a:r>
              <a:rPr lang="en-US" b="1" dirty="0"/>
              <a:t>Full Thickness: </a:t>
            </a:r>
            <a:r>
              <a:rPr lang="en-US" dirty="0"/>
              <a:t>subcutaneous layer and all layers above</a:t>
            </a:r>
          </a:p>
        </p:txBody>
      </p:sp>
      <p:pic>
        <p:nvPicPr>
          <p:cNvPr id="8" name="Picture 7" descr="Diagram depicting superficial (first degree), partial thickness (second degree), and full thickness (third degree) burns. Diagram also shows which layers of skin they affect (epidermis, dermis, and subcutaneous tissue). Superficial burns affect the epidermis. Partial thickness burns affect the dermis and epidermis. Full thickness burns affect the subcutaneous tissue and all layers above. ">
            <a:extLst>
              <a:ext uri="{FF2B5EF4-FFF2-40B4-BE49-F238E27FC236}">
                <a16:creationId xmlns:a16="http://schemas.microsoft.com/office/drawing/2014/main" id="{DBE3D0D7-C5E5-40B1-868E-839E6DFBF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288" y="1812015"/>
            <a:ext cx="3889820" cy="2349047"/>
          </a:xfrm>
          <a:prstGeom prst="rect">
            <a:avLst/>
          </a:prstGeom>
        </p:spPr>
      </p:pic>
      <p:sp>
        <p:nvSpPr>
          <p:cNvPr id="7" name="Content Placeholder 6">
            <a:extLst>
              <a:ext uri="{FF2B5EF4-FFF2-40B4-BE49-F238E27FC236}">
                <a16:creationId xmlns:a16="http://schemas.microsoft.com/office/drawing/2014/main" id="{D10ADFB8-4EF1-4503-B5CA-125709290FCD}"/>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83D1E9AA-37C8-4115-A417-DBC48F199092}"/>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C873C256-457A-4E37-BE41-3F917B53AFC3}"/>
              </a:ext>
            </a:extLst>
          </p:cNvPr>
          <p:cNvSpPr>
            <a:spLocks noGrp="1"/>
          </p:cNvSpPr>
          <p:nvPr>
            <p:ph type="body" sz="quarter" idx="11"/>
          </p:nvPr>
        </p:nvSpPr>
        <p:spPr/>
        <p:txBody>
          <a:bodyPr/>
          <a:lstStyle/>
          <a:p>
            <a:r>
              <a:rPr lang="en-US" dirty="0"/>
              <a:t>3-24</a:t>
            </a:r>
          </a:p>
        </p:txBody>
      </p:sp>
    </p:spTree>
    <p:extLst>
      <p:ext uri="{BB962C8B-B14F-4D97-AF65-F5344CB8AC3E}">
        <p14:creationId xmlns:p14="http://schemas.microsoft.com/office/powerpoint/2010/main" val="279658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CBEF3-7DC7-4259-A35C-FCF4B78583C6}"/>
              </a:ext>
            </a:extLst>
          </p:cNvPr>
          <p:cNvSpPr>
            <a:spLocks noGrp="1"/>
          </p:cNvSpPr>
          <p:nvPr>
            <p:ph type="title"/>
          </p:nvPr>
        </p:nvSpPr>
        <p:spPr/>
        <p:txBody>
          <a:bodyPr>
            <a:normAutofit fontScale="90000"/>
          </a:bodyPr>
          <a:lstStyle/>
          <a:p>
            <a:r>
              <a:rPr lang="en-US" dirty="0"/>
              <a:t>Treatment for Chemical Burns</a:t>
            </a:r>
          </a:p>
        </p:txBody>
      </p:sp>
      <p:sp>
        <p:nvSpPr>
          <p:cNvPr id="2" name="Content Placeholder 1">
            <a:extLst>
              <a:ext uri="{FF2B5EF4-FFF2-40B4-BE49-F238E27FC236}">
                <a16:creationId xmlns:a16="http://schemas.microsoft.com/office/drawing/2014/main" id="{877A4122-B5A8-4546-A678-AB4B9C3BEA95}"/>
              </a:ext>
            </a:extLst>
          </p:cNvPr>
          <p:cNvSpPr>
            <a:spLocks noGrp="1"/>
          </p:cNvSpPr>
          <p:nvPr>
            <p:ph idx="1"/>
          </p:nvPr>
        </p:nvSpPr>
        <p:spPr>
          <a:xfrm>
            <a:off x="315143" y="1521230"/>
            <a:ext cx="6814140" cy="4281694"/>
          </a:xfrm>
        </p:spPr>
        <p:txBody>
          <a:bodyPr>
            <a:normAutofit lnSpcReduction="10000"/>
          </a:bodyPr>
          <a:lstStyle/>
          <a:p>
            <a:r>
              <a:rPr lang="en-US" dirty="0"/>
              <a:t>Remove cause of burn and affected clothing or jewelry </a:t>
            </a:r>
          </a:p>
          <a:p>
            <a:r>
              <a:rPr lang="en-US" dirty="0"/>
              <a:t>If irritant is dry, gently brush away as much as possible </a:t>
            </a:r>
          </a:p>
          <a:p>
            <a:pPr lvl="1"/>
            <a:r>
              <a:rPr lang="en-US" dirty="0"/>
              <a:t>Always brush away from eyes, survivor, and yourself </a:t>
            </a:r>
          </a:p>
          <a:p>
            <a:r>
              <a:rPr lang="en-US" dirty="0"/>
              <a:t>Flush with lots of cool running water </a:t>
            </a:r>
          </a:p>
          <a:p>
            <a:r>
              <a:rPr lang="en-US" dirty="0"/>
              <a:t>Apply cool, wet compress to relieve pain </a:t>
            </a:r>
          </a:p>
          <a:p>
            <a:r>
              <a:rPr lang="en-US" dirty="0"/>
              <a:t>Cover wound loosely with dry, sterile or clean dressing </a:t>
            </a:r>
          </a:p>
          <a:p>
            <a:pPr lvl="1"/>
            <a:endParaRPr lang="en-US" dirty="0"/>
          </a:p>
          <a:p>
            <a:endParaRPr lang="en-US" dirty="0"/>
          </a:p>
        </p:txBody>
      </p:sp>
      <p:pic>
        <p:nvPicPr>
          <p:cNvPr id="6" name="Picture 5" descr="Skull and crossbones hazard symbol.">
            <a:extLst>
              <a:ext uri="{FF2B5EF4-FFF2-40B4-BE49-F238E27FC236}">
                <a16:creationId xmlns:a16="http://schemas.microsoft.com/office/drawing/2014/main" id="{A70CEF3D-5AAD-4439-8474-9D4D99439577}"/>
              </a:ext>
            </a:extLst>
          </p:cNvPr>
          <p:cNvPicPr>
            <a:picLocks noChangeAspect="1"/>
          </p:cNvPicPr>
          <p:nvPr/>
        </p:nvPicPr>
        <p:blipFill>
          <a:blip r:embed="rId2"/>
          <a:stretch>
            <a:fillRect/>
          </a:stretch>
        </p:blipFill>
        <p:spPr>
          <a:xfrm>
            <a:off x="7129282" y="3512968"/>
            <a:ext cx="2014718" cy="2012371"/>
          </a:xfrm>
          <a:prstGeom prst="rect">
            <a:avLst/>
          </a:prstGeom>
        </p:spPr>
      </p:pic>
      <p:sp>
        <p:nvSpPr>
          <p:cNvPr id="7" name="Content Placeholder 6">
            <a:extLst>
              <a:ext uri="{FF2B5EF4-FFF2-40B4-BE49-F238E27FC236}">
                <a16:creationId xmlns:a16="http://schemas.microsoft.com/office/drawing/2014/main" id="{A7D650CD-2201-4F28-AE4A-D6C10D11BA31}"/>
              </a:ext>
            </a:extLst>
          </p:cNvPr>
          <p:cNvSpPr>
            <a:spLocks noGrp="1"/>
          </p:cNvSpPr>
          <p:nvPr>
            <p:ph sz="quarter" idx="12"/>
          </p:nvPr>
        </p:nvSpPr>
        <p:spPr/>
        <p:txBody>
          <a:bodyPr/>
          <a:lstStyle/>
          <a:p>
            <a:r>
              <a:rPr lang="en-US" dirty="0"/>
              <a:t>PM 3-10</a:t>
            </a:r>
          </a:p>
        </p:txBody>
      </p:sp>
      <p:sp>
        <p:nvSpPr>
          <p:cNvPr id="4" name="Text Placeholder 3">
            <a:extLst>
              <a:ext uri="{FF2B5EF4-FFF2-40B4-BE49-F238E27FC236}">
                <a16:creationId xmlns:a16="http://schemas.microsoft.com/office/drawing/2014/main" id="{101F229D-C6A9-42D1-9315-6138E1B547DF}"/>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60F6F5BC-66ED-449A-B0B3-D6A8F36804C6}"/>
              </a:ext>
            </a:extLst>
          </p:cNvPr>
          <p:cNvSpPr>
            <a:spLocks noGrp="1"/>
          </p:cNvSpPr>
          <p:nvPr>
            <p:ph type="body" sz="quarter" idx="11"/>
          </p:nvPr>
        </p:nvSpPr>
        <p:spPr/>
        <p:txBody>
          <a:bodyPr/>
          <a:lstStyle/>
          <a:p>
            <a:r>
              <a:rPr lang="en-US" dirty="0"/>
              <a:t>3-25</a:t>
            </a:r>
          </a:p>
        </p:txBody>
      </p:sp>
    </p:spTree>
    <p:extLst>
      <p:ext uri="{BB962C8B-B14F-4D97-AF65-F5344CB8AC3E}">
        <p14:creationId xmlns:p14="http://schemas.microsoft.com/office/powerpoint/2010/main" val="146890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A5CC1-198A-4E12-B169-FF925B9034FD}"/>
              </a:ext>
            </a:extLst>
          </p:cNvPr>
          <p:cNvSpPr>
            <a:spLocks noGrp="1"/>
          </p:cNvSpPr>
          <p:nvPr>
            <p:ph type="title"/>
          </p:nvPr>
        </p:nvSpPr>
        <p:spPr/>
        <p:txBody>
          <a:bodyPr/>
          <a:lstStyle/>
          <a:p>
            <a:r>
              <a:rPr lang="en-US" dirty="0"/>
              <a:t>Wound Care</a:t>
            </a:r>
          </a:p>
        </p:txBody>
      </p:sp>
      <p:sp>
        <p:nvSpPr>
          <p:cNvPr id="2" name="Content Placeholder 1">
            <a:extLst>
              <a:ext uri="{FF2B5EF4-FFF2-40B4-BE49-F238E27FC236}">
                <a16:creationId xmlns:a16="http://schemas.microsoft.com/office/drawing/2014/main" id="{F3E12E59-A5C1-438D-9DB7-E4A739EB6263}"/>
              </a:ext>
            </a:extLst>
          </p:cNvPr>
          <p:cNvSpPr>
            <a:spLocks noGrp="1"/>
          </p:cNvSpPr>
          <p:nvPr>
            <p:ph idx="1"/>
          </p:nvPr>
        </p:nvSpPr>
        <p:spPr>
          <a:xfrm>
            <a:off x="315141" y="1521229"/>
            <a:ext cx="4863527" cy="4758287"/>
          </a:xfrm>
        </p:spPr>
        <p:txBody>
          <a:bodyPr/>
          <a:lstStyle/>
          <a:p>
            <a:r>
              <a:rPr lang="en-US" dirty="0"/>
              <a:t>Main treatment for wounds:</a:t>
            </a:r>
          </a:p>
          <a:p>
            <a:pPr lvl="1"/>
            <a:r>
              <a:rPr lang="en-US" dirty="0"/>
              <a:t>Control bleeding</a:t>
            </a:r>
          </a:p>
          <a:p>
            <a:pPr lvl="1"/>
            <a:r>
              <a:rPr lang="en-US" dirty="0"/>
              <a:t>Apply dressing and bandage </a:t>
            </a:r>
          </a:p>
          <a:p>
            <a:r>
              <a:rPr lang="en-US" dirty="0"/>
              <a:t>Apply dressing and bandage:</a:t>
            </a:r>
          </a:p>
          <a:p>
            <a:pPr lvl="1"/>
            <a:r>
              <a:rPr lang="en-US" dirty="0"/>
              <a:t>Apply dressing directly to wound</a:t>
            </a:r>
          </a:p>
          <a:p>
            <a:pPr lvl="1"/>
            <a:r>
              <a:rPr lang="en-US" dirty="0"/>
              <a:t>Bandage holds dressing in place </a:t>
            </a:r>
          </a:p>
          <a:p>
            <a:pPr marL="457189" lvl="1" indent="0">
              <a:buNone/>
            </a:pPr>
            <a:endParaRPr lang="en-US" dirty="0"/>
          </a:p>
          <a:p>
            <a:endParaRPr lang="en-US" dirty="0"/>
          </a:p>
        </p:txBody>
      </p:sp>
      <p:pic>
        <p:nvPicPr>
          <p:cNvPr id="6" name="Picture 5" descr="Photo: CERT member applies dressing to a wound on a patient's wrist.">
            <a:extLst>
              <a:ext uri="{FF2B5EF4-FFF2-40B4-BE49-F238E27FC236}">
                <a16:creationId xmlns:a16="http://schemas.microsoft.com/office/drawing/2014/main" id="{F5001F16-FF4C-4597-BD36-D68DEB3B09C8}"/>
              </a:ext>
            </a:extLst>
          </p:cNvPr>
          <p:cNvPicPr>
            <a:picLocks noChangeAspect="1"/>
          </p:cNvPicPr>
          <p:nvPr/>
        </p:nvPicPr>
        <p:blipFill>
          <a:blip r:embed="rId2"/>
          <a:stretch>
            <a:fillRect/>
          </a:stretch>
        </p:blipFill>
        <p:spPr>
          <a:xfrm>
            <a:off x="5959906" y="2254915"/>
            <a:ext cx="2145322" cy="3214235"/>
          </a:xfrm>
          <a:prstGeom prst="rect">
            <a:avLst/>
          </a:prstGeom>
        </p:spPr>
      </p:pic>
      <p:sp>
        <p:nvSpPr>
          <p:cNvPr id="7" name="Content Placeholder 6">
            <a:extLst>
              <a:ext uri="{FF2B5EF4-FFF2-40B4-BE49-F238E27FC236}">
                <a16:creationId xmlns:a16="http://schemas.microsoft.com/office/drawing/2014/main" id="{F82B63E1-6CE7-4FFA-84E2-1C6F612D07B0}"/>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82EF74D6-EC24-4300-BCCC-FD9BAB0418FC}"/>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41040BFC-87F2-4F71-B273-BE8E2798D340}"/>
              </a:ext>
            </a:extLst>
          </p:cNvPr>
          <p:cNvSpPr>
            <a:spLocks noGrp="1"/>
          </p:cNvSpPr>
          <p:nvPr>
            <p:ph type="body" sz="quarter" idx="11"/>
          </p:nvPr>
        </p:nvSpPr>
        <p:spPr/>
        <p:txBody>
          <a:bodyPr/>
          <a:lstStyle/>
          <a:p>
            <a:r>
              <a:rPr lang="en-US" dirty="0"/>
              <a:t>3-26</a:t>
            </a:r>
          </a:p>
        </p:txBody>
      </p:sp>
    </p:spTree>
    <p:extLst>
      <p:ext uri="{BB962C8B-B14F-4D97-AF65-F5344CB8AC3E}">
        <p14:creationId xmlns:p14="http://schemas.microsoft.com/office/powerpoint/2010/main" val="1209082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AADD9-BE94-4ED9-9244-943111315873}"/>
              </a:ext>
            </a:extLst>
          </p:cNvPr>
          <p:cNvSpPr>
            <a:spLocks noGrp="1"/>
          </p:cNvSpPr>
          <p:nvPr>
            <p:ph type="title"/>
          </p:nvPr>
        </p:nvSpPr>
        <p:spPr/>
        <p:txBody>
          <a:bodyPr/>
          <a:lstStyle/>
          <a:p>
            <a:r>
              <a:rPr lang="en-US" dirty="0"/>
              <a:t>Rules of Dressing</a:t>
            </a:r>
          </a:p>
        </p:txBody>
      </p:sp>
      <p:sp>
        <p:nvSpPr>
          <p:cNvPr id="2" name="Content Placeholder 1">
            <a:extLst>
              <a:ext uri="{FF2B5EF4-FFF2-40B4-BE49-F238E27FC236}">
                <a16:creationId xmlns:a16="http://schemas.microsoft.com/office/drawing/2014/main" id="{B05CDFB7-A9CE-4583-B91C-4A92599AF2D5}"/>
              </a:ext>
            </a:extLst>
          </p:cNvPr>
          <p:cNvSpPr>
            <a:spLocks noGrp="1"/>
          </p:cNvSpPr>
          <p:nvPr>
            <p:ph idx="1"/>
          </p:nvPr>
        </p:nvSpPr>
        <p:spPr/>
        <p:txBody>
          <a:bodyPr/>
          <a:lstStyle/>
          <a:p>
            <a:r>
              <a:rPr lang="en-US" dirty="0"/>
              <a:t>If active bleeding:</a:t>
            </a:r>
          </a:p>
          <a:p>
            <a:pPr lvl="1"/>
            <a:r>
              <a:rPr lang="en-US" dirty="0"/>
              <a:t>Redress OVER existing dressing </a:t>
            </a:r>
          </a:p>
          <a:p>
            <a:r>
              <a:rPr lang="en-US" dirty="0"/>
              <a:t>If no active bleeding:</a:t>
            </a:r>
          </a:p>
          <a:p>
            <a:pPr lvl="1"/>
            <a:r>
              <a:rPr lang="en-US" dirty="0"/>
              <a:t>Maintain the pressure and keep wound bandaged until further treatment by a medical professional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2C7D752E-3F06-41CE-8EE1-82481756805F}"/>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E3F23A73-EADD-447A-8998-93DB15A9DF47}"/>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3CBB809-6232-41EF-BAB3-EEAA248E54ED}"/>
              </a:ext>
            </a:extLst>
          </p:cNvPr>
          <p:cNvSpPr>
            <a:spLocks noGrp="1"/>
          </p:cNvSpPr>
          <p:nvPr>
            <p:ph type="body" sz="quarter" idx="11"/>
          </p:nvPr>
        </p:nvSpPr>
        <p:spPr/>
        <p:txBody>
          <a:bodyPr/>
          <a:lstStyle/>
          <a:p>
            <a:r>
              <a:rPr lang="en-US" dirty="0"/>
              <a:t>3-27</a:t>
            </a:r>
          </a:p>
        </p:txBody>
      </p:sp>
    </p:spTree>
    <p:extLst>
      <p:ext uri="{BB962C8B-B14F-4D97-AF65-F5344CB8AC3E}">
        <p14:creationId xmlns:p14="http://schemas.microsoft.com/office/powerpoint/2010/main" val="281467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C15C4-3A90-4108-B0CE-68724D3611B0}"/>
              </a:ext>
            </a:extLst>
          </p:cNvPr>
          <p:cNvSpPr>
            <a:spLocks noGrp="1"/>
          </p:cNvSpPr>
          <p:nvPr>
            <p:ph type="title"/>
          </p:nvPr>
        </p:nvSpPr>
        <p:spPr/>
        <p:txBody>
          <a:bodyPr/>
          <a:lstStyle/>
          <a:p>
            <a:r>
              <a:rPr lang="en-US" dirty="0"/>
              <a:t>Signs of Infection</a:t>
            </a:r>
          </a:p>
        </p:txBody>
      </p:sp>
      <p:sp>
        <p:nvSpPr>
          <p:cNvPr id="2" name="Content Placeholder 1">
            <a:extLst>
              <a:ext uri="{FF2B5EF4-FFF2-40B4-BE49-F238E27FC236}">
                <a16:creationId xmlns:a16="http://schemas.microsoft.com/office/drawing/2014/main" id="{A8F1180D-7ED8-48CC-8323-BECE71B11C38}"/>
              </a:ext>
            </a:extLst>
          </p:cNvPr>
          <p:cNvSpPr>
            <a:spLocks noGrp="1"/>
          </p:cNvSpPr>
          <p:nvPr>
            <p:ph idx="1"/>
          </p:nvPr>
        </p:nvSpPr>
        <p:spPr/>
        <p:txBody>
          <a:bodyPr/>
          <a:lstStyle/>
          <a:p>
            <a:r>
              <a:rPr lang="en-US" dirty="0"/>
              <a:t>Signs of possible infection:</a:t>
            </a:r>
          </a:p>
          <a:p>
            <a:pPr lvl="1"/>
            <a:r>
              <a:rPr lang="en-US" dirty="0"/>
              <a:t>Swelling around wound site</a:t>
            </a:r>
          </a:p>
          <a:p>
            <a:pPr lvl="1"/>
            <a:r>
              <a:rPr lang="en-US" dirty="0"/>
              <a:t>Discoloration</a:t>
            </a:r>
          </a:p>
          <a:p>
            <a:pPr lvl="1"/>
            <a:r>
              <a:rPr lang="en-US" dirty="0"/>
              <a:t>Discharge from wound</a:t>
            </a:r>
          </a:p>
          <a:p>
            <a:pPr lvl="1"/>
            <a:r>
              <a:rPr lang="en-US" dirty="0"/>
              <a:t>Red striations from wound site </a:t>
            </a:r>
          </a:p>
          <a:p>
            <a:endParaRPr lang="en-US" dirty="0"/>
          </a:p>
        </p:txBody>
      </p:sp>
      <p:pic>
        <p:nvPicPr>
          <p:cNvPr id="6" name="Picture 5" descr="Photo depicting redness around a wound.">
            <a:extLst>
              <a:ext uri="{FF2B5EF4-FFF2-40B4-BE49-F238E27FC236}">
                <a16:creationId xmlns:a16="http://schemas.microsoft.com/office/drawing/2014/main" id="{25129654-EA14-4804-8DB2-0026F9EA83D8}"/>
              </a:ext>
            </a:extLst>
          </p:cNvPr>
          <p:cNvPicPr>
            <a:picLocks noChangeAspect="1"/>
          </p:cNvPicPr>
          <p:nvPr/>
        </p:nvPicPr>
        <p:blipFill>
          <a:blip r:embed="rId2"/>
          <a:stretch>
            <a:fillRect/>
          </a:stretch>
        </p:blipFill>
        <p:spPr>
          <a:xfrm>
            <a:off x="5694668" y="1807667"/>
            <a:ext cx="3134191" cy="2104134"/>
          </a:xfrm>
          <a:prstGeom prst="rect">
            <a:avLst/>
          </a:prstGeom>
        </p:spPr>
      </p:pic>
      <p:pic>
        <p:nvPicPr>
          <p:cNvPr id="7" name="Picture 6" descr="Photo depicting red, swelling wounds on arm. ">
            <a:extLst>
              <a:ext uri="{FF2B5EF4-FFF2-40B4-BE49-F238E27FC236}">
                <a16:creationId xmlns:a16="http://schemas.microsoft.com/office/drawing/2014/main" id="{A9815D8F-06D5-41CB-B43D-FD7548588985}"/>
              </a:ext>
            </a:extLst>
          </p:cNvPr>
          <p:cNvPicPr>
            <a:picLocks noChangeAspect="1"/>
          </p:cNvPicPr>
          <p:nvPr/>
        </p:nvPicPr>
        <p:blipFill>
          <a:blip r:embed="rId3"/>
          <a:stretch>
            <a:fillRect/>
          </a:stretch>
        </p:blipFill>
        <p:spPr>
          <a:xfrm>
            <a:off x="5694668" y="4198239"/>
            <a:ext cx="3124158" cy="1592765"/>
          </a:xfrm>
          <a:prstGeom prst="rect">
            <a:avLst/>
          </a:prstGeom>
        </p:spPr>
      </p:pic>
      <p:sp>
        <p:nvSpPr>
          <p:cNvPr id="8" name="Content Placeholder 7">
            <a:extLst>
              <a:ext uri="{FF2B5EF4-FFF2-40B4-BE49-F238E27FC236}">
                <a16:creationId xmlns:a16="http://schemas.microsoft.com/office/drawing/2014/main" id="{8DA885DC-AA3B-45D8-9250-93F688869AE5}"/>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6D09FECA-4612-49B3-90B4-58F4EF7237B1}"/>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7374048C-D109-40C4-B347-D5F5F005FFF7}"/>
              </a:ext>
            </a:extLst>
          </p:cNvPr>
          <p:cNvSpPr>
            <a:spLocks noGrp="1"/>
          </p:cNvSpPr>
          <p:nvPr>
            <p:ph type="body" sz="quarter" idx="11"/>
          </p:nvPr>
        </p:nvSpPr>
        <p:spPr/>
        <p:txBody>
          <a:bodyPr/>
          <a:lstStyle/>
          <a:p>
            <a:r>
              <a:rPr lang="en-US" dirty="0"/>
              <a:t>3-28</a:t>
            </a:r>
          </a:p>
        </p:txBody>
      </p:sp>
    </p:spTree>
    <p:extLst>
      <p:ext uri="{BB962C8B-B14F-4D97-AF65-F5344CB8AC3E}">
        <p14:creationId xmlns:p14="http://schemas.microsoft.com/office/powerpoint/2010/main" val="284334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BFA82-DC41-4AD2-AAFB-A57404447B97}"/>
              </a:ext>
            </a:extLst>
          </p:cNvPr>
          <p:cNvSpPr>
            <a:spLocks noGrp="1"/>
          </p:cNvSpPr>
          <p:nvPr>
            <p:ph type="title"/>
          </p:nvPr>
        </p:nvSpPr>
        <p:spPr/>
        <p:txBody>
          <a:bodyPr>
            <a:normAutofit fontScale="90000"/>
          </a:bodyPr>
          <a:lstStyle/>
          <a:p>
            <a:r>
              <a:rPr lang="en-US" dirty="0"/>
              <a:t>Treating Life-Threatening Conditions</a:t>
            </a:r>
          </a:p>
        </p:txBody>
      </p:sp>
      <p:sp>
        <p:nvSpPr>
          <p:cNvPr id="2" name="Content Placeholder 1">
            <a:extLst>
              <a:ext uri="{FF2B5EF4-FFF2-40B4-BE49-F238E27FC236}">
                <a16:creationId xmlns:a16="http://schemas.microsoft.com/office/drawing/2014/main" id="{44762CB2-1D9F-4712-813E-50BE3DABCE1D}"/>
              </a:ext>
            </a:extLst>
          </p:cNvPr>
          <p:cNvSpPr>
            <a:spLocks noGrp="1"/>
          </p:cNvSpPr>
          <p:nvPr>
            <p:ph idx="1"/>
          </p:nvPr>
        </p:nvSpPr>
        <p:spPr/>
        <p:txBody>
          <a:bodyPr/>
          <a:lstStyle/>
          <a:p>
            <a:r>
              <a:rPr lang="en-US" dirty="0"/>
              <a:t>Without treatment, severe bleeding and airway obstruction can quickly lead to death </a:t>
            </a:r>
          </a:p>
          <a:p>
            <a:r>
              <a:rPr lang="en-US" dirty="0"/>
              <a:t>The first priority of CERT volunteers assisting in disaster medical operations is to attend to these conditions by controlling bleeding and positioning a patient so they can breathe </a:t>
            </a:r>
          </a:p>
        </p:txBody>
      </p:sp>
      <p:sp>
        <p:nvSpPr>
          <p:cNvPr id="6" name="Content Placeholder 5">
            <a:extLst>
              <a:ext uri="{FF2B5EF4-FFF2-40B4-BE49-F238E27FC236}">
                <a16:creationId xmlns:a16="http://schemas.microsoft.com/office/drawing/2014/main" id="{76261A98-E73A-41B6-B071-D659CB051657}"/>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A329F51E-CCD0-461D-8D81-07A558C63AC1}"/>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E2821D7-933B-4527-852E-731E4E736540}"/>
              </a:ext>
            </a:extLst>
          </p:cNvPr>
          <p:cNvSpPr>
            <a:spLocks noGrp="1"/>
          </p:cNvSpPr>
          <p:nvPr>
            <p:ph type="body" sz="quarter" idx="11"/>
          </p:nvPr>
        </p:nvSpPr>
        <p:spPr/>
        <p:txBody>
          <a:bodyPr/>
          <a:lstStyle/>
          <a:p>
            <a:r>
              <a:rPr lang="en-US" dirty="0"/>
              <a:t>3-2</a:t>
            </a:r>
          </a:p>
        </p:txBody>
      </p:sp>
    </p:spTree>
    <p:extLst>
      <p:ext uri="{BB962C8B-B14F-4D97-AF65-F5344CB8AC3E}">
        <p14:creationId xmlns:p14="http://schemas.microsoft.com/office/powerpoint/2010/main" val="366642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87FD5-CBAD-492D-8727-6AC3F1539333}"/>
              </a:ext>
            </a:extLst>
          </p:cNvPr>
          <p:cNvSpPr>
            <a:spLocks noGrp="1"/>
          </p:cNvSpPr>
          <p:nvPr>
            <p:ph type="title"/>
          </p:nvPr>
        </p:nvSpPr>
        <p:spPr/>
        <p:txBody>
          <a:bodyPr/>
          <a:lstStyle/>
          <a:p>
            <a:r>
              <a:rPr lang="en-US" dirty="0"/>
              <a:t>Amputations</a:t>
            </a:r>
          </a:p>
        </p:txBody>
      </p:sp>
      <p:sp>
        <p:nvSpPr>
          <p:cNvPr id="2" name="Content Placeholder 1">
            <a:extLst>
              <a:ext uri="{FF2B5EF4-FFF2-40B4-BE49-F238E27FC236}">
                <a16:creationId xmlns:a16="http://schemas.microsoft.com/office/drawing/2014/main" id="{E6CCD8A8-ACF9-4A19-813A-E80A81FC1D5D}"/>
              </a:ext>
            </a:extLst>
          </p:cNvPr>
          <p:cNvSpPr>
            <a:spLocks noGrp="1"/>
          </p:cNvSpPr>
          <p:nvPr>
            <p:ph idx="1"/>
          </p:nvPr>
        </p:nvSpPr>
        <p:spPr/>
        <p:txBody>
          <a:bodyPr/>
          <a:lstStyle/>
          <a:p>
            <a:r>
              <a:rPr lang="en-US" dirty="0"/>
              <a:t>If amputated body part is found:</a:t>
            </a:r>
          </a:p>
          <a:p>
            <a:pPr lvl="1"/>
            <a:r>
              <a:rPr lang="en-US" dirty="0"/>
              <a:t>Save tissue parts, wrapped in clean material and placed in plastic bag</a:t>
            </a:r>
          </a:p>
          <a:p>
            <a:pPr lvl="1"/>
            <a:r>
              <a:rPr lang="en-US" dirty="0"/>
              <a:t>Keep tissue parts cool, but NOT directly on ice</a:t>
            </a:r>
          </a:p>
          <a:p>
            <a:pPr lvl="1"/>
            <a:r>
              <a:rPr lang="en-US" dirty="0"/>
              <a:t>Keep severed part with survivor </a:t>
            </a:r>
          </a:p>
          <a:p>
            <a:endParaRPr lang="en-US" dirty="0"/>
          </a:p>
        </p:txBody>
      </p:sp>
      <p:sp>
        <p:nvSpPr>
          <p:cNvPr id="6" name="Content Placeholder 5">
            <a:extLst>
              <a:ext uri="{FF2B5EF4-FFF2-40B4-BE49-F238E27FC236}">
                <a16:creationId xmlns:a16="http://schemas.microsoft.com/office/drawing/2014/main" id="{187ABC5B-8553-4BBB-ACEB-151E3B6BE58D}"/>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C08A8B76-77FE-456A-8DE5-25B8BF8E556A}"/>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60AE5F56-CEBA-46F9-9F89-00BC7D764316}"/>
              </a:ext>
            </a:extLst>
          </p:cNvPr>
          <p:cNvSpPr>
            <a:spLocks noGrp="1"/>
          </p:cNvSpPr>
          <p:nvPr>
            <p:ph type="body" sz="quarter" idx="11"/>
          </p:nvPr>
        </p:nvSpPr>
        <p:spPr/>
        <p:txBody>
          <a:bodyPr/>
          <a:lstStyle/>
          <a:p>
            <a:r>
              <a:rPr lang="en-US" dirty="0"/>
              <a:t>3-29</a:t>
            </a:r>
          </a:p>
        </p:txBody>
      </p:sp>
    </p:spTree>
    <p:extLst>
      <p:ext uri="{BB962C8B-B14F-4D97-AF65-F5344CB8AC3E}">
        <p14:creationId xmlns:p14="http://schemas.microsoft.com/office/powerpoint/2010/main" val="2350546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C5E99-6582-4DB4-9C54-CF0A320077FD}"/>
              </a:ext>
            </a:extLst>
          </p:cNvPr>
          <p:cNvSpPr>
            <a:spLocks noGrp="1"/>
          </p:cNvSpPr>
          <p:nvPr>
            <p:ph type="title"/>
          </p:nvPr>
        </p:nvSpPr>
        <p:spPr/>
        <p:txBody>
          <a:bodyPr/>
          <a:lstStyle/>
          <a:p>
            <a:r>
              <a:rPr lang="en-US" dirty="0"/>
              <a:t>Impaled Objects</a:t>
            </a:r>
          </a:p>
        </p:txBody>
      </p:sp>
      <p:sp>
        <p:nvSpPr>
          <p:cNvPr id="2" name="Content Placeholder 1">
            <a:extLst>
              <a:ext uri="{FF2B5EF4-FFF2-40B4-BE49-F238E27FC236}">
                <a16:creationId xmlns:a16="http://schemas.microsoft.com/office/drawing/2014/main" id="{D882FD26-3FA8-45DC-BD2A-384DDE4531F9}"/>
              </a:ext>
            </a:extLst>
          </p:cNvPr>
          <p:cNvSpPr>
            <a:spLocks noGrp="1"/>
          </p:cNvSpPr>
          <p:nvPr>
            <p:ph idx="1"/>
          </p:nvPr>
        </p:nvSpPr>
        <p:spPr/>
        <p:txBody>
          <a:bodyPr/>
          <a:lstStyle/>
          <a:p>
            <a:r>
              <a:rPr lang="en-US" dirty="0"/>
              <a:t>When foreign object is impaled in patient’s body:</a:t>
            </a:r>
          </a:p>
          <a:p>
            <a:pPr lvl="1"/>
            <a:r>
              <a:rPr lang="en-US" dirty="0"/>
              <a:t>Immobilize affected body part</a:t>
            </a:r>
          </a:p>
          <a:p>
            <a:pPr lvl="1"/>
            <a:r>
              <a:rPr lang="en-US" dirty="0"/>
              <a:t>Do not attempt to move or remove</a:t>
            </a:r>
          </a:p>
          <a:p>
            <a:pPr lvl="1"/>
            <a:r>
              <a:rPr lang="en-US" dirty="0"/>
              <a:t>Try to control bleeding at entrance wound</a:t>
            </a:r>
          </a:p>
          <a:p>
            <a:pPr lvl="1"/>
            <a:r>
              <a:rPr lang="en-US" dirty="0"/>
              <a:t>Clean and dress wound, making sure to stabilize impaled object </a:t>
            </a:r>
          </a:p>
          <a:p>
            <a:endParaRPr lang="en-US" dirty="0"/>
          </a:p>
        </p:txBody>
      </p:sp>
      <p:sp>
        <p:nvSpPr>
          <p:cNvPr id="6" name="Content Placeholder 5">
            <a:extLst>
              <a:ext uri="{FF2B5EF4-FFF2-40B4-BE49-F238E27FC236}">
                <a16:creationId xmlns:a16="http://schemas.microsoft.com/office/drawing/2014/main" id="{EF5F5827-E5D6-462E-B919-D5AC129F53A0}"/>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F75B3D11-EB1F-49C6-9611-75CCB466620E}"/>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774E23D-C6E8-458E-B095-A80AEA55407F}"/>
              </a:ext>
            </a:extLst>
          </p:cNvPr>
          <p:cNvSpPr>
            <a:spLocks noGrp="1"/>
          </p:cNvSpPr>
          <p:nvPr>
            <p:ph type="body" sz="quarter" idx="11"/>
          </p:nvPr>
        </p:nvSpPr>
        <p:spPr/>
        <p:txBody>
          <a:bodyPr/>
          <a:lstStyle/>
          <a:p>
            <a:r>
              <a:rPr lang="en-US" dirty="0"/>
              <a:t>3-30</a:t>
            </a:r>
          </a:p>
        </p:txBody>
      </p:sp>
    </p:spTree>
    <p:extLst>
      <p:ext uri="{BB962C8B-B14F-4D97-AF65-F5344CB8AC3E}">
        <p14:creationId xmlns:p14="http://schemas.microsoft.com/office/powerpoint/2010/main" val="1712698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E4D3-FFB6-448C-965C-DAEFCFA33725}"/>
              </a:ext>
            </a:extLst>
          </p:cNvPr>
          <p:cNvSpPr>
            <a:spLocks noGrp="1"/>
          </p:cNvSpPr>
          <p:nvPr>
            <p:ph type="title"/>
          </p:nvPr>
        </p:nvSpPr>
        <p:spPr/>
        <p:txBody>
          <a:bodyPr>
            <a:normAutofit fontScale="90000"/>
          </a:bodyPr>
          <a:lstStyle/>
          <a:p>
            <a:r>
              <a:rPr lang="en-US" dirty="0"/>
              <a:t>Fractures, Dislocations, Sprains, Strains</a:t>
            </a:r>
          </a:p>
        </p:txBody>
      </p:sp>
      <p:sp>
        <p:nvSpPr>
          <p:cNvPr id="2" name="Content Placeholder 1">
            <a:extLst>
              <a:ext uri="{FF2B5EF4-FFF2-40B4-BE49-F238E27FC236}">
                <a16:creationId xmlns:a16="http://schemas.microsoft.com/office/drawing/2014/main" id="{6904074D-C95E-4AE9-AD7F-85B54FC2B7BA}"/>
              </a:ext>
            </a:extLst>
          </p:cNvPr>
          <p:cNvSpPr>
            <a:spLocks noGrp="1"/>
          </p:cNvSpPr>
          <p:nvPr>
            <p:ph idx="1"/>
          </p:nvPr>
        </p:nvSpPr>
        <p:spPr/>
        <p:txBody>
          <a:bodyPr/>
          <a:lstStyle/>
          <a:p>
            <a:r>
              <a:rPr lang="en-US" dirty="0"/>
              <a:t>Immobilize injury and joints immediately above and below injury site </a:t>
            </a:r>
          </a:p>
          <a:p>
            <a:r>
              <a:rPr lang="en-US" dirty="0"/>
              <a:t>If uncertain of injury type, treat as fracture </a:t>
            </a:r>
          </a:p>
        </p:txBody>
      </p:sp>
      <p:sp>
        <p:nvSpPr>
          <p:cNvPr id="6" name="Content Placeholder 5">
            <a:extLst>
              <a:ext uri="{FF2B5EF4-FFF2-40B4-BE49-F238E27FC236}">
                <a16:creationId xmlns:a16="http://schemas.microsoft.com/office/drawing/2014/main" id="{10CE82D1-77A3-44AE-AEC3-A60B83087393}"/>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50E415B6-E7CE-4B8B-950D-A5091D56AE33}"/>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30207C8A-D48B-4488-BEE3-11DAFB18CC64}"/>
              </a:ext>
            </a:extLst>
          </p:cNvPr>
          <p:cNvSpPr>
            <a:spLocks noGrp="1"/>
          </p:cNvSpPr>
          <p:nvPr>
            <p:ph type="body" sz="quarter" idx="11"/>
          </p:nvPr>
        </p:nvSpPr>
        <p:spPr/>
        <p:txBody>
          <a:bodyPr/>
          <a:lstStyle/>
          <a:p>
            <a:r>
              <a:rPr lang="en-US" dirty="0"/>
              <a:t>3-31</a:t>
            </a:r>
          </a:p>
        </p:txBody>
      </p:sp>
    </p:spTree>
    <p:extLst>
      <p:ext uri="{BB962C8B-B14F-4D97-AF65-F5344CB8AC3E}">
        <p14:creationId xmlns:p14="http://schemas.microsoft.com/office/powerpoint/2010/main" val="2431439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49EA0-F314-418F-8439-227C0AFB6754}"/>
              </a:ext>
            </a:extLst>
          </p:cNvPr>
          <p:cNvSpPr>
            <a:spLocks noGrp="1"/>
          </p:cNvSpPr>
          <p:nvPr>
            <p:ph type="title"/>
          </p:nvPr>
        </p:nvSpPr>
        <p:spPr/>
        <p:txBody>
          <a:bodyPr/>
          <a:lstStyle/>
          <a:p>
            <a:r>
              <a:rPr lang="en-US" dirty="0"/>
              <a:t>Types of Fractures</a:t>
            </a:r>
            <a:r>
              <a:rPr lang="en-US" sz="800" dirty="0"/>
              <a:t> </a:t>
            </a:r>
            <a:r>
              <a:rPr lang="en-US" sz="800" dirty="0">
                <a:solidFill>
                  <a:srgbClr val="448431"/>
                </a:solidFill>
              </a:rPr>
              <a:t>(1 of 2)</a:t>
            </a:r>
            <a:endParaRPr lang="en-US" dirty="0">
              <a:solidFill>
                <a:srgbClr val="448431"/>
              </a:solidFill>
            </a:endParaRPr>
          </a:p>
        </p:txBody>
      </p:sp>
      <p:pic>
        <p:nvPicPr>
          <p:cNvPr id="6" name="Picture 5" descr="Diagram depicting open fracture in the upper arm. In the open fracture, the bone protrudes through the skin.">
            <a:extLst>
              <a:ext uri="{FF2B5EF4-FFF2-40B4-BE49-F238E27FC236}">
                <a16:creationId xmlns:a16="http://schemas.microsoft.com/office/drawing/2014/main" id="{EDBFAD9C-3D93-455D-A21F-7876347935CF}"/>
              </a:ext>
            </a:extLst>
          </p:cNvPr>
          <p:cNvPicPr/>
          <p:nvPr/>
        </p:nvPicPr>
        <p:blipFill>
          <a:blip r:embed="rId2"/>
          <a:stretch>
            <a:fillRect/>
          </a:stretch>
        </p:blipFill>
        <p:spPr>
          <a:xfrm>
            <a:off x="428609" y="2206854"/>
            <a:ext cx="4072453" cy="3265387"/>
          </a:xfrm>
          <a:prstGeom prst="rect">
            <a:avLst/>
          </a:prstGeom>
        </p:spPr>
      </p:pic>
      <p:pic>
        <p:nvPicPr>
          <p:cNvPr id="7" name="Picture 6" descr="Diagram depicting closed fracture in the upper arm. The closed fracture does not puncture the skin. ">
            <a:extLst>
              <a:ext uri="{FF2B5EF4-FFF2-40B4-BE49-F238E27FC236}">
                <a16:creationId xmlns:a16="http://schemas.microsoft.com/office/drawing/2014/main" id="{F5B91ED8-E671-4248-B606-ACCB52FBA01A}"/>
              </a:ext>
            </a:extLst>
          </p:cNvPr>
          <p:cNvPicPr/>
          <p:nvPr/>
        </p:nvPicPr>
        <p:blipFill>
          <a:blip r:embed="rId3"/>
          <a:stretch>
            <a:fillRect/>
          </a:stretch>
        </p:blipFill>
        <p:spPr>
          <a:xfrm>
            <a:off x="4642381" y="2206854"/>
            <a:ext cx="4069080" cy="3265386"/>
          </a:xfrm>
          <a:prstGeom prst="rect">
            <a:avLst/>
          </a:prstGeom>
        </p:spPr>
      </p:pic>
      <p:sp>
        <p:nvSpPr>
          <p:cNvPr id="8" name="Content Placeholder 7">
            <a:extLst>
              <a:ext uri="{FF2B5EF4-FFF2-40B4-BE49-F238E27FC236}">
                <a16:creationId xmlns:a16="http://schemas.microsoft.com/office/drawing/2014/main" id="{47BF01FE-8737-4E19-B592-4B030927F15F}"/>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924D3737-67A0-4DA8-ABC0-2B5D616E61B2}"/>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E5637355-E96F-4CB5-A849-A8BA39C6D4D5}"/>
              </a:ext>
            </a:extLst>
          </p:cNvPr>
          <p:cNvSpPr>
            <a:spLocks noGrp="1"/>
          </p:cNvSpPr>
          <p:nvPr>
            <p:ph type="body" sz="quarter" idx="11"/>
          </p:nvPr>
        </p:nvSpPr>
        <p:spPr/>
        <p:txBody>
          <a:bodyPr/>
          <a:lstStyle/>
          <a:p>
            <a:r>
              <a:rPr lang="en-US" dirty="0"/>
              <a:t>3-32</a:t>
            </a:r>
          </a:p>
        </p:txBody>
      </p:sp>
    </p:spTree>
    <p:extLst>
      <p:ext uri="{BB962C8B-B14F-4D97-AF65-F5344CB8AC3E}">
        <p14:creationId xmlns:p14="http://schemas.microsoft.com/office/powerpoint/2010/main" val="2679708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49EA0-F314-418F-8439-227C0AFB6754}"/>
              </a:ext>
            </a:extLst>
          </p:cNvPr>
          <p:cNvSpPr>
            <a:spLocks noGrp="1"/>
          </p:cNvSpPr>
          <p:nvPr>
            <p:ph type="title"/>
          </p:nvPr>
        </p:nvSpPr>
        <p:spPr/>
        <p:txBody>
          <a:bodyPr/>
          <a:lstStyle/>
          <a:p>
            <a:r>
              <a:rPr lang="en-US" dirty="0"/>
              <a:t>Types of Fractures</a:t>
            </a:r>
            <a:r>
              <a:rPr lang="en-US" sz="800" dirty="0"/>
              <a:t> </a:t>
            </a:r>
            <a:r>
              <a:rPr lang="en-US" sz="800" dirty="0">
                <a:solidFill>
                  <a:srgbClr val="448431"/>
                </a:solidFill>
              </a:rPr>
              <a:t>(2 of 2)</a:t>
            </a:r>
            <a:endParaRPr lang="en-US" dirty="0">
              <a:solidFill>
                <a:srgbClr val="448431"/>
              </a:solidFill>
            </a:endParaRPr>
          </a:p>
        </p:txBody>
      </p:sp>
      <p:pic>
        <p:nvPicPr>
          <p:cNvPr id="8" name="Picture 7" descr="Diagram depicting nondisplaced and displaced fractures in the upper arm. In the nondisplaced fracture, the fractured bone remains aligned. In the displaced fracture, the fracture bone is no longer aligned.">
            <a:extLst>
              <a:ext uri="{FF2B5EF4-FFF2-40B4-BE49-F238E27FC236}">
                <a16:creationId xmlns:a16="http://schemas.microsoft.com/office/drawing/2014/main" id="{0F8D721B-CE08-43F7-9858-B070B6E645B2}"/>
              </a:ext>
            </a:extLst>
          </p:cNvPr>
          <p:cNvPicPr/>
          <p:nvPr/>
        </p:nvPicPr>
        <p:blipFill>
          <a:blip r:embed="rId2"/>
          <a:stretch>
            <a:fillRect/>
          </a:stretch>
        </p:blipFill>
        <p:spPr>
          <a:xfrm>
            <a:off x="502920" y="2229829"/>
            <a:ext cx="8138160" cy="3264408"/>
          </a:xfrm>
          <a:prstGeom prst="rect">
            <a:avLst/>
          </a:prstGeom>
        </p:spPr>
      </p:pic>
      <p:sp>
        <p:nvSpPr>
          <p:cNvPr id="6" name="Content Placeholder 5">
            <a:extLst>
              <a:ext uri="{FF2B5EF4-FFF2-40B4-BE49-F238E27FC236}">
                <a16:creationId xmlns:a16="http://schemas.microsoft.com/office/drawing/2014/main" id="{09C8490B-1C9D-40A8-97EA-077836B808C7}"/>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924D3737-67A0-4DA8-ABC0-2B5D616E61B2}"/>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E5637355-E96F-4CB5-A849-A8BA39C6D4D5}"/>
              </a:ext>
            </a:extLst>
          </p:cNvPr>
          <p:cNvSpPr>
            <a:spLocks noGrp="1"/>
          </p:cNvSpPr>
          <p:nvPr>
            <p:ph type="body" sz="quarter" idx="11"/>
          </p:nvPr>
        </p:nvSpPr>
        <p:spPr/>
        <p:txBody>
          <a:bodyPr/>
          <a:lstStyle/>
          <a:p>
            <a:r>
              <a:rPr lang="en-US" dirty="0"/>
              <a:t>3-33</a:t>
            </a:r>
          </a:p>
        </p:txBody>
      </p:sp>
    </p:spTree>
    <p:extLst>
      <p:ext uri="{BB962C8B-B14F-4D97-AF65-F5344CB8AC3E}">
        <p14:creationId xmlns:p14="http://schemas.microsoft.com/office/powerpoint/2010/main" val="3006399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7C2AF-792E-4966-AE56-F9CB6C95B2D3}"/>
              </a:ext>
            </a:extLst>
          </p:cNvPr>
          <p:cNvSpPr>
            <a:spLocks noGrp="1"/>
          </p:cNvSpPr>
          <p:nvPr>
            <p:ph type="title"/>
          </p:nvPr>
        </p:nvSpPr>
        <p:spPr/>
        <p:txBody>
          <a:bodyPr>
            <a:normAutofit fontScale="90000"/>
          </a:bodyPr>
          <a:lstStyle/>
          <a:p>
            <a:r>
              <a:rPr lang="en-US" dirty="0"/>
              <a:t>Treating Open Fractures</a:t>
            </a:r>
          </a:p>
        </p:txBody>
      </p:sp>
      <p:sp>
        <p:nvSpPr>
          <p:cNvPr id="2" name="Content Placeholder 1">
            <a:extLst>
              <a:ext uri="{FF2B5EF4-FFF2-40B4-BE49-F238E27FC236}">
                <a16:creationId xmlns:a16="http://schemas.microsoft.com/office/drawing/2014/main" id="{C55B6C47-B25D-4C41-BA68-3D2C06AEB1A5}"/>
              </a:ext>
            </a:extLst>
          </p:cNvPr>
          <p:cNvSpPr>
            <a:spLocks noGrp="1"/>
          </p:cNvSpPr>
          <p:nvPr>
            <p:ph idx="1"/>
          </p:nvPr>
        </p:nvSpPr>
        <p:spPr/>
        <p:txBody>
          <a:bodyPr/>
          <a:lstStyle/>
          <a:p>
            <a:r>
              <a:rPr lang="en-US" dirty="0"/>
              <a:t>Do not draw exposed bone ends back into tissue </a:t>
            </a:r>
          </a:p>
          <a:p>
            <a:r>
              <a:rPr lang="en-US" dirty="0"/>
              <a:t>Do not irrigate wound </a:t>
            </a:r>
          </a:p>
          <a:p>
            <a:r>
              <a:rPr lang="en-US" dirty="0"/>
              <a:t>Cover wound with sterile dressing </a:t>
            </a:r>
          </a:p>
          <a:p>
            <a:r>
              <a:rPr lang="en-US" dirty="0"/>
              <a:t>Splint fracture without disturbing wound </a:t>
            </a:r>
          </a:p>
          <a:p>
            <a:r>
              <a:rPr lang="en-US" dirty="0"/>
              <a:t>Place moist dressing over bone end </a:t>
            </a:r>
          </a:p>
        </p:txBody>
      </p:sp>
      <p:sp>
        <p:nvSpPr>
          <p:cNvPr id="6" name="Content Placeholder 5">
            <a:extLst>
              <a:ext uri="{FF2B5EF4-FFF2-40B4-BE49-F238E27FC236}">
                <a16:creationId xmlns:a16="http://schemas.microsoft.com/office/drawing/2014/main" id="{75595CF1-4974-4BDF-A58C-E5807692DEE6}"/>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8CBF6F4F-029D-4381-901E-B4EA21CB2606}"/>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3B5E653-B529-4F43-8810-FC732DF4453C}"/>
              </a:ext>
            </a:extLst>
          </p:cNvPr>
          <p:cNvSpPr>
            <a:spLocks noGrp="1"/>
          </p:cNvSpPr>
          <p:nvPr>
            <p:ph type="body" sz="quarter" idx="11"/>
          </p:nvPr>
        </p:nvSpPr>
        <p:spPr/>
        <p:txBody>
          <a:bodyPr/>
          <a:lstStyle/>
          <a:p>
            <a:r>
              <a:rPr lang="en-US" dirty="0"/>
              <a:t>3-34</a:t>
            </a:r>
          </a:p>
        </p:txBody>
      </p:sp>
    </p:spTree>
    <p:extLst>
      <p:ext uri="{BB962C8B-B14F-4D97-AF65-F5344CB8AC3E}">
        <p14:creationId xmlns:p14="http://schemas.microsoft.com/office/powerpoint/2010/main" val="4001921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5AC3-B85D-4D87-861B-8C36CD602297}"/>
              </a:ext>
            </a:extLst>
          </p:cNvPr>
          <p:cNvSpPr>
            <a:spLocks noGrp="1"/>
          </p:cNvSpPr>
          <p:nvPr>
            <p:ph type="title"/>
          </p:nvPr>
        </p:nvSpPr>
        <p:spPr/>
        <p:txBody>
          <a:bodyPr/>
          <a:lstStyle/>
          <a:p>
            <a:r>
              <a:rPr lang="en-US" dirty="0"/>
              <a:t>Dislocations</a:t>
            </a:r>
          </a:p>
        </p:txBody>
      </p:sp>
      <p:sp>
        <p:nvSpPr>
          <p:cNvPr id="2" name="Content Placeholder 1">
            <a:extLst>
              <a:ext uri="{FF2B5EF4-FFF2-40B4-BE49-F238E27FC236}">
                <a16:creationId xmlns:a16="http://schemas.microsoft.com/office/drawing/2014/main" id="{549F8640-EF7B-4041-9E86-C20605C7FEFE}"/>
              </a:ext>
            </a:extLst>
          </p:cNvPr>
          <p:cNvSpPr>
            <a:spLocks noGrp="1"/>
          </p:cNvSpPr>
          <p:nvPr>
            <p:ph idx="1"/>
          </p:nvPr>
        </p:nvSpPr>
        <p:spPr/>
        <p:txBody>
          <a:bodyPr/>
          <a:lstStyle/>
          <a:p>
            <a:r>
              <a:rPr lang="en-US" dirty="0"/>
              <a:t>Dislocation is injury to ligaments around a joint </a:t>
            </a:r>
          </a:p>
          <a:p>
            <a:pPr lvl="1"/>
            <a:r>
              <a:rPr lang="en-US" dirty="0"/>
              <a:t>It is so severe that it permits separation of bone from its normal position in a joint </a:t>
            </a:r>
          </a:p>
          <a:p>
            <a:r>
              <a:rPr lang="en-US" dirty="0"/>
              <a:t>Treatment:</a:t>
            </a:r>
          </a:p>
          <a:p>
            <a:pPr lvl="1"/>
            <a:r>
              <a:rPr lang="en-US" dirty="0"/>
              <a:t>Immobilize; do NOT relocate</a:t>
            </a:r>
          </a:p>
          <a:p>
            <a:pPr lvl="1"/>
            <a:r>
              <a:rPr lang="en-US" dirty="0"/>
              <a:t>Check Pulse, Movement, and Sensation (PMS) before and after splinting/immobilization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6BD136A3-E669-4B6E-84D2-EC950F038661}"/>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458B21C7-E385-4DA8-951C-9F4863FD9D75}"/>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1009AF6-C759-4A10-B6A5-DCA9F8CB471B}"/>
              </a:ext>
            </a:extLst>
          </p:cNvPr>
          <p:cNvSpPr>
            <a:spLocks noGrp="1"/>
          </p:cNvSpPr>
          <p:nvPr>
            <p:ph type="body" sz="quarter" idx="11"/>
          </p:nvPr>
        </p:nvSpPr>
        <p:spPr/>
        <p:txBody>
          <a:bodyPr/>
          <a:lstStyle/>
          <a:p>
            <a:r>
              <a:rPr lang="en-US" dirty="0"/>
              <a:t>3-35</a:t>
            </a:r>
          </a:p>
        </p:txBody>
      </p:sp>
    </p:spTree>
    <p:extLst>
      <p:ext uri="{BB962C8B-B14F-4D97-AF65-F5344CB8AC3E}">
        <p14:creationId xmlns:p14="http://schemas.microsoft.com/office/powerpoint/2010/main" val="1993221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B716E-C579-460A-9FC1-87BC596CA551}"/>
              </a:ext>
            </a:extLst>
          </p:cNvPr>
          <p:cNvSpPr>
            <a:spLocks noGrp="1"/>
          </p:cNvSpPr>
          <p:nvPr>
            <p:ph type="title"/>
          </p:nvPr>
        </p:nvSpPr>
        <p:spPr/>
        <p:txBody>
          <a:bodyPr/>
          <a:lstStyle/>
          <a:p>
            <a:r>
              <a:rPr lang="en-US" dirty="0"/>
              <a:t>Signs of Sprain</a:t>
            </a:r>
          </a:p>
        </p:txBody>
      </p:sp>
      <p:sp>
        <p:nvSpPr>
          <p:cNvPr id="2" name="Content Placeholder 1">
            <a:extLst>
              <a:ext uri="{FF2B5EF4-FFF2-40B4-BE49-F238E27FC236}">
                <a16:creationId xmlns:a16="http://schemas.microsoft.com/office/drawing/2014/main" id="{234F3DB4-C5A8-4F49-9A13-E60A0C4DAABF}"/>
              </a:ext>
            </a:extLst>
          </p:cNvPr>
          <p:cNvSpPr>
            <a:spLocks noGrp="1"/>
          </p:cNvSpPr>
          <p:nvPr>
            <p:ph idx="1"/>
          </p:nvPr>
        </p:nvSpPr>
        <p:spPr/>
        <p:txBody>
          <a:bodyPr/>
          <a:lstStyle/>
          <a:p>
            <a:r>
              <a:rPr lang="en-US" dirty="0"/>
              <a:t>Tenderness at site</a:t>
            </a:r>
          </a:p>
          <a:p>
            <a:r>
              <a:rPr lang="en-US" dirty="0"/>
              <a:t>Swelling and bruising</a:t>
            </a:r>
          </a:p>
          <a:p>
            <a:r>
              <a:rPr lang="en-US" dirty="0"/>
              <a:t>Restricted use or loss of use</a:t>
            </a:r>
          </a:p>
        </p:txBody>
      </p:sp>
      <p:pic>
        <p:nvPicPr>
          <p:cNvPr id="7" name="Picture 6" descr="Diagram of a sprained ankle with swelling and bruising. Damaged vessels from an ankle sprain can cause bruising.">
            <a:extLst>
              <a:ext uri="{FF2B5EF4-FFF2-40B4-BE49-F238E27FC236}">
                <a16:creationId xmlns:a16="http://schemas.microsoft.com/office/drawing/2014/main" id="{866AAA07-94AA-498A-94B6-59E538920573}"/>
              </a:ext>
            </a:extLst>
          </p:cNvPr>
          <p:cNvPicPr>
            <a:picLocks noChangeAspect="1"/>
          </p:cNvPicPr>
          <p:nvPr/>
        </p:nvPicPr>
        <p:blipFill>
          <a:blip r:embed="rId2"/>
          <a:stretch>
            <a:fillRect/>
          </a:stretch>
        </p:blipFill>
        <p:spPr>
          <a:xfrm>
            <a:off x="5130479" y="2272035"/>
            <a:ext cx="3804175" cy="2985514"/>
          </a:xfrm>
          <a:prstGeom prst="rect">
            <a:avLst/>
          </a:prstGeom>
        </p:spPr>
      </p:pic>
      <p:sp>
        <p:nvSpPr>
          <p:cNvPr id="6" name="Content Placeholder 5">
            <a:extLst>
              <a:ext uri="{FF2B5EF4-FFF2-40B4-BE49-F238E27FC236}">
                <a16:creationId xmlns:a16="http://schemas.microsoft.com/office/drawing/2014/main" id="{EAD0D601-7B22-4AAE-813D-6D02AA98BCFF}"/>
              </a:ext>
            </a:extLst>
          </p:cNvPr>
          <p:cNvSpPr>
            <a:spLocks noGrp="1"/>
          </p:cNvSpPr>
          <p:nvPr>
            <p:ph sz="quarter" idx="12"/>
          </p:nvPr>
        </p:nvSpPr>
        <p:spPr/>
        <p:txBody>
          <a:bodyPr/>
          <a:lstStyle/>
          <a:p>
            <a:r>
              <a:rPr lang="en-US" dirty="0"/>
              <a:t>PM 3-14</a:t>
            </a:r>
          </a:p>
        </p:txBody>
      </p:sp>
      <p:sp>
        <p:nvSpPr>
          <p:cNvPr id="4" name="Text Placeholder 3">
            <a:extLst>
              <a:ext uri="{FF2B5EF4-FFF2-40B4-BE49-F238E27FC236}">
                <a16:creationId xmlns:a16="http://schemas.microsoft.com/office/drawing/2014/main" id="{D3DC5594-417B-4987-9C8D-F54477A5EFD1}"/>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1BC1AF37-55E8-4308-ABA8-3A33DB5ECD17}"/>
              </a:ext>
            </a:extLst>
          </p:cNvPr>
          <p:cNvSpPr>
            <a:spLocks noGrp="1"/>
          </p:cNvSpPr>
          <p:nvPr>
            <p:ph type="body" sz="quarter" idx="11"/>
          </p:nvPr>
        </p:nvSpPr>
        <p:spPr/>
        <p:txBody>
          <a:bodyPr/>
          <a:lstStyle/>
          <a:p>
            <a:r>
              <a:rPr lang="en-US" dirty="0"/>
              <a:t>3-36</a:t>
            </a:r>
          </a:p>
        </p:txBody>
      </p:sp>
    </p:spTree>
    <p:extLst>
      <p:ext uri="{BB962C8B-B14F-4D97-AF65-F5344CB8AC3E}">
        <p14:creationId xmlns:p14="http://schemas.microsoft.com/office/powerpoint/2010/main" val="227736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BE06B-C544-4E1E-9D78-E84FACAE5A76}"/>
              </a:ext>
            </a:extLst>
          </p:cNvPr>
          <p:cNvSpPr>
            <a:spLocks noGrp="1"/>
          </p:cNvSpPr>
          <p:nvPr>
            <p:ph type="title"/>
          </p:nvPr>
        </p:nvSpPr>
        <p:spPr/>
        <p:txBody>
          <a:bodyPr/>
          <a:lstStyle/>
          <a:p>
            <a:r>
              <a:rPr lang="en-US" dirty="0"/>
              <a:t>Splinting</a:t>
            </a:r>
          </a:p>
        </p:txBody>
      </p:sp>
      <p:pic>
        <p:nvPicPr>
          <p:cNvPr id="8" name="Picture 7" descr="Drawing of a cardboard splint. To create a cardboard splint, turn up the edges of the cardboard to form a “mold” in which the injured limb can rest. ">
            <a:extLst>
              <a:ext uri="{FF2B5EF4-FFF2-40B4-BE49-F238E27FC236}">
                <a16:creationId xmlns:a16="http://schemas.microsoft.com/office/drawing/2014/main" id="{1BC1E405-DAD9-4B1A-93DC-2DEAD463A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92" y="1644067"/>
            <a:ext cx="2124075" cy="2152650"/>
          </a:xfrm>
          <a:prstGeom prst="rect">
            <a:avLst/>
          </a:prstGeom>
        </p:spPr>
      </p:pic>
      <p:pic>
        <p:nvPicPr>
          <p:cNvPr id="10" name="Picture 9" descr="Drawing of towel used as a splint for an ankle. To split using a towel, roll up the towel and wrap it around the limb. Then tie it in place.">
            <a:extLst>
              <a:ext uri="{FF2B5EF4-FFF2-40B4-BE49-F238E27FC236}">
                <a16:creationId xmlns:a16="http://schemas.microsoft.com/office/drawing/2014/main" id="{CF17DEF5-25A4-4ABE-BC7F-0E7871FA3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91" y="3885358"/>
            <a:ext cx="3989877" cy="1955040"/>
          </a:xfrm>
          <a:prstGeom prst="rect">
            <a:avLst/>
          </a:prstGeom>
        </p:spPr>
      </p:pic>
      <p:pic>
        <p:nvPicPr>
          <p:cNvPr id="12" name="Picture 11" descr="Photo of a patient with a carboard splint taped in place on a leg.">
            <a:extLst>
              <a:ext uri="{FF2B5EF4-FFF2-40B4-BE49-F238E27FC236}">
                <a16:creationId xmlns:a16="http://schemas.microsoft.com/office/drawing/2014/main" id="{34B3CFE8-0D00-49E3-88F4-85540A31C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730" y="2311268"/>
            <a:ext cx="4466679" cy="2861928"/>
          </a:xfrm>
          <a:prstGeom prst="rect">
            <a:avLst/>
          </a:prstGeom>
        </p:spPr>
      </p:pic>
      <p:sp>
        <p:nvSpPr>
          <p:cNvPr id="6" name="Content Placeholder 5">
            <a:extLst>
              <a:ext uri="{FF2B5EF4-FFF2-40B4-BE49-F238E27FC236}">
                <a16:creationId xmlns:a16="http://schemas.microsoft.com/office/drawing/2014/main" id="{FCAC7CC6-A54D-4E09-8D73-6D299FC8CC9F}"/>
              </a:ext>
            </a:extLst>
          </p:cNvPr>
          <p:cNvSpPr>
            <a:spLocks noGrp="1"/>
          </p:cNvSpPr>
          <p:nvPr>
            <p:ph sz="quarter" idx="12"/>
          </p:nvPr>
        </p:nvSpPr>
        <p:spPr/>
        <p:txBody>
          <a:bodyPr/>
          <a:lstStyle/>
          <a:p>
            <a:r>
              <a:rPr lang="en-US" dirty="0"/>
              <a:t>PM 3-14</a:t>
            </a:r>
          </a:p>
        </p:txBody>
      </p:sp>
      <p:sp>
        <p:nvSpPr>
          <p:cNvPr id="4" name="Text Placeholder 3">
            <a:extLst>
              <a:ext uri="{FF2B5EF4-FFF2-40B4-BE49-F238E27FC236}">
                <a16:creationId xmlns:a16="http://schemas.microsoft.com/office/drawing/2014/main" id="{E4BF7358-8594-402D-9E0F-74AFF3D3BB82}"/>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631ADBB5-6381-4215-A15E-AD77FAC0FF70}"/>
              </a:ext>
            </a:extLst>
          </p:cNvPr>
          <p:cNvSpPr>
            <a:spLocks noGrp="1"/>
          </p:cNvSpPr>
          <p:nvPr>
            <p:ph type="body" sz="quarter" idx="11"/>
          </p:nvPr>
        </p:nvSpPr>
        <p:spPr/>
        <p:txBody>
          <a:bodyPr/>
          <a:lstStyle/>
          <a:p>
            <a:r>
              <a:rPr lang="en-US" dirty="0"/>
              <a:t>3-37</a:t>
            </a:r>
          </a:p>
        </p:txBody>
      </p:sp>
    </p:spTree>
    <p:extLst>
      <p:ext uri="{BB962C8B-B14F-4D97-AF65-F5344CB8AC3E}">
        <p14:creationId xmlns:p14="http://schemas.microsoft.com/office/powerpoint/2010/main" val="850822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7ABFE-B1A8-41C6-9B0C-B4F1578F2628}"/>
              </a:ext>
            </a:extLst>
          </p:cNvPr>
          <p:cNvSpPr>
            <a:spLocks noGrp="1"/>
          </p:cNvSpPr>
          <p:nvPr>
            <p:ph type="title"/>
          </p:nvPr>
        </p:nvSpPr>
        <p:spPr/>
        <p:txBody>
          <a:bodyPr/>
          <a:lstStyle/>
          <a:p>
            <a:r>
              <a:rPr lang="en-US" dirty="0"/>
              <a:t>Cold-Related Injuries</a:t>
            </a:r>
          </a:p>
        </p:txBody>
      </p:sp>
      <p:sp>
        <p:nvSpPr>
          <p:cNvPr id="2" name="Content Placeholder 1">
            <a:extLst>
              <a:ext uri="{FF2B5EF4-FFF2-40B4-BE49-F238E27FC236}">
                <a16:creationId xmlns:a16="http://schemas.microsoft.com/office/drawing/2014/main" id="{05D2F380-5A8B-46A3-9469-51EF700647D3}"/>
              </a:ext>
            </a:extLst>
          </p:cNvPr>
          <p:cNvSpPr>
            <a:spLocks noGrp="1"/>
          </p:cNvSpPr>
          <p:nvPr>
            <p:ph idx="1"/>
          </p:nvPr>
        </p:nvSpPr>
        <p:spPr/>
        <p:txBody>
          <a:bodyPr/>
          <a:lstStyle/>
          <a:p>
            <a:r>
              <a:rPr lang="en-US" dirty="0"/>
              <a:t>Hypothermia:</a:t>
            </a:r>
          </a:p>
          <a:p>
            <a:pPr lvl="1"/>
            <a:r>
              <a:rPr lang="en-US" dirty="0"/>
              <a:t>Occurs when body’s temperature drops below normal </a:t>
            </a:r>
          </a:p>
          <a:p>
            <a:r>
              <a:rPr lang="en-US" dirty="0"/>
              <a:t>Frostbite:</a:t>
            </a:r>
          </a:p>
          <a:p>
            <a:pPr lvl="1"/>
            <a:r>
              <a:rPr lang="en-US" dirty="0"/>
              <a:t>Occurs when extreme cold shuts down blood flow to extremities, causing tissue death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4FD576B6-746A-4DFE-A6A2-C3FE6D50389C}"/>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0D473D50-9838-42F5-AAF2-81298CD97F2D}"/>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3EECB8C6-CD12-4C4C-88F4-12A2F95022DE}"/>
              </a:ext>
            </a:extLst>
          </p:cNvPr>
          <p:cNvSpPr>
            <a:spLocks noGrp="1"/>
          </p:cNvSpPr>
          <p:nvPr>
            <p:ph type="body" sz="quarter" idx="11"/>
          </p:nvPr>
        </p:nvSpPr>
        <p:spPr/>
        <p:txBody>
          <a:bodyPr/>
          <a:lstStyle/>
          <a:p>
            <a:r>
              <a:rPr lang="en-US" dirty="0"/>
              <a:t>3-38</a:t>
            </a:r>
          </a:p>
        </p:txBody>
      </p:sp>
    </p:spTree>
    <p:extLst>
      <p:ext uri="{BB962C8B-B14F-4D97-AF65-F5344CB8AC3E}">
        <p14:creationId xmlns:p14="http://schemas.microsoft.com/office/powerpoint/2010/main" val="42249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0CB3A-9E1D-4277-9AC0-A8F37992A3C4}"/>
              </a:ext>
            </a:extLst>
          </p:cNvPr>
          <p:cNvSpPr>
            <a:spLocks noGrp="1"/>
          </p:cNvSpPr>
          <p:nvPr>
            <p:ph type="title"/>
          </p:nvPr>
        </p:nvSpPr>
        <p:spPr/>
        <p:txBody>
          <a:bodyPr/>
          <a:lstStyle/>
          <a:p>
            <a:r>
              <a:rPr lang="en-US" dirty="0"/>
              <a:t>Safety Considerations</a:t>
            </a:r>
          </a:p>
        </p:txBody>
      </p:sp>
      <p:sp>
        <p:nvSpPr>
          <p:cNvPr id="2" name="Content Placeholder 1">
            <a:extLst>
              <a:ext uri="{FF2B5EF4-FFF2-40B4-BE49-F238E27FC236}">
                <a16:creationId xmlns:a16="http://schemas.microsoft.com/office/drawing/2014/main" id="{0CFEB77B-0402-4AD6-8FA0-103CEBA8674B}"/>
              </a:ext>
            </a:extLst>
          </p:cNvPr>
          <p:cNvSpPr>
            <a:spLocks noGrp="1"/>
          </p:cNvSpPr>
          <p:nvPr>
            <p:ph idx="1"/>
          </p:nvPr>
        </p:nvSpPr>
        <p:spPr/>
        <p:txBody>
          <a:bodyPr/>
          <a:lstStyle/>
          <a:p>
            <a:r>
              <a:rPr lang="en-US" dirty="0"/>
              <a:t>Prior to treatment, ensure that both the patient and rescuer are in a safe environment to administer care </a:t>
            </a:r>
          </a:p>
          <a:p>
            <a:r>
              <a:rPr lang="en-US" dirty="0"/>
              <a:t>Some questions CERT volunteers to consider</a:t>
            </a:r>
          </a:p>
          <a:p>
            <a:pPr lvl="1"/>
            <a:r>
              <a:rPr lang="en-US" dirty="0"/>
              <a:t>Do I feel safe at this spot?</a:t>
            </a:r>
          </a:p>
          <a:p>
            <a:pPr lvl="1"/>
            <a:r>
              <a:rPr lang="en-US" dirty="0"/>
              <a:t>Should I leave and move to a safer location, or am I able to stay and start providing care immediately?</a:t>
            </a:r>
          </a:p>
          <a:p>
            <a:pPr lvl="1"/>
            <a:r>
              <a:rPr lang="en-US" dirty="0"/>
              <a:t>If I leave, can I take anyone with me?</a:t>
            </a:r>
          </a:p>
          <a:p>
            <a:endParaRPr lang="en-US" dirty="0"/>
          </a:p>
        </p:txBody>
      </p:sp>
      <p:sp>
        <p:nvSpPr>
          <p:cNvPr id="6" name="Content Placeholder 5">
            <a:extLst>
              <a:ext uri="{FF2B5EF4-FFF2-40B4-BE49-F238E27FC236}">
                <a16:creationId xmlns:a16="http://schemas.microsoft.com/office/drawing/2014/main" id="{D7FE0E30-82D4-4F15-B854-F7720B3EE0CA}"/>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60517BFD-842A-4F57-847D-7CAF81278E10}"/>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B64C570-93E2-407B-B016-401CD197C01E}"/>
              </a:ext>
            </a:extLst>
          </p:cNvPr>
          <p:cNvSpPr>
            <a:spLocks noGrp="1"/>
          </p:cNvSpPr>
          <p:nvPr>
            <p:ph type="body" sz="quarter" idx="11"/>
          </p:nvPr>
        </p:nvSpPr>
        <p:spPr/>
        <p:txBody>
          <a:bodyPr/>
          <a:lstStyle/>
          <a:p>
            <a:r>
              <a:rPr lang="en-US" dirty="0"/>
              <a:t>3-3</a:t>
            </a:r>
          </a:p>
        </p:txBody>
      </p:sp>
    </p:spTree>
    <p:extLst>
      <p:ext uri="{BB962C8B-B14F-4D97-AF65-F5344CB8AC3E}">
        <p14:creationId xmlns:p14="http://schemas.microsoft.com/office/powerpoint/2010/main" val="2723966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FF1DE-1BB6-4B84-9EB6-E20024B727B0}"/>
              </a:ext>
            </a:extLst>
          </p:cNvPr>
          <p:cNvSpPr>
            <a:spLocks noGrp="1"/>
          </p:cNvSpPr>
          <p:nvPr>
            <p:ph type="title"/>
          </p:nvPr>
        </p:nvSpPr>
        <p:spPr/>
        <p:txBody>
          <a:bodyPr>
            <a:normAutofit fontScale="90000"/>
          </a:bodyPr>
          <a:lstStyle/>
          <a:p>
            <a:r>
              <a:rPr lang="en-US" dirty="0"/>
              <a:t>Symptoms of Hypothermia</a:t>
            </a:r>
          </a:p>
        </p:txBody>
      </p:sp>
      <p:sp>
        <p:nvSpPr>
          <p:cNvPr id="2" name="Content Placeholder 1">
            <a:extLst>
              <a:ext uri="{FF2B5EF4-FFF2-40B4-BE49-F238E27FC236}">
                <a16:creationId xmlns:a16="http://schemas.microsoft.com/office/drawing/2014/main" id="{E7EE04E3-4C23-4453-8632-A2109AD7EC42}"/>
              </a:ext>
            </a:extLst>
          </p:cNvPr>
          <p:cNvSpPr>
            <a:spLocks noGrp="1"/>
          </p:cNvSpPr>
          <p:nvPr>
            <p:ph idx="1"/>
          </p:nvPr>
        </p:nvSpPr>
        <p:spPr>
          <a:xfrm>
            <a:off x="315142" y="1521229"/>
            <a:ext cx="5909812" cy="4781145"/>
          </a:xfrm>
        </p:spPr>
        <p:txBody>
          <a:bodyPr/>
          <a:lstStyle/>
          <a:p>
            <a:r>
              <a:rPr lang="en-US" dirty="0"/>
              <a:t>Body temperature of 95°F or lower</a:t>
            </a:r>
          </a:p>
          <a:p>
            <a:r>
              <a:rPr lang="en-US" dirty="0"/>
              <a:t>Redness or blueness of skin</a:t>
            </a:r>
          </a:p>
          <a:p>
            <a:r>
              <a:rPr lang="en-US" dirty="0"/>
              <a:t>Numbness and shivering</a:t>
            </a:r>
          </a:p>
          <a:p>
            <a:r>
              <a:rPr lang="en-US" dirty="0"/>
              <a:t>Slurred speech</a:t>
            </a:r>
          </a:p>
          <a:p>
            <a:r>
              <a:rPr lang="en-US" dirty="0"/>
              <a:t>Unpredictable behavior</a:t>
            </a:r>
          </a:p>
          <a:p>
            <a:r>
              <a:rPr lang="en-US" dirty="0"/>
              <a:t>Listlessness</a:t>
            </a:r>
          </a:p>
        </p:txBody>
      </p:sp>
      <p:pic>
        <p:nvPicPr>
          <p:cNvPr id="6" name="Picture 5" descr="Photo of an icy pond and snow filled landscape. ">
            <a:extLst>
              <a:ext uri="{FF2B5EF4-FFF2-40B4-BE49-F238E27FC236}">
                <a16:creationId xmlns:a16="http://schemas.microsoft.com/office/drawing/2014/main" id="{8AF1F041-4275-48B0-A982-92ECF2709869}"/>
              </a:ext>
            </a:extLst>
          </p:cNvPr>
          <p:cNvPicPr>
            <a:picLocks noChangeAspect="1"/>
          </p:cNvPicPr>
          <p:nvPr/>
        </p:nvPicPr>
        <p:blipFill>
          <a:blip r:embed="rId2"/>
          <a:stretch>
            <a:fillRect/>
          </a:stretch>
        </p:blipFill>
        <p:spPr>
          <a:xfrm>
            <a:off x="6158932" y="1724861"/>
            <a:ext cx="2760162" cy="4098498"/>
          </a:xfrm>
          <a:prstGeom prst="rect">
            <a:avLst/>
          </a:prstGeom>
        </p:spPr>
      </p:pic>
      <p:sp>
        <p:nvSpPr>
          <p:cNvPr id="7" name="Content Placeholder 6">
            <a:extLst>
              <a:ext uri="{FF2B5EF4-FFF2-40B4-BE49-F238E27FC236}">
                <a16:creationId xmlns:a16="http://schemas.microsoft.com/office/drawing/2014/main" id="{856F2164-682F-44F6-9AC6-1B69E4A03A7D}"/>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46ED5462-8B8D-4808-A088-38D2B5DB81F2}"/>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DC7E442D-9B2A-4E3C-A49F-05A494B23D3D}"/>
              </a:ext>
            </a:extLst>
          </p:cNvPr>
          <p:cNvSpPr>
            <a:spLocks noGrp="1"/>
          </p:cNvSpPr>
          <p:nvPr>
            <p:ph type="body" sz="quarter" idx="11"/>
          </p:nvPr>
        </p:nvSpPr>
        <p:spPr/>
        <p:txBody>
          <a:bodyPr/>
          <a:lstStyle/>
          <a:p>
            <a:r>
              <a:rPr lang="en-US" dirty="0"/>
              <a:t>3-39</a:t>
            </a:r>
          </a:p>
        </p:txBody>
      </p:sp>
    </p:spTree>
    <p:extLst>
      <p:ext uri="{BB962C8B-B14F-4D97-AF65-F5344CB8AC3E}">
        <p14:creationId xmlns:p14="http://schemas.microsoft.com/office/powerpoint/2010/main" val="2342184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AA0C3-E483-4E17-A65F-895313377229}"/>
              </a:ext>
            </a:extLst>
          </p:cNvPr>
          <p:cNvSpPr>
            <a:spLocks noGrp="1"/>
          </p:cNvSpPr>
          <p:nvPr>
            <p:ph type="title"/>
          </p:nvPr>
        </p:nvSpPr>
        <p:spPr/>
        <p:txBody>
          <a:bodyPr>
            <a:normAutofit fontScale="90000"/>
          </a:bodyPr>
          <a:lstStyle/>
          <a:p>
            <a:r>
              <a:rPr lang="en-US" dirty="0"/>
              <a:t>Hypothermia Treatment</a:t>
            </a:r>
          </a:p>
        </p:txBody>
      </p:sp>
      <p:sp>
        <p:nvSpPr>
          <p:cNvPr id="2" name="Content Placeholder 1">
            <a:extLst>
              <a:ext uri="{FF2B5EF4-FFF2-40B4-BE49-F238E27FC236}">
                <a16:creationId xmlns:a16="http://schemas.microsoft.com/office/drawing/2014/main" id="{A7530A95-FA6D-454E-9E39-54351874BBC6}"/>
              </a:ext>
            </a:extLst>
          </p:cNvPr>
          <p:cNvSpPr>
            <a:spLocks noGrp="1"/>
          </p:cNvSpPr>
          <p:nvPr>
            <p:ph idx="1"/>
          </p:nvPr>
        </p:nvSpPr>
        <p:spPr/>
        <p:txBody>
          <a:bodyPr/>
          <a:lstStyle/>
          <a:p>
            <a:r>
              <a:rPr lang="en-US" dirty="0"/>
              <a:t>Remove wet clothing </a:t>
            </a:r>
          </a:p>
          <a:p>
            <a:r>
              <a:rPr lang="en-US" dirty="0"/>
              <a:t>Put something under the patient </a:t>
            </a:r>
          </a:p>
          <a:p>
            <a:r>
              <a:rPr lang="en-US" dirty="0"/>
              <a:t>Keep them sheltered and/or covered </a:t>
            </a:r>
          </a:p>
          <a:p>
            <a:r>
              <a:rPr lang="en-US" dirty="0"/>
              <a:t>Do not attempt to use massage </a:t>
            </a:r>
          </a:p>
          <a:p>
            <a:r>
              <a:rPr lang="en-US" dirty="0"/>
              <a:t>Place in the recovery position if unconscious </a:t>
            </a:r>
          </a:p>
        </p:txBody>
      </p:sp>
      <p:sp>
        <p:nvSpPr>
          <p:cNvPr id="6" name="Content Placeholder 5">
            <a:extLst>
              <a:ext uri="{FF2B5EF4-FFF2-40B4-BE49-F238E27FC236}">
                <a16:creationId xmlns:a16="http://schemas.microsoft.com/office/drawing/2014/main" id="{E9694371-7F49-4EE4-B22A-A5B4D99E6E19}"/>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D44D5E38-64B2-4AE9-B299-2DC2A71147E4}"/>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07C4B0EE-2785-4090-8EDF-891886D7114B}"/>
              </a:ext>
            </a:extLst>
          </p:cNvPr>
          <p:cNvSpPr>
            <a:spLocks noGrp="1"/>
          </p:cNvSpPr>
          <p:nvPr>
            <p:ph type="body" sz="quarter" idx="11"/>
          </p:nvPr>
        </p:nvSpPr>
        <p:spPr/>
        <p:txBody>
          <a:bodyPr/>
          <a:lstStyle/>
          <a:p>
            <a:r>
              <a:rPr lang="en-US" dirty="0"/>
              <a:t>3-40</a:t>
            </a:r>
          </a:p>
        </p:txBody>
      </p:sp>
    </p:spTree>
    <p:extLst>
      <p:ext uri="{BB962C8B-B14F-4D97-AF65-F5344CB8AC3E}">
        <p14:creationId xmlns:p14="http://schemas.microsoft.com/office/powerpoint/2010/main" val="3725580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79B28-358E-4008-B257-29010D2D843E}"/>
              </a:ext>
            </a:extLst>
          </p:cNvPr>
          <p:cNvSpPr>
            <a:spLocks noGrp="1"/>
          </p:cNvSpPr>
          <p:nvPr>
            <p:ph type="title"/>
          </p:nvPr>
        </p:nvSpPr>
        <p:spPr/>
        <p:txBody>
          <a:bodyPr/>
          <a:lstStyle/>
          <a:p>
            <a:r>
              <a:rPr lang="en-US" dirty="0"/>
              <a:t>Symptoms of Frostbite</a:t>
            </a:r>
          </a:p>
        </p:txBody>
      </p:sp>
      <p:sp>
        <p:nvSpPr>
          <p:cNvPr id="2" name="Content Placeholder 1">
            <a:extLst>
              <a:ext uri="{FF2B5EF4-FFF2-40B4-BE49-F238E27FC236}">
                <a16:creationId xmlns:a16="http://schemas.microsoft.com/office/drawing/2014/main" id="{09FA8EE2-FD7E-4547-ABFA-AF299208E242}"/>
              </a:ext>
            </a:extLst>
          </p:cNvPr>
          <p:cNvSpPr>
            <a:spLocks noGrp="1"/>
          </p:cNvSpPr>
          <p:nvPr>
            <p:ph idx="1"/>
          </p:nvPr>
        </p:nvSpPr>
        <p:spPr/>
        <p:txBody>
          <a:bodyPr/>
          <a:lstStyle/>
          <a:p>
            <a:r>
              <a:rPr lang="en-US" dirty="0"/>
              <a:t>Skin discoloration</a:t>
            </a:r>
          </a:p>
          <a:p>
            <a:r>
              <a:rPr lang="en-US" dirty="0"/>
              <a:t>Burning or tingling sensation</a:t>
            </a:r>
          </a:p>
          <a:p>
            <a:r>
              <a:rPr lang="en-US" dirty="0"/>
              <a:t>Partial or complete numbness</a:t>
            </a:r>
          </a:p>
        </p:txBody>
      </p:sp>
      <p:pic>
        <p:nvPicPr>
          <p:cNvPr id="6" name="Picture 5" descr="Photo of a foot with skin discoloration, red lumps, and swelling.">
            <a:extLst>
              <a:ext uri="{FF2B5EF4-FFF2-40B4-BE49-F238E27FC236}">
                <a16:creationId xmlns:a16="http://schemas.microsoft.com/office/drawing/2014/main" id="{C445FF01-63CB-428B-AB11-0AD5A90E7B4D}"/>
              </a:ext>
            </a:extLst>
          </p:cNvPr>
          <p:cNvPicPr>
            <a:picLocks noChangeAspect="1"/>
          </p:cNvPicPr>
          <p:nvPr/>
        </p:nvPicPr>
        <p:blipFill>
          <a:blip r:embed="rId2"/>
          <a:stretch>
            <a:fillRect/>
          </a:stretch>
        </p:blipFill>
        <p:spPr>
          <a:xfrm>
            <a:off x="2761366" y="3574476"/>
            <a:ext cx="3876601" cy="1762295"/>
          </a:xfrm>
          <a:prstGeom prst="rect">
            <a:avLst/>
          </a:prstGeom>
        </p:spPr>
      </p:pic>
      <p:sp>
        <p:nvSpPr>
          <p:cNvPr id="7" name="Content Placeholder 6">
            <a:extLst>
              <a:ext uri="{FF2B5EF4-FFF2-40B4-BE49-F238E27FC236}">
                <a16:creationId xmlns:a16="http://schemas.microsoft.com/office/drawing/2014/main" id="{4B11C9E1-D813-430D-A1FC-99B91F5A0810}"/>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E9DA57D0-663C-456F-95B3-DA932F4F902A}"/>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72F07F8C-4EA5-4AB3-B2BB-C731D1ACB1AA}"/>
              </a:ext>
            </a:extLst>
          </p:cNvPr>
          <p:cNvSpPr>
            <a:spLocks noGrp="1"/>
          </p:cNvSpPr>
          <p:nvPr>
            <p:ph type="body" sz="quarter" idx="11"/>
          </p:nvPr>
        </p:nvSpPr>
        <p:spPr/>
        <p:txBody>
          <a:bodyPr/>
          <a:lstStyle/>
          <a:p>
            <a:r>
              <a:rPr lang="en-US" dirty="0"/>
              <a:t>3-41</a:t>
            </a:r>
          </a:p>
        </p:txBody>
      </p:sp>
    </p:spTree>
    <p:extLst>
      <p:ext uri="{BB962C8B-B14F-4D97-AF65-F5344CB8AC3E}">
        <p14:creationId xmlns:p14="http://schemas.microsoft.com/office/powerpoint/2010/main" val="363700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B8C6BD-B132-40C1-8589-A7CE4673EDBD}"/>
              </a:ext>
            </a:extLst>
          </p:cNvPr>
          <p:cNvSpPr>
            <a:spLocks noGrp="1"/>
          </p:cNvSpPr>
          <p:nvPr>
            <p:ph type="title"/>
          </p:nvPr>
        </p:nvSpPr>
        <p:spPr/>
        <p:txBody>
          <a:bodyPr/>
          <a:lstStyle/>
          <a:p>
            <a:r>
              <a:rPr lang="en-US" dirty="0"/>
              <a:t>Frostbite Treatment</a:t>
            </a:r>
          </a:p>
        </p:txBody>
      </p:sp>
      <p:sp>
        <p:nvSpPr>
          <p:cNvPr id="2" name="Content Placeholder 1">
            <a:extLst>
              <a:ext uri="{FF2B5EF4-FFF2-40B4-BE49-F238E27FC236}">
                <a16:creationId xmlns:a16="http://schemas.microsoft.com/office/drawing/2014/main" id="{9ADE24B2-FA1D-4722-BF7C-2BCF0B27EBB2}"/>
              </a:ext>
            </a:extLst>
          </p:cNvPr>
          <p:cNvSpPr>
            <a:spLocks noGrp="1"/>
          </p:cNvSpPr>
          <p:nvPr>
            <p:ph idx="1"/>
          </p:nvPr>
        </p:nvSpPr>
        <p:spPr/>
        <p:txBody>
          <a:bodyPr/>
          <a:lstStyle/>
          <a:p>
            <a:r>
              <a:rPr lang="en-US" dirty="0"/>
              <a:t>Immerse injured area in warm (NOT hot) water </a:t>
            </a:r>
          </a:p>
          <a:p>
            <a:pPr lvl="1"/>
            <a:r>
              <a:rPr lang="en-US" dirty="0"/>
              <a:t>Warm slowly!</a:t>
            </a:r>
          </a:p>
          <a:p>
            <a:r>
              <a:rPr lang="en-US" dirty="0"/>
              <a:t>Do not allow part to re-freeze </a:t>
            </a:r>
          </a:p>
          <a:p>
            <a:r>
              <a:rPr lang="en-US" dirty="0"/>
              <a:t>Do not attempt to use massage </a:t>
            </a:r>
          </a:p>
          <a:p>
            <a:r>
              <a:rPr lang="en-US" dirty="0"/>
              <a:t>Wrap affected body parts in dry, sterile dressing </a:t>
            </a:r>
          </a:p>
          <a:p>
            <a:pPr lvl="1"/>
            <a:endParaRPr lang="en-US" dirty="0"/>
          </a:p>
          <a:p>
            <a:endParaRPr lang="en-US" dirty="0"/>
          </a:p>
        </p:txBody>
      </p:sp>
      <p:pic>
        <p:nvPicPr>
          <p:cNvPr id="6" name="Picture 5" descr="Photo of a pink, hot water bladder. ">
            <a:extLst>
              <a:ext uri="{FF2B5EF4-FFF2-40B4-BE49-F238E27FC236}">
                <a16:creationId xmlns:a16="http://schemas.microsoft.com/office/drawing/2014/main" id="{19A0E014-5327-4469-8147-5DD2262C5F82}"/>
              </a:ext>
            </a:extLst>
          </p:cNvPr>
          <p:cNvPicPr>
            <a:picLocks noChangeAspect="1"/>
          </p:cNvPicPr>
          <p:nvPr/>
        </p:nvPicPr>
        <p:blipFill>
          <a:blip r:embed="rId2"/>
          <a:stretch>
            <a:fillRect/>
          </a:stretch>
        </p:blipFill>
        <p:spPr>
          <a:xfrm>
            <a:off x="5212273" y="4074384"/>
            <a:ext cx="2639258" cy="1742562"/>
          </a:xfrm>
          <a:prstGeom prst="rect">
            <a:avLst/>
          </a:prstGeom>
        </p:spPr>
      </p:pic>
      <p:sp>
        <p:nvSpPr>
          <p:cNvPr id="7" name="Content Placeholder 6">
            <a:extLst>
              <a:ext uri="{FF2B5EF4-FFF2-40B4-BE49-F238E27FC236}">
                <a16:creationId xmlns:a16="http://schemas.microsoft.com/office/drawing/2014/main" id="{79A393A8-7765-4F3A-9E89-2ABAECB77B76}"/>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7BC40636-EB2C-47D7-A3CE-BF5DC51C2299}"/>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19E7DC8-C25F-4597-8C5A-9D03DF2CE784}"/>
              </a:ext>
            </a:extLst>
          </p:cNvPr>
          <p:cNvSpPr>
            <a:spLocks noGrp="1"/>
          </p:cNvSpPr>
          <p:nvPr>
            <p:ph type="body" sz="quarter" idx="11"/>
          </p:nvPr>
        </p:nvSpPr>
        <p:spPr/>
        <p:txBody>
          <a:bodyPr/>
          <a:lstStyle/>
          <a:p>
            <a:r>
              <a:rPr lang="en-US" dirty="0"/>
              <a:t>3-42</a:t>
            </a:r>
          </a:p>
        </p:txBody>
      </p:sp>
    </p:spTree>
    <p:extLst>
      <p:ext uri="{BB962C8B-B14F-4D97-AF65-F5344CB8AC3E}">
        <p14:creationId xmlns:p14="http://schemas.microsoft.com/office/powerpoint/2010/main" val="994158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CCE0-2F03-4B95-B797-B2807D6DB921}"/>
              </a:ext>
            </a:extLst>
          </p:cNvPr>
          <p:cNvSpPr>
            <a:spLocks noGrp="1"/>
          </p:cNvSpPr>
          <p:nvPr>
            <p:ph type="title"/>
          </p:nvPr>
        </p:nvSpPr>
        <p:spPr/>
        <p:txBody>
          <a:bodyPr/>
          <a:lstStyle/>
          <a:p>
            <a:r>
              <a:rPr lang="en-US" dirty="0"/>
              <a:t>Heat-Related Injuries</a:t>
            </a:r>
          </a:p>
        </p:txBody>
      </p:sp>
      <p:sp>
        <p:nvSpPr>
          <p:cNvPr id="2" name="Content Placeholder 1">
            <a:extLst>
              <a:ext uri="{FF2B5EF4-FFF2-40B4-BE49-F238E27FC236}">
                <a16:creationId xmlns:a16="http://schemas.microsoft.com/office/drawing/2014/main" id="{0A6EED63-93B1-455C-9F54-CF731DA50884}"/>
              </a:ext>
            </a:extLst>
          </p:cNvPr>
          <p:cNvSpPr>
            <a:spLocks noGrp="1"/>
          </p:cNvSpPr>
          <p:nvPr>
            <p:ph idx="1"/>
          </p:nvPr>
        </p:nvSpPr>
        <p:spPr/>
        <p:txBody>
          <a:bodyPr/>
          <a:lstStyle/>
          <a:p>
            <a:r>
              <a:rPr lang="en-US" b="1" dirty="0"/>
              <a:t>Heat cramps</a:t>
            </a:r>
          </a:p>
          <a:p>
            <a:pPr lvl="1"/>
            <a:r>
              <a:rPr lang="en-US" dirty="0"/>
              <a:t>Muscle spasms brought on by over-exertion in extreme heat </a:t>
            </a:r>
          </a:p>
          <a:p>
            <a:r>
              <a:rPr lang="en-US" b="1" dirty="0"/>
              <a:t>Heat exhaustion</a:t>
            </a:r>
          </a:p>
          <a:p>
            <a:pPr lvl="1"/>
            <a:r>
              <a:rPr lang="en-US" dirty="0"/>
              <a:t>Occurs when exercising or working in extreme heat results in loss of body fluids </a:t>
            </a:r>
          </a:p>
          <a:p>
            <a:r>
              <a:rPr lang="en-US" b="1" dirty="0"/>
              <a:t>Heat stroke</a:t>
            </a:r>
          </a:p>
          <a:p>
            <a:pPr lvl="1"/>
            <a:r>
              <a:rPr lang="en-US" dirty="0"/>
              <a:t>Survivor’s temperature control system shuts down </a:t>
            </a:r>
          </a:p>
          <a:p>
            <a:pPr lvl="1"/>
            <a:r>
              <a:rPr lang="en-US" dirty="0"/>
              <a:t>Body temperature rises so high that brain damage and death may result </a:t>
            </a:r>
          </a:p>
          <a:p>
            <a:endParaRPr lang="en-US" dirty="0"/>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7E12EE39-BF4B-4923-B749-83F77E4C63C4}"/>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1EB65236-72E1-4F7E-856C-D5D66E6741E7}"/>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AEB877F-2335-4A81-87AF-DCD6DC88C756}"/>
              </a:ext>
            </a:extLst>
          </p:cNvPr>
          <p:cNvSpPr>
            <a:spLocks noGrp="1"/>
          </p:cNvSpPr>
          <p:nvPr>
            <p:ph type="body" sz="quarter" idx="11"/>
          </p:nvPr>
        </p:nvSpPr>
        <p:spPr/>
        <p:txBody>
          <a:bodyPr/>
          <a:lstStyle/>
          <a:p>
            <a:r>
              <a:rPr lang="en-US" dirty="0"/>
              <a:t>3-43</a:t>
            </a:r>
          </a:p>
        </p:txBody>
      </p:sp>
    </p:spTree>
    <p:extLst>
      <p:ext uri="{BB962C8B-B14F-4D97-AF65-F5344CB8AC3E}">
        <p14:creationId xmlns:p14="http://schemas.microsoft.com/office/powerpoint/2010/main" val="183098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B5CD6-A997-4A5F-B4F6-F6CC796733CD}"/>
              </a:ext>
            </a:extLst>
          </p:cNvPr>
          <p:cNvSpPr>
            <a:spLocks noGrp="1"/>
          </p:cNvSpPr>
          <p:nvPr>
            <p:ph type="title"/>
          </p:nvPr>
        </p:nvSpPr>
        <p:spPr/>
        <p:txBody>
          <a:bodyPr>
            <a:normAutofit fontScale="90000"/>
          </a:bodyPr>
          <a:lstStyle/>
          <a:p>
            <a:r>
              <a:rPr lang="en-US" dirty="0"/>
              <a:t>Symptoms of Heat Exhaustion</a:t>
            </a:r>
          </a:p>
        </p:txBody>
      </p:sp>
      <p:sp>
        <p:nvSpPr>
          <p:cNvPr id="2" name="Content Placeholder 1">
            <a:extLst>
              <a:ext uri="{FF2B5EF4-FFF2-40B4-BE49-F238E27FC236}">
                <a16:creationId xmlns:a16="http://schemas.microsoft.com/office/drawing/2014/main" id="{0B8CC997-016A-45F2-8A68-CF2D33B141B6}"/>
              </a:ext>
            </a:extLst>
          </p:cNvPr>
          <p:cNvSpPr>
            <a:spLocks noGrp="1"/>
          </p:cNvSpPr>
          <p:nvPr>
            <p:ph idx="1"/>
          </p:nvPr>
        </p:nvSpPr>
        <p:spPr/>
        <p:txBody>
          <a:bodyPr/>
          <a:lstStyle/>
          <a:p>
            <a:r>
              <a:rPr lang="en-US" dirty="0"/>
              <a:t>Cool, moist, pale or flushed skin</a:t>
            </a:r>
          </a:p>
          <a:p>
            <a:r>
              <a:rPr lang="en-US" dirty="0"/>
              <a:t>Heavy sweating</a:t>
            </a:r>
          </a:p>
          <a:p>
            <a:r>
              <a:rPr lang="en-US" dirty="0"/>
              <a:t>Headache</a:t>
            </a:r>
          </a:p>
          <a:p>
            <a:r>
              <a:rPr lang="en-US" dirty="0"/>
              <a:t>Nausea or vomiting</a:t>
            </a:r>
          </a:p>
          <a:p>
            <a:r>
              <a:rPr lang="en-US" dirty="0"/>
              <a:t>Dizziness</a:t>
            </a:r>
          </a:p>
          <a:p>
            <a:r>
              <a:rPr lang="en-US" dirty="0"/>
              <a:t>Exhaustion</a:t>
            </a:r>
          </a:p>
        </p:txBody>
      </p:sp>
      <p:pic>
        <p:nvPicPr>
          <p:cNvPr id="6" name="Picture 5" descr="Photo of a man suffering from heat exhaustion.">
            <a:extLst>
              <a:ext uri="{FF2B5EF4-FFF2-40B4-BE49-F238E27FC236}">
                <a16:creationId xmlns:a16="http://schemas.microsoft.com/office/drawing/2014/main" id="{58BC778B-8844-45BA-9392-AC6027407344}"/>
              </a:ext>
            </a:extLst>
          </p:cNvPr>
          <p:cNvPicPr>
            <a:picLocks noChangeAspect="1"/>
          </p:cNvPicPr>
          <p:nvPr/>
        </p:nvPicPr>
        <p:blipFill>
          <a:blip r:embed="rId2"/>
          <a:stretch>
            <a:fillRect/>
          </a:stretch>
        </p:blipFill>
        <p:spPr>
          <a:xfrm>
            <a:off x="6121993" y="1763942"/>
            <a:ext cx="2283560" cy="3330115"/>
          </a:xfrm>
          <a:prstGeom prst="rect">
            <a:avLst/>
          </a:prstGeom>
        </p:spPr>
      </p:pic>
      <p:sp>
        <p:nvSpPr>
          <p:cNvPr id="7" name="Content Placeholder 6">
            <a:extLst>
              <a:ext uri="{FF2B5EF4-FFF2-40B4-BE49-F238E27FC236}">
                <a16:creationId xmlns:a16="http://schemas.microsoft.com/office/drawing/2014/main" id="{631A29BB-6D44-4EE9-8526-DCE673A77B8D}"/>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F5ED0710-BAEB-4927-B1ED-9E98EF168CFB}"/>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6615381-5633-46D8-B231-74F4C3728DD0}"/>
              </a:ext>
            </a:extLst>
          </p:cNvPr>
          <p:cNvSpPr>
            <a:spLocks noGrp="1"/>
          </p:cNvSpPr>
          <p:nvPr>
            <p:ph type="body" sz="quarter" idx="11"/>
          </p:nvPr>
        </p:nvSpPr>
        <p:spPr/>
        <p:txBody>
          <a:bodyPr/>
          <a:lstStyle/>
          <a:p>
            <a:r>
              <a:rPr lang="en-US" dirty="0"/>
              <a:t>3-44</a:t>
            </a:r>
          </a:p>
        </p:txBody>
      </p:sp>
    </p:spTree>
    <p:extLst>
      <p:ext uri="{BB962C8B-B14F-4D97-AF65-F5344CB8AC3E}">
        <p14:creationId xmlns:p14="http://schemas.microsoft.com/office/powerpoint/2010/main" val="1006195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5120C-C8E4-4EF3-A276-E19575A55BBF}"/>
              </a:ext>
            </a:extLst>
          </p:cNvPr>
          <p:cNvSpPr>
            <a:spLocks noGrp="1"/>
          </p:cNvSpPr>
          <p:nvPr>
            <p:ph type="title"/>
          </p:nvPr>
        </p:nvSpPr>
        <p:spPr/>
        <p:txBody>
          <a:bodyPr>
            <a:normAutofit fontScale="90000"/>
          </a:bodyPr>
          <a:lstStyle/>
          <a:p>
            <a:r>
              <a:rPr lang="en-US" dirty="0"/>
              <a:t>Symptoms of Heat Stroke</a:t>
            </a:r>
          </a:p>
        </p:txBody>
      </p:sp>
      <p:sp>
        <p:nvSpPr>
          <p:cNvPr id="2" name="Content Placeholder 1">
            <a:extLst>
              <a:ext uri="{FF2B5EF4-FFF2-40B4-BE49-F238E27FC236}">
                <a16:creationId xmlns:a16="http://schemas.microsoft.com/office/drawing/2014/main" id="{930E09B0-5ADE-466B-B67B-5EE4D97A8EDC}"/>
              </a:ext>
            </a:extLst>
          </p:cNvPr>
          <p:cNvSpPr>
            <a:spLocks noGrp="1"/>
          </p:cNvSpPr>
          <p:nvPr>
            <p:ph idx="1"/>
          </p:nvPr>
        </p:nvSpPr>
        <p:spPr/>
        <p:txBody>
          <a:bodyPr/>
          <a:lstStyle/>
          <a:p>
            <a:r>
              <a:rPr lang="en-US" dirty="0"/>
              <a:t>Hot, red skin</a:t>
            </a:r>
          </a:p>
          <a:p>
            <a:r>
              <a:rPr lang="en-US" dirty="0"/>
              <a:t>Lack of perspiration</a:t>
            </a:r>
          </a:p>
          <a:p>
            <a:r>
              <a:rPr lang="en-US" dirty="0"/>
              <a:t>Changes in consciousness</a:t>
            </a:r>
          </a:p>
          <a:p>
            <a:r>
              <a:rPr lang="en-US" dirty="0"/>
              <a:t>Rapid, weak pulse and rapid, shallow breathing</a:t>
            </a:r>
          </a:p>
        </p:txBody>
      </p:sp>
      <p:sp>
        <p:nvSpPr>
          <p:cNvPr id="6" name="Content Placeholder 5">
            <a:extLst>
              <a:ext uri="{FF2B5EF4-FFF2-40B4-BE49-F238E27FC236}">
                <a16:creationId xmlns:a16="http://schemas.microsoft.com/office/drawing/2014/main" id="{A4AF36EE-FF86-4EF6-B0EA-D55EA3EB85F9}"/>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CC83BD58-20B4-49A9-9792-A9B44EEF2C36}"/>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4AD120C-F7FB-434D-8A01-05FE87767172}"/>
              </a:ext>
            </a:extLst>
          </p:cNvPr>
          <p:cNvSpPr>
            <a:spLocks noGrp="1"/>
          </p:cNvSpPr>
          <p:nvPr>
            <p:ph type="body" sz="quarter" idx="11"/>
          </p:nvPr>
        </p:nvSpPr>
        <p:spPr/>
        <p:txBody>
          <a:bodyPr/>
          <a:lstStyle/>
          <a:p>
            <a:r>
              <a:rPr lang="en-US" dirty="0"/>
              <a:t>3-45</a:t>
            </a:r>
          </a:p>
        </p:txBody>
      </p:sp>
    </p:spTree>
    <p:extLst>
      <p:ext uri="{BB962C8B-B14F-4D97-AF65-F5344CB8AC3E}">
        <p14:creationId xmlns:p14="http://schemas.microsoft.com/office/powerpoint/2010/main" val="4055916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6B8117-3510-4C7A-9CFB-A2B1DF9B9A7F}"/>
              </a:ext>
            </a:extLst>
          </p:cNvPr>
          <p:cNvSpPr>
            <a:spLocks noGrp="1"/>
          </p:cNvSpPr>
          <p:nvPr>
            <p:ph type="title"/>
          </p:nvPr>
        </p:nvSpPr>
        <p:spPr/>
        <p:txBody>
          <a:bodyPr>
            <a:normAutofit fontScale="90000"/>
          </a:bodyPr>
          <a:lstStyle/>
          <a:p>
            <a:r>
              <a:rPr lang="en-US" dirty="0"/>
              <a:t>Treatment of Heat-Related Injuries</a:t>
            </a:r>
          </a:p>
        </p:txBody>
      </p:sp>
      <p:sp>
        <p:nvSpPr>
          <p:cNvPr id="2" name="Content Placeholder 1">
            <a:extLst>
              <a:ext uri="{FF2B5EF4-FFF2-40B4-BE49-F238E27FC236}">
                <a16:creationId xmlns:a16="http://schemas.microsoft.com/office/drawing/2014/main" id="{2C8E1757-9A03-4501-AA48-3D5C5F0E8584}"/>
              </a:ext>
            </a:extLst>
          </p:cNvPr>
          <p:cNvSpPr>
            <a:spLocks noGrp="1"/>
          </p:cNvSpPr>
          <p:nvPr>
            <p:ph idx="1"/>
          </p:nvPr>
        </p:nvSpPr>
        <p:spPr/>
        <p:txBody>
          <a:bodyPr/>
          <a:lstStyle/>
          <a:p>
            <a:r>
              <a:rPr lang="en-US" dirty="0"/>
              <a:t>Remove from heat to cool environment </a:t>
            </a:r>
          </a:p>
          <a:p>
            <a:r>
              <a:rPr lang="en-US" dirty="0"/>
              <a:t>Cool body slowly </a:t>
            </a:r>
          </a:p>
          <a:p>
            <a:r>
              <a:rPr lang="en-US" dirty="0"/>
              <a:t>Have the heat exhaustion patient drink water, SLOWLY </a:t>
            </a:r>
          </a:p>
          <a:p>
            <a:r>
              <a:rPr lang="en-US" dirty="0"/>
              <a:t>Do not provide food or drink to the patient if he or she is experiencing vomiting, cramping, or is losing consciousness </a:t>
            </a:r>
          </a:p>
        </p:txBody>
      </p:sp>
      <p:sp>
        <p:nvSpPr>
          <p:cNvPr id="6" name="Content Placeholder 5">
            <a:extLst>
              <a:ext uri="{FF2B5EF4-FFF2-40B4-BE49-F238E27FC236}">
                <a16:creationId xmlns:a16="http://schemas.microsoft.com/office/drawing/2014/main" id="{90D29357-E9C3-4182-93DC-40762DBF803C}"/>
              </a:ext>
            </a:extLst>
          </p:cNvPr>
          <p:cNvSpPr>
            <a:spLocks noGrp="1"/>
          </p:cNvSpPr>
          <p:nvPr>
            <p:ph sz="quarter" idx="12"/>
          </p:nvPr>
        </p:nvSpPr>
        <p:spPr/>
        <p:txBody>
          <a:bodyPr/>
          <a:lstStyle/>
          <a:p>
            <a:r>
              <a:rPr lang="en-US" dirty="0"/>
              <a:t>PM 3-18</a:t>
            </a:r>
          </a:p>
        </p:txBody>
      </p:sp>
      <p:sp>
        <p:nvSpPr>
          <p:cNvPr id="4" name="Text Placeholder 3">
            <a:extLst>
              <a:ext uri="{FF2B5EF4-FFF2-40B4-BE49-F238E27FC236}">
                <a16:creationId xmlns:a16="http://schemas.microsoft.com/office/drawing/2014/main" id="{CA424157-4294-4585-A515-36D0AE447944}"/>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7382EC2A-222D-4A64-8DB2-B3E7E28A38DB}"/>
              </a:ext>
            </a:extLst>
          </p:cNvPr>
          <p:cNvSpPr>
            <a:spLocks noGrp="1"/>
          </p:cNvSpPr>
          <p:nvPr>
            <p:ph type="body" sz="quarter" idx="11"/>
          </p:nvPr>
        </p:nvSpPr>
        <p:spPr/>
        <p:txBody>
          <a:bodyPr/>
          <a:lstStyle/>
          <a:p>
            <a:r>
              <a:rPr lang="en-US" dirty="0"/>
              <a:t>3-46</a:t>
            </a:r>
          </a:p>
        </p:txBody>
      </p:sp>
    </p:spTree>
    <p:extLst>
      <p:ext uri="{BB962C8B-B14F-4D97-AF65-F5344CB8AC3E}">
        <p14:creationId xmlns:p14="http://schemas.microsoft.com/office/powerpoint/2010/main" val="347235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6379F-BD3C-484F-9365-BBC317D357F1}"/>
              </a:ext>
            </a:extLst>
          </p:cNvPr>
          <p:cNvSpPr>
            <a:spLocks noGrp="1"/>
          </p:cNvSpPr>
          <p:nvPr>
            <p:ph type="title"/>
          </p:nvPr>
        </p:nvSpPr>
        <p:spPr/>
        <p:txBody>
          <a:bodyPr>
            <a:normAutofit fontScale="90000"/>
          </a:bodyPr>
          <a:lstStyle/>
          <a:p>
            <a:r>
              <a:rPr lang="en-US" dirty="0"/>
              <a:t>Treatment for Bites/Stings</a:t>
            </a:r>
          </a:p>
        </p:txBody>
      </p:sp>
      <p:sp>
        <p:nvSpPr>
          <p:cNvPr id="2" name="Content Placeholder 1">
            <a:extLst>
              <a:ext uri="{FF2B5EF4-FFF2-40B4-BE49-F238E27FC236}">
                <a16:creationId xmlns:a16="http://schemas.microsoft.com/office/drawing/2014/main" id="{DD6755EB-AE0E-4072-A9B2-08E9A5C4B963}"/>
              </a:ext>
            </a:extLst>
          </p:cNvPr>
          <p:cNvSpPr>
            <a:spLocks noGrp="1"/>
          </p:cNvSpPr>
          <p:nvPr>
            <p:ph idx="1"/>
          </p:nvPr>
        </p:nvSpPr>
        <p:spPr/>
        <p:txBody>
          <a:bodyPr/>
          <a:lstStyle/>
          <a:p>
            <a:r>
              <a:rPr lang="en-US" dirty="0"/>
              <a:t>If bite or sting is suspected, and situation is non-emergency:</a:t>
            </a:r>
          </a:p>
          <a:p>
            <a:pPr lvl="1"/>
            <a:r>
              <a:rPr lang="en-US" dirty="0"/>
              <a:t>Remove stinger if still present by scraping edge of credit card or other stiff, straight-edged object across stinger</a:t>
            </a:r>
          </a:p>
          <a:p>
            <a:pPr lvl="1"/>
            <a:r>
              <a:rPr lang="en-US" dirty="0"/>
              <a:t>Wash site thoroughly with soap and water</a:t>
            </a:r>
          </a:p>
          <a:p>
            <a:pPr lvl="1"/>
            <a:r>
              <a:rPr lang="en-US" dirty="0"/>
              <a:t>Place ice on site for 10 minutes on and 10 minutes off </a:t>
            </a:r>
          </a:p>
          <a:p>
            <a:endParaRPr lang="en-US" dirty="0"/>
          </a:p>
        </p:txBody>
      </p:sp>
      <p:sp>
        <p:nvSpPr>
          <p:cNvPr id="6" name="Content Placeholder 5">
            <a:extLst>
              <a:ext uri="{FF2B5EF4-FFF2-40B4-BE49-F238E27FC236}">
                <a16:creationId xmlns:a16="http://schemas.microsoft.com/office/drawing/2014/main" id="{BF0B8827-26C2-49B9-A7AE-2DA4AAF70FF0}"/>
              </a:ext>
            </a:extLst>
          </p:cNvPr>
          <p:cNvSpPr>
            <a:spLocks noGrp="1"/>
          </p:cNvSpPr>
          <p:nvPr>
            <p:ph sz="quarter" idx="12"/>
          </p:nvPr>
        </p:nvSpPr>
        <p:spPr/>
        <p:txBody>
          <a:bodyPr/>
          <a:lstStyle/>
          <a:p>
            <a:r>
              <a:rPr lang="en-US" dirty="0"/>
              <a:t>PM 3-18</a:t>
            </a:r>
          </a:p>
        </p:txBody>
      </p:sp>
      <p:sp>
        <p:nvSpPr>
          <p:cNvPr id="4" name="Text Placeholder 3">
            <a:extLst>
              <a:ext uri="{FF2B5EF4-FFF2-40B4-BE49-F238E27FC236}">
                <a16:creationId xmlns:a16="http://schemas.microsoft.com/office/drawing/2014/main" id="{90A00207-C6AB-4C35-844A-05C000800958}"/>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ECB99587-C3C9-4A9A-A849-801B2531689D}"/>
              </a:ext>
            </a:extLst>
          </p:cNvPr>
          <p:cNvSpPr>
            <a:spLocks noGrp="1"/>
          </p:cNvSpPr>
          <p:nvPr>
            <p:ph type="body" sz="quarter" idx="11"/>
          </p:nvPr>
        </p:nvSpPr>
        <p:spPr/>
        <p:txBody>
          <a:bodyPr/>
          <a:lstStyle/>
          <a:p>
            <a:r>
              <a:rPr lang="en-US" dirty="0"/>
              <a:t>3-47</a:t>
            </a:r>
          </a:p>
        </p:txBody>
      </p:sp>
    </p:spTree>
    <p:extLst>
      <p:ext uri="{BB962C8B-B14F-4D97-AF65-F5344CB8AC3E}">
        <p14:creationId xmlns:p14="http://schemas.microsoft.com/office/powerpoint/2010/main" val="3803757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94B89E-D7A7-4050-B199-EC8FC292FE4B}"/>
              </a:ext>
            </a:extLst>
          </p:cNvPr>
          <p:cNvSpPr>
            <a:spLocks noGrp="1"/>
          </p:cNvSpPr>
          <p:nvPr>
            <p:ph type="title"/>
          </p:nvPr>
        </p:nvSpPr>
        <p:spPr/>
        <p:txBody>
          <a:bodyPr/>
          <a:lstStyle/>
          <a:p>
            <a:r>
              <a:rPr lang="en-US" dirty="0"/>
              <a:t>Anaphylaxis</a:t>
            </a:r>
          </a:p>
        </p:txBody>
      </p:sp>
      <p:sp>
        <p:nvSpPr>
          <p:cNvPr id="6" name="Content Placeholder 5">
            <a:extLst>
              <a:ext uri="{FF2B5EF4-FFF2-40B4-BE49-F238E27FC236}">
                <a16:creationId xmlns:a16="http://schemas.microsoft.com/office/drawing/2014/main" id="{E7043DDB-194E-4995-832D-C106ED34E37F}"/>
              </a:ext>
            </a:extLst>
          </p:cNvPr>
          <p:cNvSpPr>
            <a:spLocks noGrp="1"/>
          </p:cNvSpPr>
          <p:nvPr>
            <p:ph idx="1"/>
          </p:nvPr>
        </p:nvSpPr>
        <p:spPr>
          <a:xfrm>
            <a:off x="315142" y="1521229"/>
            <a:ext cx="6065888" cy="4781145"/>
          </a:xfrm>
        </p:spPr>
        <p:txBody>
          <a:bodyPr/>
          <a:lstStyle/>
          <a:p>
            <a:r>
              <a:rPr lang="en-US" dirty="0"/>
              <a:t>Calm the individual </a:t>
            </a:r>
          </a:p>
          <a:p>
            <a:r>
              <a:rPr lang="en-US" dirty="0"/>
              <a:t>If possible, find and help administer a patient’s Epi-pen</a:t>
            </a:r>
          </a:p>
          <a:p>
            <a:pPr lvl="1"/>
            <a:r>
              <a:rPr lang="en-US" dirty="0"/>
              <a:t>Many severe allergy sufferers carry one at all times </a:t>
            </a:r>
          </a:p>
          <a:p>
            <a:r>
              <a:rPr lang="en-US" dirty="0"/>
              <a:t>Do not administer medicine aside from the Epi-pen</a:t>
            </a:r>
          </a:p>
          <a:p>
            <a:pPr lvl="1"/>
            <a:r>
              <a:rPr lang="en-US" dirty="0"/>
              <a:t>This includes pain relievers, allergy medicine, etc.</a:t>
            </a:r>
          </a:p>
        </p:txBody>
      </p:sp>
      <p:pic>
        <p:nvPicPr>
          <p:cNvPr id="9" name="Picture 8" descr="Photo of an Epi-pen and packaging. ">
            <a:extLst>
              <a:ext uri="{FF2B5EF4-FFF2-40B4-BE49-F238E27FC236}">
                <a16:creationId xmlns:a16="http://schemas.microsoft.com/office/drawing/2014/main" id="{A5B13676-6450-489F-B767-C89614E0699C}"/>
              </a:ext>
            </a:extLst>
          </p:cNvPr>
          <p:cNvPicPr>
            <a:picLocks noChangeAspect="1"/>
          </p:cNvPicPr>
          <p:nvPr/>
        </p:nvPicPr>
        <p:blipFill>
          <a:blip r:embed="rId2"/>
          <a:stretch>
            <a:fillRect/>
          </a:stretch>
        </p:blipFill>
        <p:spPr>
          <a:xfrm>
            <a:off x="6381030" y="2602524"/>
            <a:ext cx="2455399" cy="2064638"/>
          </a:xfrm>
          <a:prstGeom prst="rect">
            <a:avLst/>
          </a:prstGeom>
        </p:spPr>
      </p:pic>
      <p:sp>
        <p:nvSpPr>
          <p:cNvPr id="2" name="Content Placeholder 1">
            <a:extLst>
              <a:ext uri="{FF2B5EF4-FFF2-40B4-BE49-F238E27FC236}">
                <a16:creationId xmlns:a16="http://schemas.microsoft.com/office/drawing/2014/main" id="{F58C4730-9C39-4C9A-AC0A-6FE86E197A79}"/>
              </a:ext>
            </a:extLst>
          </p:cNvPr>
          <p:cNvSpPr>
            <a:spLocks noGrp="1"/>
          </p:cNvSpPr>
          <p:nvPr>
            <p:ph sz="quarter" idx="12"/>
          </p:nvPr>
        </p:nvSpPr>
        <p:spPr/>
        <p:txBody>
          <a:bodyPr/>
          <a:lstStyle/>
          <a:p>
            <a:r>
              <a:rPr lang="en-US" dirty="0"/>
              <a:t>PM 3-18</a:t>
            </a:r>
          </a:p>
        </p:txBody>
      </p:sp>
      <p:sp>
        <p:nvSpPr>
          <p:cNvPr id="7" name="Text Placeholder 6">
            <a:extLst>
              <a:ext uri="{FF2B5EF4-FFF2-40B4-BE49-F238E27FC236}">
                <a16:creationId xmlns:a16="http://schemas.microsoft.com/office/drawing/2014/main" id="{44C908CD-F62F-4DA8-A4FE-0811BEFB814F}"/>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14FF7A0D-DC2B-4FA8-B045-8863128681E3}"/>
              </a:ext>
            </a:extLst>
          </p:cNvPr>
          <p:cNvSpPr>
            <a:spLocks noGrp="1"/>
          </p:cNvSpPr>
          <p:nvPr>
            <p:ph type="body" sz="quarter" idx="11"/>
          </p:nvPr>
        </p:nvSpPr>
        <p:spPr/>
        <p:txBody>
          <a:bodyPr/>
          <a:lstStyle/>
          <a:p>
            <a:r>
              <a:rPr lang="en-US" dirty="0"/>
              <a:t>3-48</a:t>
            </a:r>
          </a:p>
        </p:txBody>
      </p:sp>
    </p:spTree>
    <p:extLst>
      <p:ext uri="{BB962C8B-B14F-4D97-AF65-F5344CB8AC3E}">
        <p14:creationId xmlns:p14="http://schemas.microsoft.com/office/powerpoint/2010/main" val="421342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AC24B-4715-4595-9D99-65D657486C44}"/>
              </a:ext>
            </a:extLst>
          </p:cNvPr>
          <p:cNvSpPr>
            <a:spLocks noGrp="1"/>
          </p:cNvSpPr>
          <p:nvPr>
            <p:ph type="title"/>
          </p:nvPr>
        </p:nvSpPr>
        <p:spPr/>
        <p:txBody>
          <a:bodyPr>
            <a:normAutofit fontScale="90000"/>
          </a:bodyPr>
          <a:lstStyle/>
          <a:p>
            <a:r>
              <a:rPr lang="en-US" dirty="0"/>
              <a:t>Approaching the Patient</a:t>
            </a:r>
          </a:p>
        </p:txBody>
      </p:sp>
      <p:sp>
        <p:nvSpPr>
          <p:cNvPr id="8" name="Content Placeholder 7">
            <a:extLst>
              <a:ext uri="{FF2B5EF4-FFF2-40B4-BE49-F238E27FC236}">
                <a16:creationId xmlns:a16="http://schemas.microsoft.com/office/drawing/2014/main" id="{ED1C725D-2B92-4F90-B5D0-FF5780877374}"/>
              </a:ext>
            </a:extLst>
          </p:cNvPr>
          <p:cNvSpPr>
            <a:spLocks noGrp="1"/>
          </p:cNvSpPr>
          <p:nvPr>
            <p:ph idx="1"/>
          </p:nvPr>
        </p:nvSpPr>
        <p:spPr/>
        <p:txBody>
          <a:bodyPr/>
          <a:lstStyle/>
          <a:p>
            <a:r>
              <a:rPr lang="en-US" dirty="0"/>
              <a:t>Be sure patient can see you</a:t>
            </a:r>
          </a:p>
          <a:p>
            <a:r>
              <a:rPr lang="en-US" dirty="0"/>
              <a:t>Identify yourself</a:t>
            </a:r>
          </a:p>
          <a:p>
            <a:pPr lvl="1"/>
            <a:r>
              <a:rPr lang="en-US" dirty="0"/>
              <a:t>Your name and name of your organization</a:t>
            </a:r>
          </a:p>
          <a:p>
            <a:r>
              <a:rPr lang="en-US" dirty="0"/>
              <a:t>Request permission to treat, if possible</a:t>
            </a:r>
          </a:p>
          <a:p>
            <a:r>
              <a:rPr lang="en-US" dirty="0"/>
              <a:t>Respect cultural differences</a:t>
            </a:r>
          </a:p>
          <a:p>
            <a:r>
              <a:rPr lang="en-US" dirty="0"/>
              <a:t>Protect patient privacy</a:t>
            </a:r>
          </a:p>
          <a:p>
            <a:endParaRPr lang="en-US" dirty="0"/>
          </a:p>
        </p:txBody>
      </p:sp>
      <p:pic>
        <p:nvPicPr>
          <p:cNvPr id="6" name="Picture 5" descr="Photo: Volunteers assist a patient who needs medical assistance. ">
            <a:extLst>
              <a:ext uri="{FF2B5EF4-FFF2-40B4-BE49-F238E27FC236}">
                <a16:creationId xmlns:a16="http://schemas.microsoft.com/office/drawing/2014/main" id="{5BBA3097-E76D-4365-84F5-D788BF7A1778}"/>
              </a:ext>
            </a:extLst>
          </p:cNvPr>
          <p:cNvPicPr>
            <a:picLocks noChangeAspect="1"/>
          </p:cNvPicPr>
          <p:nvPr/>
        </p:nvPicPr>
        <p:blipFill>
          <a:blip r:embed="rId2"/>
          <a:stretch>
            <a:fillRect/>
          </a:stretch>
        </p:blipFill>
        <p:spPr>
          <a:xfrm>
            <a:off x="5345585" y="3577389"/>
            <a:ext cx="3200677" cy="2121592"/>
          </a:xfrm>
          <a:prstGeom prst="rect">
            <a:avLst/>
          </a:prstGeom>
        </p:spPr>
      </p:pic>
      <p:sp>
        <p:nvSpPr>
          <p:cNvPr id="2" name="Content Placeholder 1">
            <a:extLst>
              <a:ext uri="{FF2B5EF4-FFF2-40B4-BE49-F238E27FC236}">
                <a16:creationId xmlns:a16="http://schemas.microsoft.com/office/drawing/2014/main" id="{281CE103-1591-41D0-B6A3-5D84F44B5A65}"/>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7DD292B2-4F58-457E-8D8B-3FE800A0F4CF}"/>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E31AB6E-4D5C-46A7-8F58-7FA82EE29DC0}"/>
              </a:ext>
            </a:extLst>
          </p:cNvPr>
          <p:cNvSpPr>
            <a:spLocks noGrp="1"/>
          </p:cNvSpPr>
          <p:nvPr>
            <p:ph type="body" sz="quarter" idx="11"/>
          </p:nvPr>
        </p:nvSpPr>
        <p:spPr/>
        <p:txBody>
          <a:bodyPr/>
          <a:lstStyle/>
          <a:p>
            <a:r>
              <a:rPr lang="en-US" dirty="0"/>
              <a:t>3-4</a:t>
            </a:r>
          </a:p>
        </p:txBody>
      </p:sp>
    </p:spTree>
    <p:extLst>
      <p:ext uri="{BB962C8B-B14F-4D97-AF65-F5344CB8AC3E}">
        <p14:creationId xmlns:p14="http://schemas.microsoft.com/office/powerpoint/2010/main" val="1200410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FDA6E-9400-4AD3-956F-AC282DD92E05}"/>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C3DADC4E-D87F-43E6-B940-7C27432341A7}"/>
              </a:ext>
            </a:extLst>
          </p:cNvPr>
          <p:cNvSpPr>
            <a:spLocks noGrp="1"/>
          </p:cNvSpPr>
          <p:nvPr>
            <p:ph idx="1"/>
          </p:nvPr>
        </p:nvSpPr>
        <p:spPr>
          <a:xfrm>
            <a:off x="315142" y="1521229"/>
            <a:ext cx="8512974" cy="4510294"/>
          </a:xfrm>
        </p:spPr>
        <p:txBody>
          <a:bodyPr>
            <a:normAutofit fontScale="92500" lnSpcReduction="20000"/>
          </a:bodyPr>
          <a:lstStyle/>
          <a:p>
            <a:r>
              <a:rPr lang="en-US" sz="3000" dirty="0"/>
              <a:t>Life-saving measures CERT volunteers can take:</a:t>
            </a:r>
          </a:p>
          <a:p>
            <a:pPr lvl="1"/>
            <a:r>
              <a:rPr lang="en-US" dirty="0"/>
              <a:t>Control bleeding using direct pressure and/or a tourniquet </a:t>
            </a:r>
          </a:p>
          <a:p>
            <a:pPr lvl="1"/>
            <a:r>
              <a:rPr lang="en-US" dirty="0"/>
              <a:t>Maintain normal body temperature </a:t>
            </a:r>
          </a:p>
          <a:p>
            <a:pPr lvl="1"/>
            <a:r>
              <a:rPr lang="en-US" dirty="0"/>
              <a:t>Open airway and position patient correctly </a:t>
            </a:r>
          </a:p>
          <a:p>
            <a:r>
              <a:rPr lang="en-US" sz="3000" dirty="0"/>
              <a:t>Other injuries that are common after disasters:</a:t>
            </a:r>
            <a:endParaRPr lang="en-US" dirty="0"/>
          </a:p>
          <a:p>
            <a:pPr lvl="1"/>
            <a:r>
              <a:rPr lang="en-US" dirty="0"/>
              <a:t>Burns</a:t>
            </a:r>
          </a:p>
          <a:p>
            <a:pPr lvl="1"/>
            <a:r>
              <a:rPr lang="en-US" dirty="0"/>
              <a:t>Wounds</a:t>
            </a:r>
          </a:p>
          <a:p>
            <a:pPr lvl="1"/>
            <a:r>
              <a:rPr lang="en-US" dirty="0"/>
              <a:t>Amputations and impaled objects</a:t>
            </a:r>
          </a:p>
          <a:p>
            <a:pPr lvl="1"/>
            <a:r>
              <a:rPr lang="en-US" dirty="0"/>
              <a:t>Fractures, dislocations, sprains, and strains</a:t>
            </a:r>
          </a:p>
          <a:p>
            <a:pPr lvl="1"/>
            <a:r>
              <a:rPr lang="en-US" dirty="0"/>
              <a:t>Cold-related injuries</a:t>
            </a:r>
          </a:p>
          <a:p>
            <a:pPr lvl="1"/>
            <a:r>
              <a:rPr lang="en-US" dirty="0"/>
              <a:t>Heat-related injuries</a:t>
            </a:r>
          </a:p>
          <a:p>
            <a:pPr lvl="1"/>
            <a:r>
              <a:rPr lang="en-US" dirty="0"/>
              <a:t>Insect bites/stings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1FA39508-2266-4B52-A3C2-EF6D1B25964B}"/>
              </a:ext>
            </a:extLst>
          </p:cNvPr>
          <p:cNvSpPr>
            <a:spLocks noGrp="1"/>
          </p:cNvSpPr>
          <p:nvPr>
            <p:ph sz="quarter" idx="12"/>
          </p:nvPr>
        </p:nvSpPr>
        <p:spPr/>
        <p:txBody>
          <a:bodyPr/>
          <a:lstStyle/>
          <a:p>
            <a:r>
              <a:rPr lang="en-US" dirty="0"/>
              <a:t>PM 3-19</a:t>
            </a:r>
          </a:p>
        </p:txBody>
      </p:sp>
      <p:sp>
        <p:nvSpPr>
          <p:cNvPr id="4" name="Text Placeholder 3">
            <a:extLst>
              <a:ext uri="{FF2B5EF4-FFF2-40B4-BE49-F238E27FC236}">
                <a16:creationId xmlns:a16="http://schemas.microsoft.com/office/drawing/2014/main" id="{370E15FE-37DC-4B4F-9BFF-80D99F7779A0}"/>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BEEB9C62-4DC3-4C4D-9F77-733097775497}"/>
              </a:ext>
            </a:extLst>
          </p:cNvPr>
          <p:cNvSpPr>
            <a:spLocks noGrp="1"/>
          </p:cNvSpPr>
          <p:nvPr>
            <p:ph type="body" sz="quarter" idx="11"/>
          </p:nvPr>
        </p:nvSpPr>
        <p:spPr/>
        <p:txBody>
          <a:bodyPr/>
          <a:lstStyle/>
          <a:p>
            <a:r>
              <a:rPr lang="en-US" dirty="0"/>
              <a:t>3-49</a:t>
            </a:r>
          </a:p>
        </p:txBody>
      </p:sp>
    </p:spTree>
    <p:extLst>
      <p:ext uri="{BB962C8B-B14F-4D97-AF65-F5344CB8AC3E}">
        <p14:creationId xmlns:p14="http://schemas.microsoft.com/office/powerpoint/2010/main" val="865052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6F512-F37D-4ACF-9F54-8C7C86B54C8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AB2E1EC7-C5FE-4603-8B69-DC07824A962B}"/>
              </a:ext>
            </a:extLst>
          </p:cNvPr>
          <p:cNvSpPr>
            <a:spLocks noGrp="1"/>
          </p:cNvSpPr>
          <p:nvPr>
            <p:ph idx="1"/>
          </p:nvPr>
        </p:nvSpPr>
        <p:spPr/>
        <p:txBody>
          <a:bodyPr/>
          <a:lstStyle/>
          <a:p>
            <a:r>
              <a:rPr lang="en-US" dirty="0"/>
              <a:t>Read unit to be covered in next session </a:t>
            </a:r>
          </a:p>
          <a:p>
            <a:r>
              <a:rPr lang="en-US" dirty="0"/>
              <a:t>Wear appropriate clothes for next session </a:t>
            </a:r>
          </a:p>
        </p:txBody>
      </p:sp>
      <p:sp>
        <p:nvSpPr>
          <p:cNvPr id="6" name="Content Placeholder 5">
            <a:extLst>
              <a:ext uri="{FF2B5EF4-FFF2-40B4-BE49-F238E27FC236}">
                <a16:creationId xmlns:a16="http://schemas.microsoft.com/office/drawing/2014/main" id="{B0466CCD-DE4D-4E6F-BDA7-890BEB3B5874}"/>
              </a:ext>
            </a:extLst>
          </p:cNvPr>
          <p:cNvSpPr>
            <a:spLocks noGrp="1"/>
          </p:cNvSpPr>
          <p:nvPr>
            <p:ph sz="quarter" idx="12"/>
          </p:nvPr>
        </p:nvSpPr>
        <p:spPr/>
        <p:txBody>
          <a:bodyPr/>
          <a:lstStyle/>
          <a:p>
            <a:r>
              <a:rPr lang="en-US" dirty="0"/>
              <a:t>PM 3-19</a:t>
            </a:r>
          </a:p>
        </p:txBody>
      </p:sp>
      <p:sp>
        <p:nvSpPr>
          <p:cNvPr id="4" name="Text Placeholder 3">
            <a:extLst>
              <a:ext uri="{FF2B5EF4-FFF2-40B4-BE49-F238E27FC236}">
                <a16:creationId xmlns:a16="http://schemas.microsoft.com/office/drawing/2014/main" id="{AA110785-5475-44DF-B519-959C56A40D6E}"/>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0DE88D2A-DE91-4581-9B68-F671CD93CC26}"/>
              </a:ext>
            </a:extLst>
          </p:cNvPr>
          <p:cNvSpPr>
            <a:spLocks noGrp="1"/>
          </p:cNvSpPr>
          <p:nvPr>
            <p:ph type="body" sz="quarter" idx="11"/>
          </p:nvPr>
        </p:nvSpPr>
        <p:spPr/>
        <p:txBody>
          <a:bodyPr/>
          <a:lstStyle/>
          <a:p>
            <a:r>
              <a:rPr lang="en-US" dirty="0"/>
              <a:t>3-50</a:t>
            </a:r>
          </a:p>
        </p:txBody>
      </p:sp>
    </p:spTree>
    <p:extLst>
      <p:ext uri="{BB962C8B-B14F-4D97-AF65-F5344CB8AC3E}">
        <p14:creationId xmlns:p14="http://schemas.microsoft.com/office/powerpoint/2010/main" val="70978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E3C2D-359C-4833-8E9A-C63123CB4DE2}"/>
              </a:ext>
            </a:extLst>
          </p:cNvPr>
          <p:cNvSpPr>
            <a:spLocks noGrp="1"/>
          </p:cNvSpPr>
          <p:nvPr>
            <p:ph type="title"/>
          </p:nvPr>
        </p:nvSpPr>
        <p:spPr/>
        <p:txBody>
          <a:bodyPr>
            <a:normAutofit fontScale="90000"/>
          </a:bodyPr>
          <a:lstStyle/>
          <a:p>
            <a:r>
              <a:rPr lang="en-US" dirty="0"/>
              <a:t>Life-Threatening Bleeding</a:t>
            </a:r>
          </a:p>
        </p:txBody>
      </p:sp>
      <p:sp>
        <p:nvSpPr>
          <p:cNvPr id="2" name="Content Placeholder 1">
            <a:extLst>
              <a:ext uri="{FF2B5EF4-FFF2-40B4-BE49-F238E27FC236}">
                <a16:creationId xmlns:a16="http://schemas.microsoft.com/office/drawing/2014/main" id="{94232EAD-7AB1-44A6-ACB8-494FEDB94093}"/>
              </a:ext>
            </a:extLst>
          </p:cNvPr>
          <p:cNvSpPr>
            <a:spLocks noGrp="1"/>
          </p:cNvSpPr>
          <p:nvPr>
            <p:ph idx="1"/>
          </p:nvPr>
        </p:nvSpPr>
        <p:spPr/>
        <p:txBody>
          <a:bodyPr/>
          <a:lstStyle/>
          <a:p>
            <a:r>
              <a:rPr lang="en-US" dirty="0"/>
              <a:t>Indicators of life-threatening bleeding:</a:t>
            </a:r>
          </a:p>
          <a:p>
            <a:pPr lvl="1"/>
            <a:r>
              <a:rPr lang="en-US" dirty="0"/>
              <a:t>Spurting/steady bleeding</a:t>
            </a:r>
          </a:p>
          <a:p>
            <a:pPr lvl="1"/>
            <a:r>
              <a:rPr lang="en-US" dirty="0"/>
              <a:t>Blood is pooling</a:t>
            </a:r>
          </a:p>
          <a:p>
            <a:pPr lvl="1"/>
            <a:r>
              <a:rPr lang="en-US" dirty="0"/>
              <a:t>Blood is soaking through over lying clothes</a:t>
            </a:r>
          </a:p>
          <a:p>
            <a:pPr lvl="1"/>
            <a:r>
              <a:rPr lang="en-US" dirty="0"/>
              <a:t>Blood is soaking through bandages</a:t>
            </a:r>
          </a:p>
          <a:p>
            <a:pPr lvl="1"/>
            <a:r>
              <a:rPr lang="en-US" dirty="0"/>
              <a:t>Amputation</a:t>
            </a:r>
          </a:p>
          <a:p>
            <a:endParaRPr lang="en-US" dirty="0"/>
          </a:p>
        </p:txBody>
      </p:sp>
      <p:sp>
        <p:nvSpPr>
          <p:cNvPr id="6" name="Content Placeholder 5">
            <a:extLst>
              <a:ext uri="{FF2B5EF4-FFF2-40B4-BE49-F238E27FC236}">
                <a16:creationId xmlns:a16="http://schemas.microsoft.com/office/drawing/2014/main" id="{2295835E-7EDB-4436-9D49-B80D5AFD98DD}"/>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5B327840-18C4-46ED-BA0D-803FA5F34C65}"/>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0150C60A-6DA5-4EA0-A213-D5B7E5BC4636}"/>
              </a:ext>
            </a:extLst>
          </p:cNvPr>
          <p:cNvSpPr>
            <a:spLocks noGrp="1"/>
          </p:cNvSpPr>
          <p:nvPr>
            <p:ph type="body" sz="quarter" idx="11"/>
          </p:nvPr>
        </p:nvSpPr>
        <p:spPr/>
        <p:txBody>
          <a:bodyPr/>
          <a:lstStyle/>
          <a:p>
            <a:r>
              <a:rPr lang="en-US" dirty="0"/>
              <a:t>3-5</a:t>
            </a:r>
          </a:p>
        </p:txBody>
      </p:sp>
    </p:spTree>
    <p:extLst>
      <p:ext uri="{BB962C8B-B14F-4D97-AF65-F5344CB8AC3E}">
        <p14:creationId xmlns:p14="http://schemas.microsoft.com/office/powerpoint/2010/main" val="219137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107F9-2A5C-46A8-BFB9-0917CAB7FFAF}"/>
              </a:ext>
            </a:extLst>
          </p:cNvPr>
          <p:cNvSpPr>
            <a:spLocks noGrp="1"/>
          </p:cNvSpPr>
          <p:nvPr>
            <p:ph type="title"/>
          </p:nvPr>
        </p:nvSpPr>
        <p:spPr/>
        <p:txBody>
          <a:bodyPr>
            <a:normAutofit fontScale="90000"/>
          </a:bodyPr>
          <a:lstStyle/>
          <a:p>
            <a:r>
              <a:rPr lang="en-US" dirty="0"/>
              <a:t>Stages of Severe Bleeding</a:t>
            </a:r>
          </a:p>
        </p:txBody>
      </p:sp>
      <p:graphicFrame>
        <p:nvGraphicFramePr>
          <p:cNvPr id="2" name="Table 1">
            <a:extLst>
              <a:ext uri="{FF2B5EF4-FFF2-40B4-BE49-F238E27FC236}">
                <a16:creationId xmlns:a16="http://schemas.microsoft.com/office/drawing/2014/main" id="{FA3DFD62-A069-409F-976E-14A347EE931E}"/>
              </a:ext>
            </a:extLst>
          </p:cNvPr>
          <p:cNvGraphicFramePr>
            <a:graphicFrameLocks noGrp="1"/>
          </p:cNvGraphicFramePr>
          <p:nvPr>
            <p:extLst>
              <p:ext uri="{D42A27DB-BD31-4B8C-83A1-F6EECF244321}">
                <p14:modId xmlns:p14="http://schemas.microsoft.com/office/powerpoint/2010/main" val="2726534927"/>
              </p:ext>
            </p:extLst>
          </p:nvPr>
        </p:nvGraphicFramePr>
        <p:xfrm>
          <a:off x="420329" y="1681317"/>
          <a:ext cx="8192729" cy="3833107"/>
        </p:xfrm>
        <a:graphic>
          <a:graphicData uri="http://schemas.openxmlformats.org/drawingml/2006/table">
            <a:tbl>
              <a:tblPr firstRow="1" firstCol="1" bandRow="1"/>
              <a:tblGrid>
                <a:gridCol w="1018830">
                  <a:extLst>
                    <a:ext uri="{9D8B030D-6E8A-4147-A177-3AD203B41FA5}">
                      <a16:colId xmlns:a16="http://schemas.microsoft.com/office/drawing/2014/main" val="194196046"/>
                    </a:ext>
                  </a:extLst>
                </a:gridCol>
                <a:gridCol w="1183667">
                  <a:extLst>
                    <a:ext uri="{9D8B030D-6E8A-4147-A177-3AD203B41FA5}">
                      <a16:colId xmlns:a16="http://schemas.microsoft.com/office/drawing/2014/main" val="2723023673"/>
                    </a:ext>
                  </a:extLst>
                </a:gridCol>
                <a:gridCol w="1893867">
                  <a:extLst>
                    <a:ext uri="{9D8B030D-6E8A-4147-A177-3AD203B41FA5}">
                      <a16:colId xmlns:a16="http://schemas.microsoft.com/office/drawing/2014/main" val="3100993201"/>
                    </a:ext>
                  </a:extLst>
                </a:gridCol>
                <a:gridCol w="1183667">
                  <a:extLst>
                    <a:ext uri="{9D8B030D-6E8A-4147-A177-3AD203B41FA5}">
                      <a16:colId xmlns:a16="http://schemas.microsoft.com/office/drawing/2014/main" val="3731393587"/>
                    </a:ext>
                  </a:extLst>
                </a:gridCol>
                <a:gridCol w="1025845">
                  <a:extLst>
                    <a:ext uri="{9D8B030D-6E8A-4147-A177-3AD203B41FA5}">
                      <a16:colId xmlns:a16="http://schemas.microsoft.com/office/drawing/2014/main" val="2196522972"/>
                    </a:ext>
                  </a:extLst>
                </a:gridCol>
                <a:gridCol w="1886853">
                  <a:extLst>
                    <a:ext uri="{9D8B030D-6E8A-4147-A177-3AD203B41FA5}">
                      <a16:colId xmlns:a16="http://schemas.microsoft.com/office/drawing/2014/main" val="2774972171"/>
                    </a:ext>
                  </a:extLst>
                </a:gridCol>
              </a:tblGrid>
              <a:tr h="523567">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Loss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Heart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Pressure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Breath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Patient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extLst>
                  <a:ext uri="{0D108BD9-81ED-4DB2-BD59-A6C34878D82A}">
                    <a16:rowId xmlns:a16="http://schemas.microsoft.com/office/drawing/2014/main" val="4244108842"/>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Less than 15%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 (&lt;100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14-20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appears 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20131"/>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15%-40%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Fast (&gt;100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Slightly 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20-30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may feel anxious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5174"/>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Very Fast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(&gt;120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confused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314630"/>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IV</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Greater than 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 (&gt;140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lethargic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87645"/>
                  </a:ext>
                </a:extLst>
              </a:tr>
            </a:tbl>
          </a:graphicData>
        </a:graphic>
      </p:graphicFrame>
      <p:sp>
        <p:nvSpPr>
          <p:cNvPr id="4" name="Content Placeholder 3">
            <a:extLst>
              <a:ext uri="{FF2B5EF4-FFF2-40B4-BE49-F238E27FC236}">
                <a16:creationId xmlns:a16="http://schemas.microsoft.com/office/drawing/2014/main" id="{4BAD4B28-B11B-4A77-807C-37D57A4B523D}"/>
              </a:ext>
            </a:extLst>
          </p:cNvPr>
          <p:cNvSpPr>
            <a:spLocks noGrp="1"/>
          </p:cNvSpPr>
          <p:nvPr>
            <p:ph sz="quarter" idx="12"/>
          </p:nvPr>
        </p:nvSpPr>
        <p:spPr/>
        <p:txBody>
          <a:bodyPr/>
          <a:lstStyle/>
          <a:p>
            <a:r>
              <a:rPr lang="en-US" dirty="0"/>
              <a:t>PM 3-3</a:t>
            </a:r>
          </a:p>
        </p:txBody>
      </p:sp>
      <p:sp>
        <p:nvSpPr>
          <p:cNvPr id="8" name="Text Placeholder 7">
            <a:extLst>
              <a:ext uri="{FF2B5EF4-FFF2-40B4-BE49-F238E27FC236}">
                <a16:creationId xmlns:a16="http://schemas.microsoft.com/office/drawing/2014/main" id="{0CA83D08-F59B-463B-A9C1-52C18B60E154}"/>
              </a:ext>
            </a:extLst>
          </p:cNvPr>
          <p:cNvSpPr>
            <a:spLocks noGrp="1"/>
          </p:cNvSpPr>
          <p:nvPr>
            <p:ph type="body" sz="quarter" idx="10"/>
          </p:nvPr>
        </p:nvSpPr>
        <p:spPr>
          <a:xfrm>
            <a:off x="1429787" y="6379424"/>
            <a:ext cx="4610528" cy="303212"/>
          </a:xfrm>
        </p:spPr>
        <p:txBody>
          <a:bodyPr/>
          <a:lstStyle/>
          <a:p>
            <a:r>
              <a:rPr lang="en-US" dirty="0"/>
              <a:t>CERT Basic Training Unit 3: Disaster Medical Operations – Part 1</a:t>
            </a:r>
          </a:p>
        </p:txBody>
      </p:sp>
      <p:sp>
        <p:nvSpPr>
          <p:cNvPr id="9" name="Text Placeholder 8">
            <a:extLst>
              <a:ext uri="{FF2B5EF4-FFF2-40B4-BE49-F238E27FC236}">
                <a16:creationId xmlns:a16="http://schemas.microsoft.com/office/drawing/2014/main" id="{1BA479C7-D9C7-434C-B426-A6819A52D8D3}"/>
              </a:ext>
            </a:extLst>
          </p:cNvPr>
          <p:cNvSpPr>
            <a:spLocks noGrp="1"/>
          </p:cNvSpPr>
          <p:nvPr>
            <p:ph type="body" sz="quarter" idx="11"/>
          </p:nvPr>
        </p:nvSpPr>
        <p:spPr/>
        <p:txBody>
          <a:bodyPr/>
          <a:lstStyle/>
          <a:p>
            <a:r>
              <a:rPr lang="en-US" dirty="0"/>
              <a:t>3-6</a:t>
            </a:r>
          </a:p>
        </p:txBody>
      </p:sp>
    </p:spTree>
    <p:extLst>
      <p:ext uri="{BB962C8B-B14F-4D97-AF65-F5344CB8AC3E}">
        <p14:creationId xmlns:p14="http://schemas.microsoft.com/office/powerpoint/2010/main" val="13589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57DDF-B6C4-4F05-977E-AB6D8DC9A242}"/>
              </a:ext>
            </a:extLst>
          </p:cNvPr>
          <p:cNvSpPr>
            <a:spLocks noGrp="1"/>
          </p:cNvSpPr>
          <p:nvPr>
            <p:ph type="title"/>
          </p:nvPr>
        </p:nvSpPr>
        <p:spPr/>
        <p:txBody>
          <a:bodyPr/>
          <a:lstStyle/>
          <a:p>
            <a:r>
              <a:rPr lang="en-US" dirty="0"/>
              <a:t>Types of Bleeding</a:t>
            </a:r>
          </a:p>
        </p:txBody>
      </p:sp>
      <p:sp>
        <p:nvSpPr>
          <p:cNvPr id="2" name="Content Placeholder 1">
            <a:extLst>
              <a:ext uri="{FF2B5EF4-FFF2-40B4-BE49-F238E27FC236}">
                <a16:creationId xmlns:a16="http://schemas.microsoft.com/office/drawing/2014/main" id="{A601B42F-C28E-4AA0-8AA8-9BB298424AE8}"/>
              </a:ext>
            </a:extLst>
          </p:cNvPr>
          <p:cNvSpPr>
            <a:spLocks noGrp="1"/>
          </p:cNvSpPr>
          <p:nvPr>
            <p:ph idx="1"/>
          </p:nvPr>
        </p:nvSpPr>
        <p:spPr/>
        <p:txBody>
          <a:bodyPr/>
          <a:lstStyle/>
          <a:p>
            <a:r>
              <a:rPr lang="en-US" b="1" dirty="0"/>
              <a:t>Arterial bleeding: </a:t>
            </a:r>
            <a:r>
              <a:rPr lang="en-US" dirty="0"/>
              <a:t>Arteries transport blood under high pressure</a:t>
            </a:r>
          </a:p>
          <a:p>
            <a:pPr lvl="1"/>
            <a:r>
              <a:rPr lang="en-US" dirty="0"/>
              <a:t>Blood coming from an artery will spurt </a:t>
            </a:r>
          </a:p>
          <a:p>
            <a:r>
              <a:rPr lang="en-US" b="1" dirty="0"/>
              <a:t>Venous bleeding: </a:t>
            </a:r>
            <a:r>
              <a:rPr lang="en-US" dirty="0"/>
              <a:t>Veins transport blood under low pressure</a:t>
            </a:r>
          </a:p>
          <a:p>
            <a:pPr lvl="1"/>
            <a:r>
              <a:rPr lang="en-US" dirty="0"/>
              <a:t>Blood coming from a vein will flow </a:t>
            </a:r>
          </a:p>
          <a:p>
            <a:r>
              <a:rPr lang="en-US" b="1" dirty="0"/>
              <a:t>Capillary bleeding: </a:t>
            </a:r>
            <a:r>
              <a:rPr lang="en-US" dirty="0"/>
              <a:t>Capillaries also carry blood under low pressure</a:t>
            </a:r>
          </a:p>
          <a:p>
            <a:pPr lvl="1"/>
            <a:r>
              <a:rPr lang="en-US" dirty="0"/>
              <a:t>Blood coming from capillaries will ooze </a:t>
            </a:r>
          </a:p>
        </p:txBody>
      </p:sp>
      <p:sp>
        <p:nvSpPr>
          <p:cNvPr id="6" name="Content Placeholder 5">
            <a:extLst>
              <a:ext uri="{FF2B5EF4-FFF2-40B4-BE49-F238E27FC236}">
                <a16:creationId xmlns:a16="http://schemas.microsoft.com/office/drawing/2014/main" id="{CB9FBBED-49B4-452D-9213-29B714CE6305}"/>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07C5B07C-5243-4DB5-BB2E-26192FFC959D}"/>
              </a:ext>
            </a:extLst>
          </p:cNvPr>
          <p:cNvSpPr>
            <a:spLocks noGrp="1"/>
          </p:cNvSpPr>
          <p:nvPr>
            <p:ph type="body" sz="quarter" idx="10"/>
          </p:nvPr>
        </p:nvSpPr>
        <p:spPr>
          <a:xfrm>
            <a:off x="1429787" y="6379424"/>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CF0DAE0B-8612-4D3A-AD4B-53C208BF7777}"/>
              </a:ext>
            </a:extLst>
          </p:cNvPr>
          <p:cNvSpPr>
            <a:spLocks noGrp="1"/>
          </p:cNvSpPr>
          <p:nvPr>
            <p:ph type="body" sz="quarter" idx="11"/>
          </p:nvPr>
        </p:nvSpPr>
        <p:spPr/>
        <p:txBody>
          <a:bodyPr/>
          <a:lstStyle/>
          <a:p>
            <a:r>
              <a:rPr lang="en-US" dirty="0"/>
              <a:t>3-7</a:t>
            </a:r>
          </a:p>
        </p:txBody>
      </p:sp>
    </p:spTree>
    <p:extLst>
      <p:ext uri="{BB962C8B-B14F-4D97-AF65-F5344CB8AC3E}">
        <p14:creationId xmlns:p14="http://schemas.microsoft.com/office/powerpoint/2010/main" val="279618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6843C-8F3F-4AD4-B59A-0852E8E2B495}"/>
              </a:ext>
            </a:extLst>
          </p:cNvPr>
          <p:cNvSpPr>
            <a:spLocks noGrp="1"/>
          </p:cNvSpPr>
          <p:nvPr>
            <p:ph type="title"/>
          </p:nvPr>
        </p:nvSpPr>
        <p:spPr/>
        <p:txBody>
          <a:bodyPr/>
          <a:lstStyle/>
          <a:p>
            <a:r>
              <a:rPr lang="en-US" dirty="0"/>
              <a:t>Types of Bleeding</a:t>
            </a:r>
            <a:r>
              <a:rPr lang="en-US" sz="800" dirty="0"/>
              <a:t> </a:t>
            </a:r>
            <a:r>
              <a:rPr lang="en-US" sz="800" dirty="0">
                <a:solidFill>
                  <a:srgbClr val="448431"/>
                </a:solidFill>
              </a:rPr>
              <a:t>(image)</a:t>
            </a:r>
            <a:endParaRPr lang="en-US" dirty="0">
              <a:solidFill>
                <a:srgbClr val="448431"/>
              </a:solidFill>
            </a:endParaRPr>
          </a:p>
        </p:txBody>
      </p:sp>
      <p:pic>
        <p:nvPicPr>
          <p:cNvPr id="8" name="Picture 7" descr="Diagram depicting examples of arterial, capillary, and venous bleeding in a hand.">
            <a:extLst>
              <a:ext uri="{FF2B5EF4-FFF2-40B4-BE49-F238E27FC236}">
                <a16:creationId xmlns:a16="http://schemas.microsoft.com/office/drawing/2014/main" id="{AEEFF7E2-B858-4DF3-AE85-0BD24580FA1B}"/>
              </a:ext>
            </a:extLst>
          </p:cNvPr>
          <p:cNvPicPr>
            <a:picLocks noChangeAspect="1"/>
          </p:cNvPicPr>
          <p:nvPr/>
        </p:nvPicPr>
        <p:blipFill>
          <a:blip r:embed="rId2"/>
          <a:stretch>
            <a:fillRect/>
          </a:stretch>
        </p:blipFill>
        <p:spPr>
          <a:xfrm>
            <a:off x="2321811" y="1714499"/>
            <a:ext cx="4500378" cy="4219925"/>
          </a:xfrm>
          <a:prstGeom prst="rect">
            <a:avLst/>
          </a:prstGeom>
        </p:spPr>
      </p:pic>
      <p:sp>
        <p:nvSpPr>
          <p:cNvPr id="7" name="Content Placeholder 6">
            <a:extLst>
              <a:ext uri="{FF2B5EF4-FFF2-40B4-BE49-F238E27FC236}">
                <a16:creationId xmlns:a16="http://schemas.microsoft.com/office/drawing/2014/main" id="{9CD287D2-2A84-4E7E-B109-2EFFA02A75F6}"/>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1BEB126F-9D13-48E3-87B6-20AF21D41515}"/>
              </a:ext>
            </a:extLst>
          </p:cNvPr>
          <p:cNvSpPr>
            <a:spLocks noGrp="1"/>
          </p:cNvSpPr>
          <p:nvPr>
            <p:ph type="body" sz="quarter" idx="10"/>
          </p:nvPr>
        </p:nvSpPr>
        <p:spPr>
          <a:xfrm>
            <a:off x="1429787" y="6385716"/>
            <a:ext cx="462354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DF3A95CA-7307-42AA-A88D-CBBF7B709B90}"/>
              </a:ext>
            </a:extLst>
          </p:cNvPr>
          <p:cNvSpPr>
            <a:spLocks noGrp="1"/>
          </p:cNvSpPr>
          <p:nvPr>
            <p:ph type="body" sz="quarter" idx="11"/>
          </p:nvPr>
        </p:nvSpPr>
        <p:spPr/>
        <p:txBody>
          <a:bodyPr/>
          <a:lstStyle/>
          <a:p>
            <a:r>
              <a:rPr lang="en-US" dirty="0"/>
              <a:t>3-8</a:t>
            </a:r>
          </a:p>
        </p:txBody>
      </p:sp>
    </p:spTree>
    <p:extLst>
      <p:ext uri="{BB962C8B-B14F-4D97-AF65-F5344CB8AC3E}">
        <p14:creationId xmlns:p14="http://schemas.microsoft.com/office/powerpoint/2010/main" val="1350355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ec9525e3-0e26-41e5-be28-2227dc64c83e"/>
    <ds:schemaRef ds:uri="cd7a79f3-a22f-4b0a-abe2-9eca9b7c463e"/>
    <ds:schemaRef ds:uri="http://www.w3.org/XML/1998/namespace"/>
    <ds:schemaRef ds:uri="http://purl.org/dc/dcmitype/"/>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3291</TotalTime>
  <Words>2425</Words>
  <Application>Microsoft Office PowerPoint</Application>
  <PresentationFormat>On-screen Show (4:3)</PresentationFormat>
  <Paragraphs>440</Paragraphs>
  <Slides>51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Calibri Light</vt:lpstr>
      <vt:lpstr>Times New Roman</vt:lpstr>
      <vt:lpstr>Wingdings</vt:lpstr>
      <vt:lpstr>Office Theme</vt:lpstr>
      <vt:lpstr>1_Office Theme</vt:lpstr>
      <vt:lpstr>Unit 3: Disaster Medical Operations - Part 1</vt:lpstr>
      <vt:lpstr>Unit 3 Objectives</vt:lpstr>
      <vt:lpstr>Treating Life-Threatening Conditions</vt:lpstr>
      <vt:lpstr>Safety Considerations</vt:lpstr>
      <vt:lpstr>Approaching the Patient</vt:lpstr>
      <vt:lpstr>Life-Threatening Bleeding</vt:lpstr>
      <vt:lpstr>Stages of Severe Bleeding</vt:lpstr>
      <vt:lpstr>Types of Bleeding</vt:lpstr>
      <vt:lpstr>Types of Bleeding (image)</vt:lpstr>
      <vt:lpstr>Controlling Bleeding: Direct Pressure</vt:lpstr>
      <vt:lpstr>Controlling Bleeding: Tourniquets</vt:lpstr>
      <vt:lpstr>Shock</vt:lpstr>
      <vt:lpstr>Maintaining Body Temperature</vt:lpstr>
      <vt:lpstr>Exercise 3.1</vt:lpstr>
      <vt:lpstr>Opening the Airway</vt:lpstr>
      <vt:lpstr>Open vs. Obstructed Airway</vt:lpstr>
      <vt:lpstr>Positioning a Conscious Patient</vt:lpstr>
      <vt:lpstr>Positioning an Unconscious Patient</vt:lpstr>
      <vt:lpstr>Recovery Position</vt:lpstr>
      <vt:lpstr>Jaw-thrust Maneuver</vt:lpstr>
      <vt:lpstr>Exercise 3.2</vt:lpstr>
      <vt:lpstr>Providing Comfort</vt:lpstr>
      <vt:lpstr>Treating Burns</vt:lpstr>
      <vt:lpstr>Burn Severity</vt:lpstr>
      <vt:lpstr>Burn Classifications</vt:lpstr>
      <vt:lpstr>Treatment for Chemical Burns</vt:lpstr>
      <vt:lpstr>Wound Care</vt:lpstr>
      <vt:lpstr>Rules of Dressing</vt:lpstr>
      <vt:lpstr>Signs of Infection</vt:lpstr>
      <vt:lpstr>Amputations</vt:lpstr>
      <vt:lpstr>Impaled Objects</vt:lpstr>
      <vt:lpstr>Fractures, Dislocations, Sprains, Strains</vt:lpstr>
      <vt:lpstr>Types of Fractures (1 of 2)</vt:lpstr>
      <vt:lpstr>Types of Fractures (2 of 2)</vt:lpstr>
      <vt:lpstr>Treating Open Fractures</vt:lpstr>
      <vt:lpstr>Dislocations</vt:lpstr>
      <vt:lpstr>Signs of Sprain</vt:lpstr>
      <vt:lpstr>Splinting</vt:lpstr>
      <vt:lpstr>Cold-Related Injuries</vt:lpstr>
      <vt:lpstr>Symptoms of Hypothermia</vt:lpstr>
      <vt:lpstr>Hypothermia Treatment</vt:lpstr>
      <vt:lpstr>Symptoms of Frostbite</vt:lpstr>
      <vt:lpstr>Frostbite Treatment</vt:lpstr>
      <vt:lpstr>Heat-Related Injuries</vt:lpstr>
      <vt:lpstr>Symptoms of Heat Exhaustion</vt:lpstr>
      <vt:lpstr>Symptoms of Heat Stroke</vt:lpstr>
      <vt:lpstr>Treatment of Heat-Related Injuries</vt:lpstr>
      <vt:lpstr>Treatment for Bites/Stings</vt:lpstr>
      <vt:lpstr>Anaphylaxis</vt:lpstr>
      <vt:lpstr>Unit Summary (Unit 3)</vt:lpstr>
      <vt:lpstr>Homework Assignment (Unit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EMRICK, BRENDA</cp:lastModifiedBy>
  <cp:revision>758</cp:revision>
  <dcterms:created xsi:type="dcterms:W3CDTF">2019-04-19T15:08:43Z</dcterms:created>
  <dcterms:modified xsi:type="dcterms:W3CDTF">2020-01-06T17:59:47Z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