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handoutMasterIdLst>
    <p:handoutMasterId r:id="rId46"/>
  </p:handoutMasterIdLst>
  <p:sldIdLst>
    <p:sldId id="256" r:id="rId6"/>
    <p:sldId id="257" r:id="rId7"/>
    <p:sldId id="258" r:id="rId8"/>
    <p:sldId id="260" r:id="rId9"/>
    <p:sldId id="261" r:id="rId10"/>
    <p:sldId id="259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2964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7438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6DC145-E118-4B1C-B828-C267C3F1B408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DF25-4A84-449F-A44A-BC272B17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1521229"/>
            <a:ext cx="8521286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A36DD-A726-485F-AAB8-E1585FEB3E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AC79012-DFD9-487A-AE91-319B867CC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FC8519E-E236-413F-A705-5F99B6BB6A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E6045C-87BC-BD47-A7E5-238F848CD41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10A0E6-7D1E-7B42-BEC3-3FF68A7F1F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D7A079-868D-412D-A425-F18877D9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AD06FF2-3D49-487C-B170-F9D381F2A1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F3F4A35-2251-41EE-98F7-6F7C80678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D0A2C3-9207-0747-9486-E6260DD213C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212CCB-DF73-D741-AB07-0D090D0B13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B1E1DDB-163D-4DCC-ACF2-C3B8BB4F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0915D09-1355-40F5-B6B4-3B5DA81E54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D7EDDF4-A93D-4C2E-A9C1-50EF50248B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BA02859-13E6-5A4B-A1A2-D207A1E10F3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50D9DF-B7B2-8B45-8028-6376AD1732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98109F-D8F3-4DD1-88F2-60D8CD29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1734820-5E17-4293-AA0D-490C8DE1B3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D375BE8-6CDA-4A00-B406-82A2464D07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w/o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50" r:id="rId3"/>
    <p:sldLayoutId id="2147483667" r:id="rId4"/>
    <p:sldLayoutId id="2147483666" r:id="rId5"/>
    <p:sldLayoutId id="214748366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CERT Basic Training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EDA54D-2417-419E-9D4E-CA507441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Leaders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B8F11-CDD6-42D0-B49F-F3E33F280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responsibility to participate in community preparedness:</a:t>
            </a:r>
          </a:p>
          <a:p>
            <a:pPr lvl="1"/>
            <a:r>
              <a:rPr lang="en-US" dirty="0"/>
              <a:t>Participate on local collaborative planning council</a:t>
            </a:r>
          </a:p>
          <a:p>
            <a:pPr lvl="1"/>
            <a:r>
              <a:rPr lang="en-US" dirty="0"/>
              <a:t>Identify and integrate appropriate resources into government plans</a:t>
            </a:r>
          </a:p>
          <a:p>
            <a:pPr lvl="1"/>
            <a:r>
              <a:rPr lang="en-US" dirty="0"/>
              <a:t>Ensure facilities, staff, and customers served are prepared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2A7EBB-D23B-4E65-8FF0-943CC447F5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160EA-3D36-4175-9F1C-2CA3CC4870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77EC5-CBE4-4727-BE54-A63357964C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1-8</a:t>
            </a:r>
          </a:p>
        </p:txBody>
      </p:sp>
    </p:spTree>
    <p:extLst>
      <p:ext uri="{BB962C8B-B14F-4D97-AF65-F5344CB8AC3E}">
        <p14:creationId xmlns:p14="http://schemas.microsoft.com/office/powerpoint/2010/main" val="1968157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29FE2C-78FB-4AAA-A3CB-D9542DB4F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EFB134-65FA-4E93-8C2A-20A0BE231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community alerts, warnings, and evacuation routes </a:t>
            </a:r>
          </a:p>
          <a:p>
            <a:r>
              <a:rPr lang="en-US" dirty="0"/>
              <a:t>Take training </a:t>
            </a:r>
          </a:p>
          <a:p>
            <a:r>
              <a:rPr lang="en-US" dirty="0"/>
              <a:t>Practice skills and personal plans </a:t>
            </a:r>
          </a:p>
          <a:p>
            <a:r>
              <a:rPr lang="en-US" dirty="0"/>
              <a:t>Network and help others </a:t>
            </a:r>
          </a:p>
          <a:p>
            <a:r>
              <a:rPr lang="en-US" dirty="0"/>
              <a:t>Provide feedback to community </a:t>
            </a:r>
          </a:p>
          <a:p>
            <a:r>
              <a:rPr lang="en-US" dirty="0"/>
              <a:t>Report suspicious activity </a:t>
            </a:r>
          </a:p>
          <a:p>
            <a:r>
              <a:rPr lang="en-US" dirty="0"/>
              <a:t>Volunteer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E174E9-565D-4BC4-8330-8FED0AA13D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94E55-4F13-4EB7-A171-3E208E48C2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9BFD-8490-4229-901B-8174D8F1F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1-9</a:t>
            </a:r>
          </a:p>
        </p:txBody>
      </p:sp>
    </p:spTree>
    <p:extLst>
      <p:ext uri="{BB962C8B-B14F-4D97-AF65-F5344CB8AC3E}">
        <p14:creationId xmlns:p14="http://schemas.microsoft.com/office/powerpoint/2010/main" val="279019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8B4752-EA48-4F06-A1D4-E26DD9FF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Engaging the Whole Community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5775B2-DCB9-4E5E-8D9A-34338CA2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Community approach to emergency preparedness seeks to engage the full capacity of society </a:t>
            </a:r>
          </a:p>
          <a:p>
            <a:r>
              <a:rPr lang="en-US" dirty="0"/>
              <a:t>Relationships and social connections are the foundation for a more resilient community that can bounce back after a disaster </a:t>
            </a:r>
          </a:p>
          <a:p>
            <a:r>
              <a:rPr lang="en-US" dirty="0"/>
              <a:t>Community coalitions strengthen relationships and provide a framework for organizing community preparedness efforts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842FE9-37CE-486A-8B18-FA906ACF7E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85E51-5CBE-45EC-B19F-280685BDB8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F0B1DF-F838-4DAF-9E43-C4A3F8D64F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1-10</a:t>
            </a:r>
          </a:p>
        </p:txBody>
      </p:sp>
    </p:spTree>
    <p:extLst>
      <p:ext uri="{BB962C8B-B14F-4D97-AF65-F5344CB8AC3E}">
        <p14:creationId xmlns:p14="http://schemas.microsoft.com/office/powerpoint/2010/main" val="182211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9C0302-2593-46EB-BECD-EF84B3D3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Involved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BC9435-3E97-46DE-8AE6-4FB755E71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Preparedness requires active participation from all </a:t>
            </a:r>
          </a:p>
          <a:p>
            <a:pPr lvl="1"/>
            <a:r>
              <a:rPr lang="en-US" dirty="0"/>
              <a:t>Talk to friends and family about hazards </a:t>
            </a:r>
          </a:p>
          <a:p>
            <a:pPr lvl="1"/>
            <a:r>
              <a:rPr lang="en-US" dirty="0"/>
              <a:t>Ask about emergency planning outside the home </a:t>
            </a:r>
          </a:p>
          <a:p>
            <a:pPr lvl="1"/>
            <a:r>
              <a:rPr lang="en-US" dirty="0"/>
              <a:t>Make sure those in charge have a plan</a:t>
            </a:r>
          </a:p>
          <a:p>
            <a:r>
              <a:rPr lang="en-US" dirty="0"/>
              <a:t>Training provides skills needed to help others and keeps skills current </a:t>
            </a:r>
          </a:p>
          <a:p>
            <a:pPr lvl="1"/>
            <a:r>
              <a:rPr lang="en-US" dirty="0"/>
              <a:t>CERT program provides training, practice, and connection to others </a:t>
            </a:r>
          </a:p>
          <a:p>
            <a:pPr lvl="1"/>
            <a:r>
              <a:rPr lang="en-US" dirty="0"/>
              <a:t>Participate in drills and exercises </a:t>
            </a:r>
          </a:p>
          <a:p>
            <a:pPr lvl="1"/>
            <a:r>
              <a:rPr lang="en-US" dirty="0"/>
              <a:t>Talk to friends and family about volunteering </a:t>
            </a:r>
          </a:p>
          <a:p>
            <a:pPr marL="457189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72C76F-CE06-4234-AD5B-AFFE5E949FC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0D51C-57B2-4200-B953-A72E3466E9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83D88-0DA4-4381-B213-370A4F252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378767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C9235F-130E-4C55-9482-FF2F15C5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Disasters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2D5731-D75B-499D-8CD4-74D67545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Natural</a:t>
            </a:r>
            <a:r>
              <a:rPr lang="en-US" dirty="0"/>
              <a:t> (e.g., earthquakes, wildfires, floods, extreme heat, hurricanes, landslides, thunderstorms, tornadoes, tsunamis, volcanic eruptions, winter storms)</a:t>
            </a:r>
          </a:p>
          <a:p>
            <a:r>
              <a:rPr lang="en-US" b="1" dirty="0"/>
              <a:t>Technological &amp; Accidental </a:t>
            </a:r>
            <a:r>
              <a:rPr lang="en-US" dirty="0"/>
              <a:t>(e.g., hazardous material spill, nuclear power plant accident)</a:t>
            </a:r>
          </a:p>
          <a:p>
            <a:r>
              <a:rPr lang="en-US" b="1" dirty="0"/>
              <a:t>Terrorism</a:t>
            </a:r>
            <a:r>
              <a:rPr lang="en-US" dirty="0"/>
              <a:t> (e.g., chemical, biological, radiological, nuclear, explosive weapons)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583EE-3ABA-4CC7-A0CC-2832C31A9AD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D4A140-E21B-4C88-AF97-73BE31853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6BB0BD-8179-4D56-8534-B908D85F23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1-12</a:t>
            </a:r>
          </a:p>
        </p:txBody>
      </p:sp>
    </p:spTree>
    <p:extLst>
      <p:ext uri="{BB962C8B-B14F-4D97-AF65-F5344CB8AC3E}">
        <p14:creationId xmlns:p14="http://schemas.microsoft.com/office/powerpoint/2010/main" val="3976715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A9531B-0961-49C8-A1D0-F9BE7DEF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Disaster Elements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2A634D-731D-48C5-843F-CA98BE9DA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relatively unexpected </a:t>
            </a:r>
          </a:p>
          <a:p>
            <a:r>
              <a:rPr lang="en-US" dirty="0"/>
              <a:t>Emergency personnel may be overwhelmed </a:t>
            </a:r>
          </a:p>
          <a:p>
            <a:r>
              <a:rPr lang="en-US" dirty="0"/>
              <a:t>Lives, health, and the environment are endangered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6FAC8-7EC5-407B-A0E2-79DEC7F6817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E04F5-D816-42FB-969C-779884393F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A244-A8D2-458F-A1B5-2D436A900A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1-13</a:t>
            </a:r>
          </a:p>
        </p:txBody>
      </p:sp>
    </p:spTree>
    <p:extLst>
      <p:ext uri="{BB962C8B-B14F-4D97-AF65-F5344CB8AC3E}">
        <p14:creationId xmlns:p14="http://schemas.microsoft.com/office/powerpoint/2010/main" val="297672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DE101B-B252-475B-BB99-EB167088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Hazard Vulnerability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A00374-2C55-4913-B923-0D1AAE48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most common disasters that occur </a:t>
            </a:r>
          </a:p>
          <a:p>
            <a:r>
              <a:rPr lang="en-US" dirty="0"/>
              <a:t>Identify possible hazards with most severe impact </a:t>
            </a:r>
          </a:p>
          <a:p>
            <a:r>
              <a:rPr lang="en-US" dirty="0"/>
              <a:t>Consider recent or historical impacts </a:t>
            </a:r>
          </a:p>
          <a:p>
            <a:r>
              <a:rPr lang="en-US" dirty="0"/>
              <a:t>Identify susceptible locations in the community for specific hazards </a:t>
            </a:r>
          </a:p>
          <a:p>
            <a:r>
              <a:rPr lang="en-US" dirty="0"/>
              <a:t>Consider what to expect from disruption of services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55644-588F-45CD-A812-25F4E45896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C68DA-575D-4557-9F5E-D13BA653E8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376CE-BF84-4313-A883-05699BF183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1-14</a:t>
            </a:r>
          </a:p>
        </p:txBody>
      </p:sp>
    </p:spTree>
    <p:extLst>
      <p:ext uri="{BB962C8B-B14F-4D97-AF65-F5344CB8AC3E}">
        <p14:creationId xmlns:p14="http://schemas.microsoft.com/office/powerpoint/2010/main" val="206011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926DD8-16C3-45B4-B5DE-0A112CDB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Damage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9DB65-BD52-4A27-9102-55F73255B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will be applied to the highest priority need:</a:t>
            </a:r>
          </a:p>
          <a:p>
            <a:pPr lvl="1"/>
            <a:r>
              <a:rPr lang="en-US" dirty="0"/>
              <a:t>Police will address incidences of grave public safety </a:t>
            </a:r>
          </a:p>
          <a:p>
            <a:pPr lvl="1"/>
            <a:r>
              <a:rPr lang="en-US" dirty="0"/>
              <a:t>Firefighters will suppress major fires </a:t>
            </a:r>
          </a:p>
          <a:p>
            <a:pPr lvl="1"/>
            <a:r>
              <a:rPr lang="en-US" dirty="0"/>
              <a:t>EMS personnel will handle life-threatening injuries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5C562-EBA0-4188-900B-7C23173856A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EF63C-7730-46CA-B9C9-9FD789DC7A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270B3-D49D-4175-8A04-0F88220E35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52360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4D147A-BF64-4470-8293-533FF2BC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Damage Related to Structure Type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1A44FB-6868-443E-BC17-98BB4314E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not have opportunity to select type of structure when a disaster occurs </a:t>
            </a:r>
          </a:p>
          <a:p>
            <a:r>
              <a:rPr lang="en-US" dirty="0"/>
              <a:t>Engineered buildings have performed well in most types of disasters </a:t>
            </a:r>
          </a:p>
          <a:p>
            <a:r>
              <a:rPr lang="en-US" dirty="0"/>
              <a:t>Types of damage vary by structure </a:t>
            </a:r>
          </a:p>
          <a:p>
            <a:r>
              <a:rPr lang="en-US" dirty="0"/>
              <a:t>Differences in hazards and mitigation between single-family homes and multiple-unit dwellings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39FFB-6972-462F-88BE-C840E69C62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44E20-D74C-476D-B88F-A80F9415C8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36EF1-FE7A-47FF-8162-7DD75506D3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1-16</a:t>
            </a:r>
          </a:p>
        </p:txBody>
      </p:sp>
    </p:spTree>
    <p:extLst>
      <p:ext uri="{BB962C8B-B14F-4D97-AF65-F5344CB8AC3E}">
        <p14:creationId xmlns:p14="http://schemas.microsoft.com/office/powerpoint/2010/main" val="3755119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D07661-0E73-48D3-B11F-A0930A2A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Hazards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AD4639-2EBA-426C-9326-92FB4CACE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 line ruptures from water heaters or ranges displaced by shaking, water, or wind</a:t>
            </a:r>
          </a:p>
          <a:p>
            <a:r>
              <a:rPr lang="en-US" dirty="0"/>
              <a:t>Damage from falling books, dishes, or other cabinet contents</a:t>
            </a:r>
          </a:p>
          <a:p>
            <a:r>
              <a:rPr lang="en-US" dirty="0"/>
              <a:t>Risk of injury or electric shock from displaced appliances and office equipment</a:t>
            </a:r>
          </a:p>
          <a:p>
            <a:r>
              <a:rPr lang="en-US" dirty="0"/>
              <a:t>Fire from faulty wiring, overloaded plugs, frayed electrical cords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20688-51B3-434D-B02A-A4B99851130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C7005-D3B7-436B-B168-0D28D5C4EC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E91DD-D1CC-4382-A713-1FEE7BE021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1-17</a:t>
            </a:r>
          </a:p>
        </p:txBody>
      </p:sp>
    </p:spTree>
    <p:extLst>
      <p:ext uri="{BB962C8B-B14F-4D97-AF65-F5344CB8AC3E}">
        <p14:creationId xmlns:p14="http://schemas.microsoft.com/office/powerpoint/2010/main" val="272740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765EA1-1CCF-45E4-9FD8-1D251FBE40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10190" y="2178643"/>
            <a:ext cx="7886700" cy="1325563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1: Disaster Preparedness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DD3DC-534F-4DED-8ED2-96590E95A8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4300" y="1638300"/>
            <a:ext cx="9144000" cy="725488"/>
          </a:xfrm>
        </p:spPr>
        <p:txBody>
          <a:bodyPr>
            <a:noAutofit/>
          </a:bodyPr>
          <a:lstStyle/>
          <a:p>
            <a:pPr lvl="0" algn="l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srgbClr val="FFFFFF"/>
                </a:solidFill>
              </a:rPr>
              <a:t>CERT Basic Training</a:t>
            </a:r>
            <a:endParaRPr lang="en-US" sz="5000" b="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352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185333-2047-4571-B683-8349B068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466658" cy="101767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white"/>
                </a:solidFill>
              </a:rPr>
              <a:t>Preparing for a Disaster</a:t>
            </a:r>
            <a:r>
              <a:rPr lang="en-US" sz="900" dirty="0">
                <a:solidFill>
                  <a:srgbClr val="448431"/>
                </a:solidFill>
              </a:rPr>
              <a:t>(1 of 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DB8E61-B6F7-4989-89A2-7394EA73C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local hazards, alerts, warning systems, evacuation routes, and sheltering plans </a:t>
            </a:r>
          </a:p>
          <a:p>
            <a:r>
              <a:rPr lang="en-US" dirty="0"/>
              <a:t>Consider important elements of disaster preparedness </a:t>
            </a:r>
          </a:p>
          <a:p>
            <a:r>
              <a:rPr lang="en-US" dirty="0"/>
              <a:t>Address specific needs for yourself and people you know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C57C1-D3AA-4388-8E7D-A88921879EA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B213D-DC81-4572-A6CD-66E1E14B3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BCD1D-1BD5-40B3-A494-1F765C9EA0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1-18</a:t>
            </a:r>
          </a:p>
        </p:txBody>
      </p:sp>
    </p:spTree>
    <p:extLst>
      <p:ext uri="{BB962C8B-B14F-4D97-AF65-F5344CB8AC3E}">
        <p14:creationId xmlns:p14="http://schemas.microsoft.com/office/powerpoint/2010/main" val="3535425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3B9ADD-22BE-4CCE-B280-CB029D17B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415858" cy="101767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white"/>
                </a:solidFill>
              </a:rPr>
              <a:t>Preparing for a Disaster</a:t>
            </a:r>
            <a:r>
              <a:rPr lang="en-US" sz="900" dirty="0">
                <a:solidFill>
                  <a:srgbClr val="448431"/>
                </a:solidFill>
              </a:rPr>
              <a:t>((2 of 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16006C-0ECD-4349-A850-6F5FFF938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the skills to evaluate the situation quickly and take effective action to protect yourself </a:t>
            </a:r>
          </a:p>
          <a:p>
            <a:r>
              <a:rPr lang="en-US" dirty="0"/>
              <a:t>Have a family disaster plan and practice the plan with drills </a:t>
            </a:r>
          </a:p>
          <a:p>
            <a:r>
              <a:rPr lang="en-US" dirty="0"/>
              <a:t>Assemble supplies in multiple locations </a:t>
            </a:r>
          </a:p>
          <a:p>
            <a:r>
              <a:rPr lang="en-US" dirty="0"/>
              <a:t>Reduce the impact of hazards through mitigation practices </a:t>
            </a:r>
          </a:p>
          <a:p>
            <a:r>
              <a:rPr lang="en-US" dirty="0"/>
              <a:t>Get involved by participating in training and volunteer programs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29548-ECE8-47E9-B81C-48B422DDDCF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FA54F-9B9B-497A-9609-9FB90B78A1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FDB65-7FE9-4E38-9DE3-3AE656153B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1-19</a:t>
            </a:r>
          </a:p>
        </p:txBody>
      </p:sp>
    </p:spTree>
    <p:extLst>
      <p:ext uri="{BB962C8B-B14F-4D97-AF65-F5344CB8AC3E}">
        <p14:creationId xmlns:p14="http://schemas.microsoft.com/office/powerpoint/2010/main" val="273231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558610-B2F3-4D75-9A8C-32F26C6F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Disaster Plan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72ACD6-8044-4BDE-8A8D-A95FDCE5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Where will you meet family members?</a:t>
            </a:r>
          </a:p>
          <a:p>
            <a:r>
              <a:rPr lang="en-US" sz="2600" dirty="0"/>
              <a:t>Who is your out-of-state “check-in” contact?</a:t>
            </a:r>
          </a:p>
          <a:p>
            <a:r>
              <a:rPr lang="en-US" sz="2600" dirty="0"/>
              <a:t>Will you have an extended stay? Shelter in place? Evacuate?</a:t>
            </a:r>
          </a:p>
          <a:p>
            <a:r>
              <a:rPr lang="en-US" sz="2600" dirty="0"/>
              <a:t>How will you escape your home? Workplace? School? Place of worship? </a:t>
            </a:r>
          </a:p>
          <a:p>
            <a:r>
              <a:rPr lang="en-US" sz="2600" dirty="0"/>
              <a:t>What route (and several alternates) will you use to evacuate your neighborhood?</a:t>
            </a:r>
          </a:p>
          <a:p>
            <a:r>
              <a:rPr lang="en-US" sz="2600" dirty="0"/>
              <a:t>Do you have transportation?</a:t>
            </a:r>
          </a:p>
          <a:p>
            <a:r>
              <a:rPr lang="en-US" sz="2600" dirty="0"/>
              <a:t>Did you practice your plan?</a:t>
            </a:r>
          </a:p>
          <a:p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88E94-4EF9-4B56-9914-27EBC35C81B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D1764-76F1-4C73-8AB3-4BAE86AFF6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3F90B3-59E1-4C41-A0B2-CF4078ECEB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1-20</a:t>
            </a:r>
          </a:p>
        </p:txBody>
      </p:sp>
    </p:spTree>
    <p:extLst>
      <p:ext uri="{BB962C8B-B14F-4D97-AF65-F5344CB8AC3E}">
        <p14:creationId xmlns:p14="http://schemas.microsoft.com/office/powerpoint/2010/main" val="3067119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EBDB87-2C50-4A1E-8BE2-2B67BCC1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Supply Kit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C443C5-7A48-4841-B869-E6D4A7013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disaster strikes, you will not have time to shop or search for supplies </a:t>
            </a:r>
          </a:p>
          <a:p>
            <a:r>
              <a:rPr lang="en-US" dirty="0"/>
              <a:t>If you gather supplies in advance, you and your family will be better equipped for an evacuation or home confinement </a:t>
            </a:r>
          </a:p>
          <a:p>
            <a:r>
              <a:rPr lang="en-US" dirty="0"/>
              <a:t>Many of the items needed for your kits are already in your household </a:t>
            </a:r>
          </a:p>
          <a:p>
            <a:pPr lvl="1"/>
            <a:r>
              <a:rPr lang="en-US" dirty="0"/>
              <a:t>These items can be assembled in appropriate locations for quick access in an emergency but used under normal circumstances whenever needed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61C73-04A9-421B-B2E8-9AC35C44FF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FFB60-7F9A-401C-9D3E-ECD579F9D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5DEA8-9334-49D9-BB68-F27AA07C25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1-21</a:t>
            </a:r>
          </a:p>
        </p:txBody>
      </p:sp>
    </p:spTree>
    <p:extLst>
      <p:ext uri="{BB962C8B-B14F-4D97-AF65-F5344CB8AC3E}">
        <p14:creationId xmlns:p14="http://schemas.microsoft.com/office/powerpoint/2010/main" val="4008897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EBDF0E-298F-4E94-9F8D-98C756DE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Planning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E51164-5F6B-4DCB-96DB-C5710FF7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needs of children and individuals with access and functional needs </a:t>
            </a:r>
          </a:p>
          <a:p>
            <a:r>
              <a:rPr lang="en-US" dirty="0"/>
              <a:t>Inform all family members or office coworkers of the plan </a:t>
            </a:r>
          </a:p>
          <a:p>
            <a:r>
              <a:rPr lang="en-US" dirty="0"/>
              <a:t>Run practice escape drills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A825C-63FC-41C9-9494-2B6BE1CC33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59777-A89A-484D-9D37-72B52BAD5F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03CD64-3C9C-4EEB-BECC-857FAB26B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1-22</a:t>
            </a:r>
          </a:p>
        </p:txBody>
      </p:sp>
    </p:spTree>
    <p:extLst>
      <p:ext uri="{BB962C8B-B14F-4D97-AF65-F5344CB8AC3E}">
        <p14:creationId xmlns:p14="http://schemas.microsoft.com/office/powerpoint/2010/main" val="4135774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2E2A58-B3E3-4F03-B341-D026EB62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989969-CC76-4D25-A68B-A2451F9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the scenario given and decide what things to bring with you and/or what to do in the time available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6FE146-39E8-4F8C-AA08-949F95977E0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D608E-9B85-4CA7-A878-D7FC46C856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D139FB-9021-437A-BDEB-5125130EB1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1-23</a:t>
            </a:r>
          </a:p>
        </p:txBody>
      </p:sp>
    </p:spTree>
    <p:extLst>
      <p:ext uri="{BB962C8B-B14F-4D97-AF65-F5344CB8AC3E}">
        <p14:creationId xmlns:p14="http://schemas.microsoft.com/office/powerpoint/2010/main" val="3672675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A01907-04C9-4825-936E-2BEF49C5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Actions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EBA577-B8CD-4243-A724-367EF74E3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situation </a:t>
            </a:r>
          </a:p>
          <a:p>
            <a:r>
              <a:rPr lang="en-US" dirty="0"/>
              <a:t>Decide to stay or change locations </a:t>
            </a:r>
          </a:p>
          <a:p>
            <a:pPr lvl="1"/>
            <a:r>
              <a:rPr lang="en-US" dirty="0"/>
              <a:t>This is a critical early decision in disasters </a:t>
            </a:r>
          </a:p>
          <a:p>
            <a:r>
              <a:rPr lang="en-US" dirty="0"/>
              <a:t>Seek clean air and protect breathing passages </a:t>
            </a:r>
          </a:p>
          <a:p>
            <a:r>
              <a:rPr lang="en-US" dirty="0"/>
              <a:t>Protect from debris and signal if trapped </a:t>
            </a:r>
          </a:p>
          <a:p>
            <a:r>
              <a:rPr lang="en-US" dirty="0"/>
              <a:t>Remove contaminants </a:t>
            </a:r>
          </a:p>
          <a:p>
            <a:r>
              <a:rPr lang="en-US" dirty="0"/>
              <a:t>Practice good hygiene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352FFB-0455-486F-BF2A-F87FA84F48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7BD55-21DE-4275-AE2D-6E2F8F5B80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601E3-8165-40B9-BD80-E7D787FE6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1849639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0342A4-F718-4347-A8EF-0B7CCF6F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Sheltering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B89849-CF36-48EF-85E7-647B984C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b="1" dirty="0"/>
              <a:t>Shelter in place: sealing a room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Identify internal room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Stay for several hours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Store supplies </a:t>
            </a:r>
          </a:p>
          <a:p>
            <a:pPr>
              <a:spcBef>
                <a:spcPts val="400"/>
              </a:spcBef>
            </a:pPr>
            <a:r>
              <a:rPr lang="en-US" b="1" dirty="0"/>
              <a:t>Shelter for extended stay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Stay for several days or up to 2 weeks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Store emergency supplies </a:t>
            </a:r>
          </a:p>
          <a:p>
            <a:pPr>
              <a:spcBef>
                <a:spcPts val="400"/>
              </a:spcBef>
            </a:pPr>
            <a:r>
              <a:rPr lang="en-US" b="1" dirty="0"/>
              <a:t>Mass care or community shelter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Take 3-day disaster kits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Shelters provide most supplies </a:t>
            </a:r>
          </a:p>
          <a:p>
            <a:pPr>
              <a:spcBef>
                <a:spcPts val="400"/>
              </a:spcBef>
            </a:pPr>
            <a:endParaRPr lang="en-US" dirty="0"/>
          </a:p>
          <a:p>
            <a:pPr lvl="1">
              <a:spcBef>
                <a:spcPts val="400"/>
              </a:spcBef>
            </a:pPr>
            <a:endParaRPr lang="en-US" dirty="0"/>
          </a:p>
          <a:p>
            <a:pPr>
              <a:spcBef>
                <a:spcPts val="400"/>
              </a:spcBef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6271C-4679-4F84-B266-134FC9082C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B54959-D18E-4615-9358-3DC8F8DFFA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A73EA0-9388-431C-8373-CF43AC2B46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1-25</a:t>
            </a:r>
          </a:p>
        </p:txBody>
      </p:sp>
    </p:spTree>
    <p:extLst>
      <p:ext uri="{BB962C8B-B14F-4D97-AF65-F5344CB8AC3E}">
        <p14:creationId xmlns:p14="http://schemas.microsoft.com/office/powerpoint/2010/main" val="1202860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7525BB-38E6-4EE0-99CC-8CA1C4FB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E75ED8-1CD4-4104-8F6E-9F47CA9A1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Mitigation is the reduction of loss of life and property by lessening the impact of disasters and includes any activity that prevents an emergency or reduces effects of hazards </a:t>
            </a:r>
          </a:p>
          <a:p>
            <a:r>
              <a:rPr lang="en-US" dirty="0"/>
              <a:t>CERT members should have adequate homeowners coverage </a:t>
            </a:r>
          </a:p>
          <a:p>
            <a:pPr lvl="1"/>
            <a:r>
              <a:rPr lang="en-US" dirty="0"/>
              <a:t>Add flood insurance if in a flood hazard area 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09EF20-410D-4189-BBC5-A8B77575072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1047DF9-8EA4-4B46-906D-FE36B1A7C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DA2276-B5E2-4080-8C7E-CFE7DAB77D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1-26</a:t>
            </a:r>
          </a:p>
        </p:txBody>
      </p:sp>
    </p:spTree>
    <p:extLst>
      <p:ext uri="{BB962C8B-B14F-4D97-AF65-F5344CB8AC3E}">
        <p14:creationId xmlns:p14="http://schemas.microsoft.com/office/powerpoint/2010/main" val="4243268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BA9A79-A4DD-4663-9514-78770D6A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Mitigation Measures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95C09-AB7D-4DC3-917D-D5979125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Bolt houses to foundations </a:t>
            </a:r>
          </a:p>
          <a:p>
            <a:r>
              <a:rPr lang="en-US" dirty="0"/>
              <a:t>Install trusses or hurricane straps to reinforce roof </a:t>
            </a:r>
          </a:p>
          <a:p>
            <a:r>
              <a:rPr lang="en-US" dirty="0"/>
              <a:t>Strap propane tanks and chimneys </a:t>
            </a:r>
          </a:p>
          <a:p>
            <a:r>
              <a:rPr lang="en-US" dirty="0"/>
              <a:t>Strap mobile homes to their slabs </a:t>
            </a:r>
          </a:p>
          <a:p>
            <a:r>
              <a:rPr lang="en-US" dirty="0"/>
              <a:t>Raise utilities </a:t>
            </a:r>
          </a:p>
          <a:p>
            <a:r>
              <a:rPr lang="en-US" dirty="0"/>
              <a:t>Build a safe room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930FB-D97E-4201-9BE6-AFB4BB972C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811E8-9D74-408E-8A7C-8979A3CBE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0FDA9-6B1D-45B2-9904-5E7C63A6BB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1-27</a:t>
            </a:r>
          </a:p>
        </p:txBody>
      </p:sp>
    </p:spTree>
    <p:extLst>
      <p:ext uri="{BB962C8B-B14F-4D97-AF65-F5344CB8AC3E}">
        <p14:creationId xmlns:p14="http://schemas.microsoft.com/office/powerpoint/2010/main" val="262401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558DBE-BAFC-402F-9A90-2DEF5897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Stage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21DA49-5332-492B-B21E-718A70D7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CERTs are able to:</a:t>
            </a:r>
          </a:p>
          <a:p>
            <a:pPr lvl="1"/>
            <a:r>
              <a:rPr lang="en-US" dirty="0"/>
              <a:t>Assist emergency services personnel when requested in accordance with standard operating procedures (SOPs) developed by the sponsoring agency and by area of training </a:t>
            </a:r>
          </a:p>
          <a:p>
            <a:pPr lvl="1"/>
            <a:r>
              <a:rPr lang="en-US" dirty="0"/>
              <a:t>Assume some of the same functions as emergency services personnel following a disaster </a:t>
            </a:r>
          </a:p>
          <a:p>
            <a:pPr lvl="1"/>
            <a:r>
              <a:rPr lang="en-US" dirty="0"/>
              <a:t>Prepare families and communities prior to emergencies and assist neighbors during an emergency when first responders are not immediately available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D75A5E-083B-4224-ADD2-C2E22FAA1B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ACE6EB-4621-467A-80A5-D70F5BB021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3F3D83-0CBF-4E58-B06D-A28192D448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</a:t>
            </a:r>
          </a:p>
        </p:txBody>
      </p:sp>
    </p:spTree>
    <p:extLst>
      <p:ext uri="{BB962C8B-B14F-4D97-AF65-F5344CB8AC3E}">
        <p14:creationId xmlns:p14="http://schemas.microsoft.com/office/powerpoint/2010/main" val="3715939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82C86-7CF9-4250-A8E5-7C91F50C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Non-Structural Hazard Mitigation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337B7-3747-4862-B329-0E3AEA396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Anchor heavy furniture </a:t>
            </a:r>
          </a:p>
          <a:p>
            <a:r>
              <a:rPr lang="en-US" dirty="0"/>
              <a:t>Secure appliances and office equipment </a:t>
            </a:r>
          </a:p>
          <a:p>
            <a:r>
              <a:rPr lang="en-US" dirty="0"/>
              <a:t>Childproof cabinet doors </a:t>
            </a:r>
          </a:p>
          <a:p>
            <a:r>
              <a:rPr lang="en-US" dirty="0"/>
              <a:t>Locate and label gas, electricity, and water shutoffs </a:t>
            </a:r>
          </a:p>
          <a:p>
            <a:r>
              <a:rPr lang="en-US" dirty="0"/>
              <a:t>Secure water heaters and have flexible gas lines installed </a:t>
            </a:r>
          </a:p>
          <a:p>
            <a:r>
              <a:rPr lang="en-US" dirty="0"/>
              <a:t>Install hurricane storm shutters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A8389-45C7-4B41-B519-2060194321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377EF-4BA8-46DA-AED9-93B1D9D7BB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E3A5E2-B9D1-48F2-AB6D-D5089FF01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1-28</a:t>
            </a:r>
          </a:p>
        </p:txBody>
      </p:sp>
    </p:spTree>
    <p:extLst>
      <p:ext uri="{BB962C8B-B14F-4D97-AF65-F5344CB8AC3E}">
        <p14:creationId xmlns:p14="http://schemas.microsoft.com/office/powerpoint/2010/main" val="1320065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D28FAE-EE8F-49F0-834B-C4BABA6B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Fortifying Your Home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8897AC-7BE7-49B7-804D-B6816CF66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Non-structural hazard mitigation by disaster type:</a:t>
            </a:r>
          </a:p>
          <a:p>
            <a:pPr lvl="1"/>
            <a:r>
              <a:rPr lang="en-US" dirty="0"/>
              <a:t>Home fires: Burglar bars and locks on outside window entries easy to open from the inside</a:t>
            </a:r>
          </a:p>
          <a:p>
            <a:pPr lvl="1"/>
            <a:r>
              <a:rPr lang="en-US" dirty="0"/>
              <a:t>Landslides: Flexible fittings are more breakage resistant</a:t>
            </a:r>
          </a:p>
          <a:p>
            <a:pPr lvl="1"/>
            <a:r>
              <a:rPr lang="en-US" dirty="0"/>
              <a:t>Wildfires: Reduce fuel sources</a:t>
            </a:r>
          </a:p>
          <a:p>
            <a:pPr lvl="2"/>
            <a:r>
              <a:rPr lang="en-US" dirty="0"/>
              <a:t>Avoid wooden shakes and shingles</a:t>
            </a:r>
          </a:p>
          <a:p>
            <a:pPr lvl="2"/>
            <a:r>
              <a:rPr lang="en-US" dirty="0"/>
              <a:t>Clear flammable vegetation up to 30 feet from home and remove climbing vines from walls of home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D932C-A248-4962-A845-D3D22C5A9D0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05A9B-28AE-4D16-BDEA-D53F33A976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AE787-7FF2-4507-9453-4C57B195DF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1-29</a:t>
            </a:r>
          </a:p>
        </p:txBody>
      </p:sp>
    </p:spTree>
    <p:extLst>
      <p:ext uri="{BB962C8B-B14F-4D97-AF65-F5344CB8AC3E}">
        <p14:creationId xmlns:p14="http://schemas.microsoft.com/office/powerpoint/2010/main" val="11732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642A96-2083-46B4-8AC3-103B5EA0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CERT Disaster Response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561DB4-80B8-4019-9A20-07C2CD28A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CERTs respond post-disaster by:</a:t>
            </a:r>
          </a:p>
          <a:p>
            <a:pPr lvl="1"/>
            <a:r>
              <a:rPr lang="en-US" dirty="0"/>
              <a:t>Treating life-threatening injuries until professional assistance is available</a:t>
            </a:r>
          </a:p>
          <a:p>
            <a:pPr lvl="1"/>
            <a:r>
              <a:rPr lang="en-US" dirty="0"/>
              <a:t>Helping disaster survivors cope with their emotional stressors</a:t>
            </a:r>
          </a:p>
          <a:p>
            <a:pPr lvl="1"/>
            <a:r>
              <a:rPr lang="en-US" dirty="0"/>
              <a:t>Locating and turning off utilities, if safe to do so</a:t>
            </a:r>
          </a:p>
          <a:p>
            <a:pPr lvl="1"/>
            <a:r>
              <a:rPr lang="en-US" dirty="0"/>
              <a:t>Extinguishing small fires</a:t>
            </a:r>
          </a:p>
          <a:p>
            <a:pPr lvl="1"/>
            <a:r>
              <a:rPr lang="en-US" dirty="0"/>
              <a:t>Conducting light search and rescue operations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5F6DAE-4C8F-408B-9879-C90DD65A41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5F4BA-AFC3-4176-9B47-9EA0592631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2D0D22-CCF5-463B-8FB0-2178535BA4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1-30</a:t>
            </a:r>
          </a:p>
        </p:txBody>
      </p:sp>
    </p:spTree>
    <p:extLst>
      <p:ext uri="{BB962C8B-B14F-4D97-AF65-F5344CB8AC3E}">
        <p14:creationId xmlns:p14="http://schemas.microsoft.com/office/powerpoint/2010/main" val="391369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7B84AA-6FBD-4FF0-BC94-11222C57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Organization</a:t>
            </a:r>
          </a:p>
        </p:txBody>
      </p:sp>
      <p:pic>
        <p:nvPicPr>
          <p:cNvPr id="10" name="Content Placeholder 9" descr="The Government Agency Liaison has a Team Leader, who manages the Operations Section Chief, the Planning Section Chief, the Logistics Section Chief, and the Administration Section Chief. The Operations Section Chief manages Fire Suppression, Search &amp; Rescue, and Medical. The Planning Section Chief manages Documentation and Incident Status.">
            <a:extLst>
              <a:ext uri="{FF2B5EF4-FFF2-40B4-BE49-F238E27FC236}">
                <a16:creationId xmlns:a16="http://schemas.microsoft.com/office/drawing/2014/main" id="{CC8FD9B4-A67C-4E9F-A98D-D51FA2E2A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02" y="1555993"/>
            <a:ext cx="7509796" cy="4287928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86F3A-1FA9-49AA-99F7-54069A57167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D6C57-1A7E-4FC5-8C86-11E6DA954A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E851A8-CB82-4C7D-9F76-CD5D9C42C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1-31</a:t>
            </a:r>
          </a:p>
        </p:txBody>
      </p:sp>
    </p:spTree>
    <p:extLst>
      <p:ext uri="{BB962C8B-B14F-4D97-AF65-F5344CB8AC3E}">
        <p14:creationId xmlns:p14="http://schemas.microsoft.com/office/powerpoint/2010/main" val="1831157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B42A69-CB18-4518-AF52-DC53147F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Protective Equipment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50CD7F-CC89-4CE8-94FB-2552A23B0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Helmet</a:t>
            </a:r>
          </a:p>
          <a:p>
            <a:r>
              <a:rPr lang="en-US" dirty="0"/>
              <a:t>Goggles</a:t>
            </a:r>
          </a:p>
          <a:p>
            <a:r>
              <a:rPr lang="en-US" dirty="0"/>
              <a:t>N95 Mask</a:t>
            </a:r>
          </a:p>
          <a:p>
            <a:r>
              <a:rPr lang="en-US" dirty="0"/>
              <a:t>Gloves (work and non-latex)</a:t>
            </a:r>
          </a:p>
          <a:p>
            <a:r>
              <a:rPr lang="en-US" dirty="0"/>
              <a:t>Sturdy shoes or work boots</a:t>
            </a:r>
          </a:p>
        </p:txBody>
      </p:sp>
      <p:pic>
        <p:nvPicPr>
          <p:cNvPr id="9" name="Content Placeholder 7" descr="Photo depicts examples of Personal Protective Equipment, including work boots, goggles, a flashlight, a helmet, an N95 MASK, gloves (work and non-latex), and a backpack. ">
            <a:extLst>
              <a:ext uri="{FF2B5EF4-FFF2-40B4-BE49-F238E27FC236}">
                <a16:creationId xmlns:a16="http://schemas.microsoft.com/office/drawing/2014/main" id="{162F640F-F759-4A49-B246-AB0E131C9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381" y="1833319"/>
            <a:ext cx="3702372" cy="275004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13B10D-CD53-4AC3-9CA5-5ECDB1E85CD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33419-3755-484D-B8A2-A3B2DB37BE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DA40CE-C1E2-49D6-A1BB-1B9D4A0A13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1-32</a:t>
            </a:r>
          </a:p>
        </p:txBody>
      </p:sp>
    </p:spTree>
    <p:extLst>
      <p:ext uri="{BB962C8B-B14F-4D97-AF65-F5344CB8AC3E}">
        <p14:creationId xmlns:p14="http://schemas.microsoft.com/office/powerpoint/2010/main" val="214684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E20925-4F11-4396-ADBB-F7DBE055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in Action</a:t>
            </a:r>
          </a:p>
        </p:txBody>
      </p:sp>
      <p:pic>
        <p:nvPicPr>
          <p:cNvPr id="9" name="Picture 8" descr="Photo: CERT members discuss work outside.">
            <a:extLst>
              <a:ext uri="{FF2B5EF4-FFF2-40B4-BE49-F238E27FC236}">
                <a16:creationId xmlns:a16="http://schemas.microsoft.com/office/drawing/2014/main" id="{23D69015-8F02-495B-B56D-5115CA369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18" y="1729127"/>
            <a:ext cx="3000042" cy="2062529"/>
          </a:xfrm>
          <a:prstGeom prst="rect">
            <a:avLst/>
          </a:prstGeom>
        </p:spPr>
      </p:pic>
      <p:pic>
        <p:nvPicPr>
          <p:cNvPr id="11" name="Picture 10" descr="Photo: CERT members holding a staff meeting to discuss response operations.">
            <a:extLst>
              <a:ext uri="{FF2B5EF4-FFF2-40B4-BE49-F238E27FC236}">
                <a16:creationId xmlns:a16="http://schemas.microsoft.com/office/drawing/2014/main" id="{ECC7E1AC-BE98-4500-AAFD-D9B18195D4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703" y="1729127"/>
            <a:ext cx="3082704" cy="2062529"/>
          </a:xfrm>
          <a:prstGeom prst="rect">
            <a:avLst/>
          </a:prstGeom>
        </p:spPr>
      </p:pic>
      <p:pic>
        <p:nvPicPr>
          <p:cNvPr id="13" name="Picture 12" descr="Photo: CERT members wearing protective gear conduct response operations.">
            <a:extLst>
              <a:ext uri="{FF2B5EF4-FFF2-40B4-BE49-F238E27FC236}">
                <a16:creationId xmlns:a16="http://schemas.microsoft.com/office/drawing/2014/main" id="{40D792BC-DF62-4F2E-BDE9-6AC0292288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701" y="3932410"/>
            <a:ext cx="2924597" cy="19621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C9E53-5133-4DCF-A540-AE66EDC5D8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1011C-3726-434E-8110-38B1CB18E3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F02D11-0B67-4FA8-ADE4-EA677C9BBC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1-33</a:t>
            </a:r>
          </a:p>
        </p:txBody>
      </p:sp>
    </p:spTree>
    <p:extLst>
      <p:ext uri="{BB962C8B-B14F-4D97-AF65-F5344CB8AC3E}">
        <p14:creationId xmlns:p14="http://schemas.microsoft.com/office/powerpoint/2010/main" val="1625647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03A30C-7DD9-4468-AD8C-7C122010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Non-Disaster Roles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B4DD5C-2AD0-4399-986C-7E7B92FA6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Identify and aid neighbors/coworkers who might need assistance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Distribute preparedness materials; do demos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Staff first aid booths at special events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Assist with installation of smoke alarms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Participate in parade route management </a:t>
            </a:r>
          </a:p>
        </p:txBody>
      </p:sp>
      <p:pic>
        <p:nvPicPr>
          <p:cNvPr id="15" name="Content Placeholder 7" descr="Photo: CERT members at an event provide information at a table to local residents.">
            <a:extLst>
              <a:ext uri="{FF2B5EF4-FFF2-40B4-BE49-F238E27FC236}">
                <a16:creationId xmlns:a16="http://schemas.microsoft.com/office/drawing/2014/main" id="{755F19B0-B574-4EAD-A5B8-9F96DA50E0FF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2" y="1643762"/>
            <a:ext cx="4597871" cy="3693009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0F9A688-584B-47D1-82F7-49259C9597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6D9C5-78DA-493A-BE07-BC3A30625C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87E032-3140-4FFB-BDFC-DB02689E9E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1-34</a:t>
            </a:r>
          </a:p>
        </p:txBody>
      </p:sp>
    </p:spTree>
    <p:extLst>
      <p:ext uri="{BB962C8B-B14F-4D97-AF65-F5344CB8AC3E}">
        <p14:creationId xmlns:p14="http://schemas.microsoft.com/office/powerpoint/2010/main" val="39764231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BBFB9-0A42-48AC-A5E8-C37326AF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Protection for Disaster Workers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247B79-B0D0-4AD3-A16F-FA4E79B3B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members are generally protected by:</a:t>
            </a:r>
          </a:p>
          <a:p>
            <a:pPr lvl="1"/>
            <a:r>
              <a:rPr lang="en-US" dirty="0"/>
              <a:t>“Good Samaritan” laws</a:t>
            </a:r>
          </a:p>
          <a:p>
            <a:pPr lvl="1"/>
            <a:r>
              <a:rPr lang="en-US" dirty="0"/>
              <a:t>Volunteer Protection Act of 1997</a:t>
            </a:r>
          </a:p>
          <a:p>
            <a:pPr lvl="1"/>
            <a:r>
              <a:rPr lang="en-US" dirty="0"/>
              <a:t>Relevant State statutes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CE570-58B5-4114-8AA9-ABACBDE117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BEF90-C7F7-4929-A8E5-34F6F8D88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20D90-7332-4987-8DA8-9AFD6D583C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1-35</a:t>
            </a:r>
          </a:p>
        </p:txBody>
      </p:sp>
    </p:spTree>
    <p:extLst>
      <p:ext uri="{BB962C8B-B14F-4D97-AF65-F5344CB8AC3E}">
        <p14:creationId xmlns:p14="http://schemas.microsoft.com/office/powerpoint/2010/main" val="21470856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3443F6-C9D1-4D28-A509-F729E310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Training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D25D6B-011B-4F9F-9005-72A609CDD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Advanced first aid</a:t>
            </a:r>
          </a:p>
          <a:p>
            <a:r>
              <a:rPr lang="en-US" dirty="0"/>
              <a:t>Animal issues in disasters</a:t>
            </a:r>
          </a:p>
          <a:p>
            <a:r>
              <a:rPr lang="en-US" dirty="0"/>
              <a:t>Automated External Defibrillator (AED) use</a:t>
            </a:r>
          </a:p>
          <a:p>
            <a:r>
              <a:rPr lang="en-US" dirty="0"/>
              <a:t>Community relations</a:t>
            </a:r>
          </a:p>
          <a:p>
            <a:r>
              <a:rPr lang="en-US" dirty="0"/>
              <a:t>CPR skills</a:t>
            </a:r>
          </a:p>
          <a:p>
            <a:r>
              <a:rPr lang="en-US" dirty="0"/>
              <a:t>Debris removal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5BC726-CDF9-428B-9A72-79AB62A9048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Donations management</a:t>
            </a:r>
          </a:p>
          <a:p>
            <a:r>
              <a:rPr lang="en-US" dirty="0"/>
              <a:t>Shelter management</a:t>
            </a:r>
          </a:p>
          <a:p>
            <a:r>
              <a:rPr lang="en-US" dirty="0"/>
              <a:t>Special needs concerns</a:t>
            </a:r>
          </a:p>
          <a:p>
            <a:r>
              <a:rPr lang="en-US" dirty="0"/>
              <a:t>Traffic/crowd control</a:t>
            </a:r>
          </a:p>
          <a:p>
            <a:r>
              <a:rPr lang="en-US" dirty="0"/>
              <a:t>Utilities control</a:t>
            </a:r>
          </a:p>
          <a:p>
            <a:r>
              <a:rPr lang="en-US" dirty="0"/>
              <a:t>Online courses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97A416-DC7E-43AF-AA61-7A0CF97FAAD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EC0EA6-C3B9-4874-8F15-686F9CB089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2B8195-78F6-468B-A3F7-45CBE25653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1-36</a:t>
            </a:r>
          </a:p>
        </p:txBody>
      </p:sp>
    </p:spTree>
    <p:extLst>
      <p:ext uri="{BB962C8B-B14F-4D97-AF65-F5344CB8AC3E}">
        <p14:creationId xmlns:p14="http://schemas.microsoft.com/office/powerpoint/2010/main" val="37220284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F727E9-1FFB-4D9E-A23D-2502A1EB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804122-EFC5-4C1E-8AE2-B3D558992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Identify roles and responsibilities for community preparedness</a:t>
            </a:r>
          </a:p>
          <a:p>
            <a:pPr lvl="1"/>
            <a:r>
              <a:rPr lang="en-US" dirty="0"/>
              <a:t>Describe types of hazards that affect communities, people, health, and infrastructure</a:t>
            </a:r>
          </a:p>
          <a:p>
            <a:pPr lvl="1"/>
            <a:r>
              <a:rPr lang="en-US" dirty="0"/>
              <a:t>Undertake personal and organizational preparedness actions</a:t>
            </a:r>
          </a:p>
          <a:p>
            <a:pPr lvl="1"/>
            <a:r>
              <a:rPr lang="en-US" dirty="0"/>
              <a:t>Describe functions of CERTs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930719-2A41-4A2D-A0B2-3953339E69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1-27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E8AD7F-14F1-4F9A-9413-30A08D56D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8F23A80-1706-4B16-9526-419B01DFCF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1-37</a:t>
            </a:r>
          </a:p>
        </p:txBody>
      </p:sp>
    </p:spTree>
    <p:extLst>
      <p:ext uri="{BB962C8B-B14F-4D97-AF65-F5344CB8AC3E}">
        <p14:creationId xmlns:p14="http://schemas.microsoft.com/office/powerpoint/2010/main" val="101466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3CAE70-0E41-4894-9302-2C1D48EC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Preview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397266-A911-49C9-B1B8-E2873E8DE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1: Disaster Preparedness</a:t>
            </a:r>
          </a:p>
          <a:p>
            <a:r>
              <a:rPr lang="en-US" dirty="0"/>
              <a:t>Unit 2: CERT Organization</a:t>
            </a:r>
          </a:p>
          <a:p>
            <a:r>
              <a:rPr lang="en-US" dirty="0"/>
              <a:t>Unit 3: Disaster Medical Operations, Part 1</a:t>
            </a:r>
          </a:p>
          <a:p>
            <a:r>
              <a:rPr lang="en-US" dirty="0"/>
              <a:t>Unit 4: Disaster Medical Operations, Part 2</a:t>
            </a:r>
          </a:p>
          <a:p>
            <a:r>
              <a:rPr lang="en-US" dirty="0"/>
              <a:t>Unit 5: Disaster Psychology</a:t>
            </a:r>
          </a:p>
          <a:p>
            <a:r>
              <a:rPr lang="en-US" dirty="0"/>
              <a:t>Unit 6: Fire Safety and Utility Controls</a:t>
            </a:r>
          </a:p>
          <a:p>
            <a:r>
              <a:rPr lang="en-US" dirty="0"/>
              <a:t>Unit 7: Light Search and Rescue Operations</a:t>
            </a:r>
          </a:p>
          <a:p>
            <a:r>
              <a:rPr lang="en-US" dirty="0"/>
              <a:t>Unit 8: Terrorism and CERT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BAB96F-4A90-4CD9-A88F-95868CE39C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93906-0CE4-41AE-B731-1276AD85E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22D01-016D-46ED-9AC8-615CBF9D95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</a:t>
            </a:r>
          </a:p>
        </p:txBody>
      </p:sp>
    </p:spTree>
    <p:extLst>
      <p:ext uri="{BB962C8B-B14F-4D97-AF65-F5344CB8AC3E}">
        <p14:creationId xmlns:p14="http://schemas.microsoft.com/office/powerpoint/2010/main" val="18995527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5B261F-4FA7-4AF0-9C74-980784BB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0FD700-6E0D-4BEC-8D49-5BA410DC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Review the detailed information in Unit 1 of the Participant Manual </a:t>
            </a:r>
          </a:p>
          <a:p>
            <a:pPr>
              <a:spcBef>
                <a:spcPts val="0"/>
              </a:spcBef>
            </a:pPr>
            <a:r>
              <a:rPr lang="en-US" dirty="0"/>
              <a:t>Read and familiarize yourself with Unit 2: CERT Organization in the Participant Manual </a:t>
            </a:r>
          </a:p>
          <a:p>
            <a:pPr>
              <a:spcBef>
                <a:spcPts val="0"/>
              </a:spcBef>
            </a:pPr>
            <a:r>
              <a:rPr lang="en-US" dirty="0"/>
              <a:t>Discuss preparedness with family and friends and make a communications plan, including an out-of-state “check-in contact ”</a:t>
            </a:r>
          </a:p>
          <a:p>
            <a:pPr>
              <a:spcBef>
                <a:spcPts val="0"/>
              </a:spcBef>
            </a:pPr>
            <a:r>
              <a:rPr lang="en-US" dirty="0"/>
              <a:t>Begin to assemble supplies in multiple locations </a:t>
            </a:r>
          </a:p>
          <a:p>
            <a:pPr>
              <a:spcBef>
                <a:spcPts val="0"/>
              </a:spcBef>
            </a:pPr>
            <a:r>
              <a:rPr lang="en-US" dirty="0"/>
              <a:t>Examine your home for hazards and identify ways to prevent potential injury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0C0881-A67B-45E6-A51E-B86DF4D1A25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C8E40-C087-465E-AB28-9C17FC7D7A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8BDC2-621D-48CC-A961-E50EAB6CCB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1-38</a:t>
            </a:r>
          </a:p>
        </p:txBody>
      </p:sp>
    </p:spTree>
    <p:extLst>
      <p:ext uri="{BB962C8B-B14F-4D97-AF65-F5344CB8AC3E}">
        <p14:creationId xmlns:p14="http://schemas.microsoft.com/office/powerpoint/2010/main" val="323607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389507-D6FF-484D-915E-35ECBA00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1 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7F5C20-10CE-4762-895F-1E0E5E1B1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Describe the functions of CERT, discuss your role as a CERT volunteer, and explain how CERT fits into your community’s emergency preparedness structure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Describe the types of hazards most likely to affect your communities and their potential impact on people, health, and infrastructure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Prepare yourself and your family for potential disasters your community may face, including learning to create a family disaster plan and emergency preparedness kit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A97454-64D0-4E54-A763-EAABCB306A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096C4-D747-4201-B915-7F02BC3F1B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75CAD-8847-4C9E-B8BC-EF89F4004B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</a:t>
            </a:r>
          </a:p>
        </p:txBody>
      </p:sp>
    </p:spTree>
    <p:extLst>
      <p:ext uri="{BB962C8B-B14F-4D97-AF65-F5344CB8AC3E}">
        <p14:creationId xmlns:p14="http://schemas.microsoft.com/office/powerpoint/2010/main" val="84753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1E1101-4727-4AB3-8501-813EBBE5C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D940FB-28C3-4912-8CBA-E28A2C07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groups of five to design and construct a free-standing tower that stands at least 5 feet tall from the bottom of the structure to the top </a:t>
            </a:r>
          </a:p>
          <a:p>
            <a:r>
              <a:rPr lang="en-US" dirty="0"/>
              <a:t>You will have a total of 10 minutes. Spend the first 5 minutes planning and designing the tower as a group. While you are planning, you should not touch any of the materials </a:t>
            </a:r>
          </a:p>
          <a:p>
            <a:r>
              <a:rPr lang="en-US" dirty="0"/>
              <a:t>Wait to be told when to begin construction and you will have 5 minutes from that point to complete the tower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D9791-CFF9-4327-A076-EE4291D349E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3F827-6891-4606-B9D8-C8150791C9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7C12E-2CF9-4C4E-BC86-1B514D1DCD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172055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16F9C9-006A-47B6-8F9D-B77D601F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Community Preparedness Roles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BA09CA-BCF2-4E7B-89BE-238429E6C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Preparedness is important for communities of all sizes across the Nation</a:t>
            </a:r>
          </a:p>
          <a:p>
            <a:pPr lvl="1"/>
            <a:r>
              <a:rPr lang="en-US" dirty="0"/>
              <a:t>Key priority in lessening the impact of disasters</a:t>
            </a:r>
          </a:p>
          <a:p>
            <a:pPr lvl="1"/>
            <a:r>
              <a:rPr lang="en-US" dirty="0"/>
              <a:t>Critical that all community members take steps to prepare</a:t>
            </a:r>
          </a:p>
          <a:p>
            <a:pPr lvl="1"/>
            <a:r>
              <a:rPr lang="en-US" dirty="0"/>
              <a:t>Effective when addresses unique attributes of community and engages whole community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5E817-F66A-425A-A965-06CB27FB46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80759-F334-45A4-B9AA-3D7A83E779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BF2F1-10FD-425A-BD90-30DDD1F258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1-5</a:t>
            </a:r>
          </a:p>
        </p:txBody>
      </p:sp>
    </p:spTree>
    <p:extLst>
      <p:ext uri="{BB962C8B-B14F-4D97-AF65-F5344CB8AC3E}">
        <p14:creationId xmlns:p14="http://schemas.microsoft.com/office/powerpoint/2010/main" val="193022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7832D7-72AB-4C2A-9116-63DA697A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89A68-9C4A-4FE2-A55A-8C429BF90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has responsibility to:</a:t>
            </a:r>
          </a:p>
          <a:p>
            <a:pPr lvl="1"/>
            <a:r>
              <a:rPr lang="en-US" dirty="0"/>
              <a:t>Develop, test, and refine emergency plans</a:t>
            </a:r>
          </a:p>
          <a:p>
            <a:pPr lvl="1"/>
            <a:r>
              <a:rPr lang="en-US" dirty="0"/>
              <a:t>Ensure emergency responders have adequate skills and resources</a:t>
            </a:r>
          </a:p>
          <a:p>
            <a:pPr lvl="1"/>
            <a:r>
              <a:rPr lang="en-US" dirty="0"/>
              <a:t>Provide services to protect and assist citizens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21BEE9-F88E-4698-ABCA-6F1A5BFEB8D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65DCA-F2E7-45A8-8A55-531EC14B1F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607557-7D2F-4D79-B2B4-74444FD119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1-6</a:t>
            </a:r>
          </a:p>
        </p:txBody>
      </p:sp>
    </p:spTree>
    <p:extLst>
      <p:ext uri="{BB962C8B-B14F-4D97-AF65-F5344CB8AC3E}">
        <p14:creationId xmlns:p14="http://schemas.microsoft.com/office/powerpoint/2010/main" val="378182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106ACD-CE2B-486E-A7D7-BB2F7278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Emergency Operations Plan (EOP)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5807BF-7531-4A87-A783-93D4459D2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460" y="1521229"/>
            <a:ext cx="8512974" cy="4781145"/>
          </a:xfrm>
        </p:spPr>
        <p:txBody>
          <a:bodyPr>
            <a:normAutofit/>
          </a:bodyPr>
          <a:lstStyle/>
          <a:p>
            <a:r>
              <a:rPr lang="en-US" dirty="0"/>
              <a:t>All government agencies with a role in disaster response work to organize and coordinate their agencies’ activities before an emergency or disaster using EOP’s: </a:t>
            </a:r>
          </a:p>
          <a:p>
            <a:pPr lvl="1"/>
            <a:r>
              <a:rPr lang="en-US" dirty="0"/>
              <a:t>Assigns responsibility to organizations and individuals</a:t>
            </a:r>
          </a:p>
          <a:p>
            <a:pPr lvl="1"/>
            <a:r>
              <a:rPr lang="en-US" dirty="0"/>
              <a:t>Sets forth lines of authority</a:t>
            </a:r>
          </a:p>
          <a:p>
            <a:pPr lvl="1"/>
            <a:r>
              <a:rPr lang="en-US" dirty="0"/>
              <a:t>Describes how people and property will be protected</a:t>
            </a:r>
          </a:p>
          <a:p>
            <a:pPr lvl="1"/>
            <a:r>
              <a:rPr lang="en-US" dirty="0"/>
              <a:t>Identifies personnel, equipment, facilities, supplies, and other resources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C7D6C-D209-4E16-8A85-C1C170C773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F5B62-C322-4582-9650-C466266CA5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874F4-CA2B-4C0B-9D9C-9F8A14AA12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1-7</a:t>
            </a:r>
          </a:p>
        </p:txBody>
      </p:sp>
    </p:spTree>
    <p:extLst>
      <p:ext uri="{BB962C8B-B14F-4D97-AF65-F5344CB8AC3E}">
        <p14:creationId xmlns:p14="http://schemas.microsoft.com/office/powerpoint/2010/main" val="291942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1F66F116-B1E9-46B5-B201-57AD9513C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ec9525e3-0e26-41e5-be28-2227dc64c83e"/>
    <ds:schemaRef ds:uri="cd7a79f3-a22f-4b0a-abe2-9eca9b7c46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3291</TotalTime>
  <Words>2100</Words>
  <Application>Microsoft Office PowerPoint</Application>
  <PresentationFormat>On-screen Show (4:3)</PresentationFormat>
  <Paragraphs>335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Office Theme</vt:lpstr>
      <vt:lpstr>1_Office Theme</vt:lpstr>
      <vt:lpstr>CERT Basic Training</vt:lpstr>
      <vt:lpstr>Unit 1: Disaster Preparedness</vt:lpstr>
      <vt:lpstr>Setting the Stage</vt:lpstr>
      <vt:lpstr>Course Preview</vt:lpstr>
      <vt:lpstr>Unit 1 objectives</vt:lpstr>
      <vt:lpstr>Exercise 1.1</vt:lpstr>
      <vt:lpstr>Community Preparedness Roles</vt:lpstr>
      <vt:lpstr>Government</vt:lpstr>
      <vt:lpstr>Emergency Operations Plan (EOP)</vt:lpstr>
      <vt:lpstr>Community Leaders</vt:lpstr>
      <vt:lpstr>The Public</vt:lpstr>
      <vt:lpstr>Engaging the Whole Community</vt:lpstr>
      <vt:lpstr>Get Involved</vt:lpstr>
      <vt:lpstr>Type of Disasters</vt:lpstr>
      <vt:lpstr>Key Disaster Elements</vt:lpstr>
      <vt:lpstr>Local Hazard Vulnerability</vt:lpstr>
      <vt:lpstr>Infrastructure Damage</vt:lpstr>
      <vt:lpstr>Damage Related to Structure Type</vt:lpstr>
      <vt:lpstr>Home Hazards</vt:lpstr>
      <vt:lpstr>Preparing for a Disaster(1 of 2)</vt:lpstr>
      <vt:lpstr>Preparing for a Disaster((2 of 2)</vt:lpstr>
      <vt:lpstr>Family Disaster Plan</vt:lpstr>
      <vt:lpstr>Disaster Supply Kit</vt:lpstr>
      <vt:lpstr>Escape Planning</vt:lpstr>
      <vt:lpstr>Exercise 1.2</vt:lpstr>
      <vt:lpstr>Protective Actions</vt:lpstr>
      <vt:lpstr>Sheltering</vt:lpstr>
      <vt:lpstr>Mitigation</vt:lpstr>
      <vt:lpstr>Structural Mitigation Measures</vt:lpstr>
      <vt:lpstr>Non-Structural Hazard Mitigation</vt:lpstr>
      <vt:lpstr>Fortifying Your Home</vt:lpstr>
      <vt:lpstr>CERT Disaster Response</vt:lpstr>
      <vt:lpstr>CERT Organization</vt:lpstr>
      <vt:lpstr>Personal Protective Equipment</vt:lpstr>
      <vt:lpstr>CERT in Action</vt:lpstr>
      <vt:lpstr>Non-Disaster Roles</vt:lpstr>
      <vt:lpstr>Protection for Disaster Workers</vt:lpstr>
      <vt:lpstr>Additional Training</vt:lpstr>
      <vt:lpstr>Unit Summary (Unit 1)</vt:lpstr>
      <vt:lpstr>Homework Assignment (Unit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EMRICK, BRENDA</cp:lastModifiedBy>
  <cp:revision>758</cp:revision>
  <dcterms:created xsi:type="dcterms:W3CDTF">2019-04-19T15:08:43Z</dcterms:created>
  <dcterms:modified xsi:type="dcterms:W3CDTF">2020-01-06T17:56:39Z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